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4"/>
  </p:notesMasterIdLst>
  <p:sldIdLst>
    <p:sldId id="256" r:id="rId2"/>
    <p:sldId id="257" r:id="rId3"/>
    <p:sldId id="258" r:id="rId4"/>
    <p:sldId id="261" r:id="rId5"/>
    <p:sldId id="263" r:id="rId6"/>
    <p:sldId id="262" r:id="rId7"/>
    <p:sldId id="266" r:id="rId8"/>
    <p:sldId id="402" r:id="rId9"/>
    <p:sldId id="259" r:id="rId10"/>
    <p:sldId id="395" r:id="rId11"/>
    <p:sldId id="396" r:id="rId12"/>
    <p:sldId id="397" r:id="rId13"/>
    <p:sldId id="260" r:id="rId14"/>
    <p:sldId id="403" r:id="rId15"/>
    <p:sldId id="267" r:id="rId16"/>
    <p:sldId id="270" r:id="rId17"/>
    <p:sldId id="268" r:id="rId18"/>
    <p:sldId id="269" r:id="rId19"/>
    <p:sldId id="271" r:id="rId20"/>
    <p:sldId id="272" r:id="rId21"/>
    <p:sldId id="273" r:id="rId22"/>
    <p:sldId id="277" r:id="rId23"/>
    <p:sldId id="398" r:id="rId24"/>
    <p:sldId id="394" r:id="rId25"/>
    <p:sldId id="280" r:id="rId26"/>
    <p:sldId id="275" r:id="rId27"/>
    <p:sldId id="276" r:id="rId28"/>
    <p:sldId id="281" r:id="rId29"/>
    <p:sldId id="282" r:id="rId30"/>
    <p:sldId id="284" r:id="rId31"/>
    <p:sldId id="285" r:id="rId32"/>
    <p:sldId id="286" r:id="rId33"/>
    <p:sldId id="287" r:id="rId34"/>
    <p:sldId id="288" r:id="rId35"/>
    <p:sldId id="289" r:id="rId36"/>
    <p:sldId id="290" r:id="rId37"/>
    <p:sldId id="291" r:id="rId38"/>
    <p:sldId id="292" r:id="rId39"/>
    <p:sldId id="294" r:id="rId40"/>
    <p:sldId id="295" r:id="rId41"/>
    <p:sldId id="296" r:id="rId42"/>
    <p:sldId id="297" r:id="rId43"/>
    <p:sldId id="299" r:id="rId44"/>
    <p:sldId id="298" r:id="rId45"/>
    <p:sldId id="301" r:id="rId46"/>
    <p:sldId id="300" r:id="rId47"/>
    <p:sldId id="302" r:id="rId48"/>
    <p:sldId id="304" r:id="rId49"/>
    <p:sldId id="305" r:id="rId50"/>
    <p:sldId id="306" r:id="rId51"/>
    <p:sldId id="307" r:id="rId52"/>
    <p:sldId id="308" r:id="rId53"/>
    <p:sldId id="309" r:id="rId54"/>
    <p:sldId id="310" r:id="rId55"/>
    <p:sldId id="374" r:id="rId56"/>
    <p:sldId id="311" r:id="rId57"/>
    <p:sldId id="315" r:id="rId58"/>
    <p:sldId id="404" r:id="rId59"/>
    <p:sldId id="399" r:id="rId60"/>
    <p:sldId id="400" r:id="rId61"/>
    <p:sldId id="401" r:id="rId62"/>
    <p:sldId id="405" r:id="rId63"/>
    <p:sldId id="316" r:id="rId64"/>
    <p:sldId id="390" r:id="rId65"/>
    <p:sldId id="317" r:id="rId66"/>
    <p:sldId id="320" r:id="rId67"/>
    <p:sldId id="318" r:id="rId68"/>
    <p:sldId id="321" r:id="rId69"/>
    <p:sldId id="319" r:id="rId70"/>
    <p:sldId id="322" r:id="rId71"/>
    <p:sldId id="323" r:id="rId72"/>
    <p:sldId id="393" r:id="rId73"/>
    <p:sldId id="324" r:id="rId74"/>
    <p:sldId id="391" r:id="rId75"/>
    <p:sldId id="326" r:id="rId76"/>
    <p:sldId id="327" r:id="rId77"/>
    <p:sldId id="406" r:id="rId78"/>
    <p:sldId id="328" r:id="rId79"/>
    <p:sldId id="329" r:id="rId80"/>
    <p:sldId id="407" r:id="rId81"/>
    <p:sldId id="408" r:id="rId82"/>
    <p:sldId id="330" r:id="rId83"/>
    <p:sldId id="332" r:id="rId84"/>
    <p:sldId id="337" r:id="rId85"/>
    <p:sldId id="392" r:id="rId86"/>
    <p:sldId id="409" r:id="rId87"/>
    <p:sldId id="410" r:id="rId88"/>
    <p:sldId id="338" r:id="rId89"/>
    <p:sldId id="339" r:id="rId90"/>
    <p:sldId id="340" r:id="rId91"/>
    <p:sldId id="341" r:id="rId92"/>
    <p:sldId id="342" r:id="rId93"/>
    <p:sldId id="343" r:id="rId94"/>
    <p:sldId id="344" r:id="rId95"/>
    <p:sldId id="345" r:id="rId96"/>
    <p:sldId id="386" r:id="rId97"/>
    <p:sldId id="387" r:id="rId98"/>
    <p:sldId id="346" r:id="rId99"/>
    <p:sldId id="347" r:id="rId100"/>
    <p:sldId id="348" r:id="rId101"/>
    <p:sldId id="349" r:id="rId102"/>
    <p:sldId id="382" r:id="rId103"/>
    <p:sldId id="383" r:id="rId104"/>
    <p:sldId id="384" r:id="rId105"/>
    <p:sldId id="385" r:id="rId106"/>
    <p:sldId id="388" r:id="rId107"/>
    <p:sldId id="350" r:id="rId108"/>
    <p:sldId id="351" r:id="rId109"/>
    <p:sldId id="353" r:id="rId110"/>
    <p:sldId id="354" r:id="rId111"/>
    <p:sldId id="356" r:id="rId112"/>
    <p:sldId id="357" r:id="rId113"/>
    <p:sldId id="379" r:id="rId114"/>
    <p:sldId id="358" r:id="rId115"/>
    <p:sldId id="359" r:id="rId116"/>
    <p:sldId id="389" r:id="rId117"/>
    <p:sldId id="362" r:id="rId118"/>
    <p:sldId id="381" r:id="rId119"/>
    <p:sldId id="363" r:id="rId120"/>
    <p:sldId id="380" r:id="rId121"/>
    <p:sldId id="364" r:id="rId122"/>
    <p:sldId id="378" r:id="rId1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p:cViewPr varScale="1">
        <p:scale>
          <a:sx n="113" d="100"/>
          <a:sy n="113" d="100"/>
        </p:scale>
        <p:origin x="154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995B3FB-2AE5-4F0E-AFF9-241B08233CAA}" type="datetimeFigureOut">
              <a:rPr lang="en-US" smtClean="0"/>
              <a:t>6/20/2019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2FEF1C4-14BE-4362-8199-272C5D132031}" type="slidenum">
              <a:rPr lang="en-US" smtClean="0"/>
              <a:t>‹#›</a:t>
            </a:fld>
            <a:endParaRPr lang="en-US"/>
          </a:p>
        </p:txBody>
      </p:sp>
    </p:spTree>
    <p:extLst>
      <p:ext uri="{BB962C8B-B14F-4D97-AF65-F5344CB8AC3E}">
        <p14:creationId xmlns:p14="http://schemas.microsoft.com/office/powerpoint/2010/main" val="221610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medlineplus.gov/breathingproblems.html" TargetMode="External"/><Relationship Id="rId3" Type="http://schemas.openxmlformats.org/officeDocument/2006/relationships/hyperlink" Target="https://medlineplus.gov/healthcheckup.html" TargetMode="External"/><Relationship Id="rId7" Type="http://schemas.openxmlformats.org/officeDocument/2006/relationships/hyperlink" Target="https://medlineplus.gov/arrhythmia.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medlineplus.gov/lowbloodpressure.html" TargetMode="External"/><Relationship Id="rId5" Type="http://schemas.openxmlformats.org/officeDocument/2006/relationships/hyperlink" Target="https://medlineplus.gov/highbloodpressure.html" TargetMode="External"/><Relationship Id="rId4" Type="http://schemas.openxmlformats.org/officeDocument/2006/relationships/hyperlink" Target="https://medlineplus.gov/emergencymedicalservices.html" TargetMode="External"/><Relationship Id="rId9" Type="http://schemas.openxmlformats.org/officeDocument/2006/relationships/hyperlink" Target="https://medlineplus.gov/fever.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Alcohol and drug abuse prevention rules of practice and procedure, 7.1.2009; page 56-57</a:t>
            </a:r>
          </a:p>
        </p:txBody>
      </p:sp>
      <p:sp>
        <p:nvSpPr>
          <p:cNvPr id="4" name="Slide Number Placeholder 3"/>
          <p:cNvSpPr>
            <a:spLocks noGrp="1"/>
          </p:cNvSpPr>
          <p:nvPr>
            <p:ph type="sldNum" sz="quarter" idx="10"/>
          </p:nvPr>
        </p:nvSpPr>
        <p:spPr/>
        <p:txBody>
          <a:bodyPr/>
          <a:lstStyle/>
          <a:p>
            <a:fld id="{E2FEF1C4-14BE-4362-8199-272C5D132031}" type="slidenum">
              <a:rPr lang="en-US" smtClean="0"/>
              <a:t>6</a:t>
            </a:fld>
            <a:endParaRPr lang="en-US"/>
          </a:p>
        </p:txBody>
      </p:sp>
    </p:spTree>
    <p:extLst>
      <p:ext uri="{BB962C8B-B14F-4D97-AF65-F5344CB8AC3E}">
        <p14:creationId xmlns:p14="http://schemas.microsoft.com/office/powerpoint/2010/main" val="291549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https://medlineplus.gov/ency/article/002341.htm</a:t>
            </a:r>
          </a:p>
        </p:txBody>
      </p:sp>
      <p:sp>
        <p:nvSpPr>
          <p:cNvPr id="4" name="Slide Number Placeholder 3"/>
          <p:cNvSpPr>
            <a:spLocks noGrp="1"/>
          </p:cNvSpPr>
          <p:nvPr>
            <p:ph type="sldNum" sz="quarter" idx="10"/>
          </p:nvPr>
        </p:nvSpPr>
        <p:spPr/>
        <p:txBody>
          <a:bodyPr/>
          <a:lstStyle/>
          <a:p>
            <a:fld id="{E2FEF1C4-14BE-4362-8199-272C5D132031}" type="slidenum">
              <a:rPr lang="en-US" smtClean="0"/>
              <a:t>51</a:t>
            </a:fld>
            <a:endParaRPr lang="en-US"/>
          </a:p>
        </p:txBody>
      </p:sp>
    </p:spTree>
    <p:extLst>
      <p:ext uri="{BB962C8B-B14F-4D97-AF65-F5344CB8AC3E}">
        <p14:creationId xmlns:p14="http://schemas.microsoft.com/office/powerpoint/2010/main" val="1044391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https://www.addictioncenter.com/drugs/ecstasy/withdrawal-detox/</a:t>
            </a:r>
          </a:p>
        </p:txBody>
      </p:sp>
      <p:sp>
        <p:nvSpPr>
          <p:cNvPr id="4" name="Slide Number Placeholder 3"/>
          <p:cNvSpPr>
            <a:spLocks noGrp="1"/>
          </p:cNvSpPr>
          <p:nvPr>
            <p:ph type="sldNum" sz="quarter" idx="10"/>
          </p:nvPr>
        </p:nvSpPr>
        <p:spPr/>
        <p:txBody>
          <a:bodyPr/>
          <a:lstStyle/>
          <a:p>
            <a:fld id="{E2FEF1C4-14BE-4362-8199-272C5D132031}" type="slidenum">
              <a:rPr lang="en-US" smtClean="0"/>
              <a:t>105</a:t>
            </a:fld>
            <a:endParaRPr lang="en-US"/>
          </a:p>
        </p:txBody>
      </p:sp>
    </p:spTree>
    <p:extLst>
      <p:ext uri="{BB962C8B-B14F-4D97-AF65-F5344CB8AC3E}">
        <p14:creationId xmlns:p14="http://schemas.microsoft.com/office/powerpoint/2010/main" val="955616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DS16</a:t>
            </a:r>
          </a:p>
        </p:txBody>
      </p:sp>
      <p:sp>
        <p:nvSpPr>
          <p:cNvPr id="4" name="Slide Number Placeholder 3"/>
          <p:cNvSpPr>
            <a:spLocks noGrp="1"/>
          </p:cNvSpPr>
          <p:nvPr>
            <p:ph type="sldNum" sz="quarter" idx="10"/>
          </p:nvPr>
        </p:nvSpPr>
        <p:spPr/>
        <p:txBody>
          <a:bodyPr/>
          <a:lstStyle/>
          <a:p>
            <a:fld id="{E2FEF1C4-14BE-4362-8199-272C5D132031}" type="slidenum">
              <a:rPr lang="en-US" smtClean="0"/>
              <a:t>108</a:t>
            </a:fld>
            <a:endParaRPr lang="en-US"/>
          </a:p>
        </p:txBody>
      </p:sp>
    </p:spTree>
    <p:extLst>
      <p:ext uri="{BB962C8B-B14F-4D97-AF65-F5344CB8AC3E}">
        <p14:creationId xmlns:p14="http://schemas.microsoft.com/office/powerpoint/2010/main" val="3883577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 15</a:t>
            </a:r>
          </a:p>
        </p:txBody>
      </p:sp>
      <p:sp>
        <p:nvSpPr>
          <p:cNvPr id="4" name="Slide Number Placeholder 3"/>
          <p:cNvSpPr>
            <a:spLocks noGrp="1"/>
          </p:cNvSpPr>
          <p:nvPr>
            <p:ph type="sldNum" sz="quarter" idx="10"/>
          </p:nvPr>
        </p:nvSpPr>
        <p:spPr/>
        <p:txBody>
          <a:bodyPr/>
          <a:lstStyle/>
          <a:p>
            <a:fld id="{E2FEF1C4-14BE-4362-8199-272C5D132031}" type="slidenum">
              <a:rPr lang="en-US" smtClean="0"/>
              <a:t>113</a:t>
            </a:fld>
            <a:endParaRPr lang="en-US"/>
          </a:p>
        </p:txBody>
      </p:sp>
    </p:spTree>
    <p:extLst>
      <p:ext uri="{BB962C8B-B14F-4D97-AF65-F5344CB8AC3E}">
        <p14:creationId xmlns:p14="http://schemas.microsoft.com/office/powerpoint/2010/main" val="1487296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DS7</a:t>
            </a:r>
          </a:p>
        </p:txBody>
      </p:sp>
      <p:sp>
        <p:nvSpPr>
          <p:cNvPr id="4" name="Slide Number Placeholder 3"/>
          <p:cNvSpPr>
            <a:spLocks noGrp="1"/>
          </p:cNvSpPr>
          <p:nvPr>
            <p:ph type="sldNum" sz="quarter" idx="10"/>
          </p:nvPr>
        </p:nvSpPr>
        <p:spPr/>
        <p:txBody>
          <a:bodyPr/>
          <a:lstStyle/>
          <a:p>
            <a:fld id="{E2FEF1C4-14BE-4362-8199-272C5D132031}" type="slidenum">
              <a:rPr lang="en-US" smtClean="0"/>
              <a:t>116</a:t>
            </a:fld>
            <a:endParaRPr lang="en-US"/>
          </a:p>
        </p:txBody>
      </p:sp>
    </p:spTree>
    <p:extLst>
      <p:ext uri="{BB962C8B-B14F-4D97-AF65-F5344CB8AC3E}">
        <p14:creationId xmlns:p14="http://schemas.microsoft.com/office/powerpoint/2010/main" val="2710177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DS16</a:t>
            </a:r>
          </a:p>
        </p:txBody>
      </p:sp>
      <p:sp>
        <p:nvSpPr>
          <p:cNvPr id="4" name="Slide Number Placeholder 3"/>
          <p:cNvSpPr>
            <a:spLocks noGrp="1"/>
          </p:cNvSpPr>
          <p:nvPr>
            <p:ph type="sldNum" sz="quarter" idx="10"/>
          </p:nvPr>
        </p:nvSpPr>
        <p:spPr/>
        <p:txBody>
          <a:bodyPr/>
          <a:lstStyle/>
          <a:p>
            <a:fld id="{E2FEF1C4-14BE-4362-8199-272C5D132031}" type="slidenum">
              <a:rPr lang="en-US" smtClean="0"/>
              <a:t>119</a:t>
            </a:fld>
            <a:endParaRPr lang="en-US"/>
          </a:p>
        </p:txBody>
      </p:sp>
    </p:spTree>
    <p:extLst>
      <p:ext uri="{BB962C8B-B14F-4D97-AF65-F5344CB8AC3E}">
        <p14:creationId xmlns:p14="http://schemas.microsoft.com/office/powerpoint/2010/main" val="959281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DS16</a:t>
            </a:r>
          </a:p>
        </p:txBody>
      </p:sp>
      <p:sp>
        <p:nvSpPr>
          <p:cNvPr id="4" name="Slide Number Placeholder 3"/>
          <p:cNvSpPr>
            <a:spLocks noGrp="1"/>
          </p:cNvSpPr>
          <p:nvPr>
            <p:ph type="sldNum" sz="quarter" idx="10"/>
          </p:nvPr>
        </p:nvSpPr>
        <p:spPr/>
        <p:txBody>
          <a:bodyPr/>
          <a:lstStyle/>
          <a:p>
            <a:fld id="{E2FEF1C4-14BE-4362-8199-272C5D132031}" type="slidenum">
              <a:rPr lang="en-US" smtClean="0"/>
              <a:t>120</a:t>
            </a:fld>
            <a:endParaRPr lang="en-US"/>
          </a:p>
        </p:txBody>
      </p:sp>
    </p:spTree>
    <p:extLst>
      <p:ext uri="{BB962C8B-B14F-4D97-AF65-F5344CB8AC3E}">
        <p14:creationId xmlns:p14="http://schemas.microsoft.com/office/powerpoint/2010/main" val="49840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Dictionary.com</a:t>
            </a:r>
          </a:p>
        </p:txBody>
      </p:sp>
      <p:sp>
        <p:nvSpPr>
          <p:cNvPr id="4" name="Slide Number Placeholder 3"/>
          <p:cNvSpPr>
            <a:spLocks noGrp="1"/>
          </p:cNvSpPr>
          <p:nvPr>
            <p:ph type="sldNum" sz="quarter" idx="10"/>
          </p:nvPr>
        </p:nvSpPr>
        <p:spPr/>
        <p:txBody>
          <a:bodyPr/>
          <a:lstStyle/>
          <a:p>
            <a:fld id="{E2FEF1C4-14BE-4362-8199-272C5D132031}" type="slidenum">
              <a:rPr lang="en-US" smtClean="0"/>
              <a:t>9</a:t>
            </a:fld>
            <a:endParaRPr lang="en-US"/>
          </a:p>
        </p:txBody>
      </p:sp>
    </p:spTree>
    <p:extLst>
      <p:ext uri="{BB962C8B-B14F-4D97-AF65-F5344CB8AC3E}">
        <p14:creationId xmlns:p14="http://schemas.microsoft.com/office/powerpoint/2010/main" val="408896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https://www.drugabuse.gov/publications/teaching-packets/understanding-drug-abuse-addiction/section-iii/7-medical-detoxification</a:t>
            </a:r>
          </a:p>
        </p:txBody>
      </p:sp>
      <p:sp>
        <p:nvSpPr>
          <p:cNvPr id="4" name="Slide Number Placeholder 3"/>
          <p:cNvSpPr>
            <a:spLocks noGrp="1"/>
          </p:cNvSpPr>
          <p:nvPr>
            <p:ph type="sldNum" sz="quarter" idx="10"/>
          </p:nvPr>
        </p:nvSpPr>
        <p:spPr/>
        <p:txBody>
          <a:bodyPr/>
          <a:lstStyle/>
          <a:p>
            <a:fld id="{E2FEF1C4-14BE-4362-8199-272C5D132031}" type="slidenum">
              <a:rPr lang="en-US" smtClean="0"/>
              <a:t>13</a:t>
            </a:fld>
            <a:endParaRPr lang="en-US"/>
          </a:p>
        </p:txBody>
      </p:sp>
    </p:spTree>
    <p:extLst>
      <p:ext uri="{BB962C8B-B14F-4D97-AF65-F5344CB8AC3E}">
        <p14:creationId xmlns:p14="http://schemas.microsoft.com/office/powerpoint/2010/main" val="416095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36</a:t>
            </a:r>
          </a:p>
        </p:txBody>
      </p:sp>
      <p:sp>
        <p:nvSpPr>
          <p:cNvPr id="4" name="Slide Number Placeholder 3"/>
          <p:cNvSpPr>
            <a:spLocks noGrp="1"/>
          </p:cNvSpPr>
          <p:nvPr>
            <p:ph type="sldNum" sz="quarter" idx="10"/>
          </p:nvPr>
        </p:nvSpPr>
        <p:spPr/>
        <p:txBody>
          <a:bodyPr/>
          <a:lstStyle/>
          <a:p>
            <a:fld id="{E2FEF1C4-14BE-4362-8199-272C5D132031}" type="slidenum">
              <a:rPr lang="en-US" smtClean="0"/>
              <a:t>29</a:t>
            </a:fld>
            <a:endParaRPr lang="en-US"/>
          </a:p>
        </p:txBody>
      </p:sp>
    </p:spTree>
    <p:extLst>
      <p:ext uri="{BB962C8B-B14F-4D97-AF65-F5344CB8AC3E}">
        <p14:creationId xmlns:p14="http://schemas.microsoft.com/office/powerpoint/2010/main" val="372620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37</a:t>
            </a:r>
          </a:p>
        </p:txBody>
      </p:sp>
      <p:sp>
        <p:nvSpPr>
          <p:cNvPr id="4" name="Slide Number Placeholder 3"/>
          <p:cNvSpPr>
            <a:spLocks noGrp="1"/>
          </p:cNvSpPr>
          <p:nvPr>
            <p:ph type="sldNum" sz="quarter" idx="10"/>
          </p:nvPr>
        </p:nvSpPr>
        <p:spPr/>
        <p:txBody>
          <a:bodyPr/>
          <a:lstStyle/>
          <a:p>
            <a:fld id="{E2FEF1C4-14BE-4362-8199-272C5D132031}" type="slidenum">
              <a:rPr lang="en-US" smtClean="0"/>
              <a:t>30</a:t>
            </a:fld>
            <a:endParaRPr lang="en-US"/>
          </a:p>
        </p:txBody>
      </p:sp>
    </p:spTree>
    <p:extLst>
      <p:ext uri="{BB962C8B-B14F-4D97-AF65-F5344CB8AC3E}">
        <p14:creationId xmlns:p14="http://schemas.microsoft.com/office/powerpoint/2010/main" val="282924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vital signs show how well your body is functioning. They are usually measured at doctor's offices, often as part of a </a:t>
            </a:r>
            <a:r>
              <a:rPr lang="en-US" dirty="0">
                <a:hlinkClick r:id="rId3"/>
              </a:rPr>
              <a:t>health checkup</a:t>
            </a:r>
            <a:r>
              <a:rPr lang="en-US" dirty="0"/>
              <a:t>, or during an </a:t>
            </a:r>
            <a:r>
              <a:rPr lang="en-US" dirty="0">
                <a:hlinkClick r:id="rId4"/>
              </a:rPr>
              <a:t>emergency room</a:t>
            </a:r>
            <a:r>
              <a:rPr lang="en-US" dirty="0"/>
              <a:t> visit. They include</a:t>
            </a:r>
          </a:p>
          <a:p>
            <a:r>
              <a:rPr lang="en-US" b="1" dirty="0"/>
              <a:t>Blood pressure,</a:t>
            </a:r>
            <a:r>
              <a:rPr lang="en-US" dirty="0"/>
              <a:t> which measures the force of your blood pushing against the walls of your arteries. Blood pressure that is </a:t>
            </a:r>
            <a:r>
              <a:rPr lang="en-US" dirty="0">
                <a:hlinkClick r:id="rId5"/>
              </a:rPr>
              <a:t>too high</a:t>
            </a:r>
            <a:r>
              <a:rPr lang="en-US" dirty="0"/>
              <a:t> or </a:t>
            </a:r>
            <a:r>
              <a:rPr lang="en-US" dirty="0">
                <a:hlinkClick r:id="rId6"/>
              </a:rPr>
              <a:t>too low</a:t>
            </a:r>
            <a:r>
              <a:rPr lang="en-US" dirty="0"/>
              <a:t> can cause problems. Your blood pressure has two numbers. The first number is the pressure when your heart beats and is pumping the blood. The second is from when your heart is at rest, between beats. A normal blood pressure reading for adults is lower than 120/80 and higher than 90/60.</a:t>
            </a:r>
          </a:p>
          <a:p>
            <a:r>
              <a:rPr lang="en-US" b="1" dirty="0"/>
              <a:t>Heart rate,</a:t>
            </a:r>
            <a:r>
              <a:rPr lang="en-US" dirty="0"/>
              <a:t> or pulse, which measures how fast your heart is beating. A problem with your heart rate may be an </a:t>
            </a:r>
            <a:r>
              <a:rPr lang="en-US" dirty="0">
                <a:hlinkClick r:id="rId7"/>
              </a:rPr>
              <a:t>arrhythmia</a:t>
            </a:r>
            <a:r>
              <a:rPr lang="en-US" dirty="0"/>
              <a:t>. Your normal heart rate depends on factors such as your age, how much you exercise, whether you are sitting or standing, which medicines you take, and your weight.</a:t>
            </a:r>
          </a:p>
          <a:p>
            <a:r>
              <a:rPr lang="en-US" b="1" dirty="0"/>
              <a:t>Respiratory rate,</a:t>
            </a:r>
            <a:r>
              <a:rPr lang="en-US" dirty="0"/>
              <a:t> which measures your breathing. Mild breathing changes can be from causes such as a stuffy nose or hard exercise. But slow or fast breathing can also be a sign of a serious </a:t>
            </a:r>
            <a:r>
              <a:rPr lang="en-US" dirty="0">
                <a:hlinkClick r:id="rId8"/>
              </a:rPr>
              <a:t>breathing problem</a:t>
            </a:r>
            <a:r>
              <a:rPr lang="en-US" dirty="0"/>
              <a:t>.</a:t>
            </a:r>
          </a:p>
          <a:p>
            <a:r>
              <a:rPr lang="en-US" b="1" dirty="0"/>
              <a:t>Temperature,</a:t>
            </a:r>
            <a:r>
              <a:rPr lang="en-US" dirty="0"/>
              <a:t> which measures how hot your body is. A body temperature that is higher than normal (over 98.6 degrees F) is called a </a:t>
            </a:r>
            <a:r>
              <a:rPr lang="en-US" dirty="0">
                <a:hlinkClick r:id="rId9"/>
              </a:rPr>
              <a:t>fever</a:t>
            </a:r>
            <a:r>
              <a:rPr lang="en-US" dirty="0"/>
              <a:t>.</a:t>
            </a:r>
          </a:p>
          <a:p>
            <a:endParaRPr lang="en-US" dirty="0"/>
          </a:p>
        </p:txBody>
      </p:sp>
      <p:sp>
        <p:nvSpPr>
          <p:cNvPr id="4" name="Slide Number Placeholder 3"/>
          <p:cNvSpPr>
            <a:spLocks noGrp="1"/>
          </p:cNvSpPr>
          <p:nvPr>
            <p:ph type="sldNum" sz="quarter" idx="10"/>
          </p:nvPr>
        </p:nvSpPr>
        <p:spPr/>
        <p:txBody>
          <a:bodyPr/>
          <a:lstStyle/>
          <a:p>
            <a:fld id="{E2FEF1C4-14BE-4362-8199-272C5D132031}" type="slidenum">
              <a:rPr lang="en-US" smtClean="0"/>
              <a:t>31</a:t>
            </a:fld>
            <a:endParaRPr lang="en-US"/>
          </a:p>
        </p:txBody>
      </p:sp>
    </p:spTree>
    <p:extLst>
      <p:ext uri="{BB962C8B-B14F-4D97-AF65-F5344CB8AC3E}">
        <p14:creationId xmlns:p14="http://schemas.microsoft.com/office/powerpoint/2010/main" val="3870075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https://medlineplus.gov/ency/article/003090.htm</a:t>
            </a:r>
          </a:p>
        </p:txBody>
      </p:sp>
      <p:sp>
        <p:nvSpPr>
          <p:cNvPr id="4" name="Slide Number Placeholder 3"/>
          <p:cNvSpPr>
            <a:spLocks noGrp="1"/>
          </p:cNvSpPr>
          <p:nvPr>
            <p:ph type="sldNum" sz="quarter" idx="10"/>
          </p:nvPr>
        </p:nvSpPr>
        <p:spPr/>
        <p:txBody>
          <a:bodyPr/>
          <a:lstStyle/>
          <a:p>
            <a:fld id="{E2FEF1C4-14BE-4362-8199-272C5D132031}" type="slidenum">
              <a:rPr lang="en-US" smtClean="0"/>
              <a:t>36</a:t>
            </a:fld>
            <a:endParaRPr lang="en-US"/>
          </a:p>
        </p:txBody>
      </p:sp>
    </p:spTree>
    <p:extLst>
      <p:ext uri="{BB962C8B-B14F-4D97-AF65-F5344CB8AC3E}">
        <p14:creationId xmlns:p14="http://schemas.microsoft.com/office/powerpoint/2010/main" val="3064753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https://medlineplus.gov/ency/article/003090.htm</a:t>
            </a:r>
          </a:p>
        </p:txBody>
      </p:sp>
      <p:sp>
        <p:nvSpPr>
          <p:cNvPr id="4" name="Slide Number Placeholder 3"/>
          <p:cNvSpPr>
            <a:spLocks noGrp="1"/>
          </p:cNvSpPr>
          <p:nvPr>
            <p:ph type="sldNum" sz="quarter" idx="10"/>
          </p:nvPr>
        </p:nvSpPr>
        <p:spPr/>
        <p:txBody>
          <a:bodyPr/>
          <a:lstStyle/>
          <a:p>
            <a:fld id="{E2FEF1C4-14BE-4362-8199-272C5D132031}" type="slidenum">
              <a:rPr lang="en-US" smtClean="0"/>
              <a:t>38</a:t>
            </a:fld>
            <a:endParaRPr lang="en-US"/>
          </a:p>
        </p:txBody>
      </p:sp>
    </p:spTree>
    <p:extLst>
      <p:ext uri="{BB962C8B-B14F-4D97-AF65-F5344CB8AC3E}">
        <p14:creationId xmlns:p14="http://schemas.microsoft.com/office/powerpoint/2010/main" val="306495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https://medlineplus.gov/ency/article/002341.htm</a:t>
            </a:r>
          </a:p>
        </p:txBody>
      </p:sp>
      <p:sp>
        <p:nvSpPr>
          <p:cNvPr id="4" name="Slide Number Placeholder 3"/>
          <p:cNvSpPr>
            <a:spLocks noGrp="1"/>
          </p:cNvSpPr>
          <p:nvPr>
            <p:ph type="sldNum" sz="quarter" idx="10"/>
          </p:nvPr>
        </p:nvSpPr>
        <p:spPr/>
        <p:txBody>
          <a:bodyPr/>
          <a:lstStyle/>
          <a:p>
            <a:fld id="{E2FEF1C4-14BE-4362-8199-272C5D132031}" type="slidenum">
              <a:rPr lang="en-US" smtClean="0"/>
              <a:t>48</a:t>
            </a:fld>
            <a:endParaRPr lang="en-US"/>
          </a:p>
        </p:txBody>
      </p:sp>
    </p:spTree>
    <p:extLst>
      <p:ext uri="{BB962C8B-B14F-4D97-AF65-F5344CB8AC3E}">
        <p14:creationId xmlns:p14="http://schemas.microsoft.com/office/powerpoint/2010/main" val="134077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DFA83D-517E-4B18-B0FD-0300ABD91CE8}"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A5E63-6A33-41A1-932C-E05702400A7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DFA83D-517E-4B18-B0FD-0300ABD91CE8}"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A5E63-6A33-41A1-932C-E05702400A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4DFA83D-517E-4B18-B0FD-0300ABD91CE8}"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A5E63-6A33-41A1-932C-E05702400A75}"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DFA83D-517E-4B18-B0FD-0300ABD91CE8}"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A5E63-6A33-41A1-932C-E05702400A75}"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DFA83D-517E-4B18-B0FD-0300ABD91CE8}"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A5E63-6A33-41A1-932C-E05702400A7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4DFA83D-517E-4B18-B0FD-0300ABD91CE8}"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A5E63-6A33-41A1-932C-E05702400A75}"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DFA83D-517E-4B18-B0FD-0300ABD91CE8}" type="datetimeFigureOut">
              <a:rPr lang="en-US" smtClean="0"/>
              <a:t>6/20/2019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A5E63-6A33-41A1-932C-E05702400A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DFA83D-517E-4B18-B0FD-0300ABD91CE8}" type="datetimeFigureOut">
              <a:rPr lang="en-US" smtClean="0"/>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A5E63-6A33-41A1-932C-E05702400A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4DFA83D-517E-4B18-B0FD-0300ABD91CE8}" type="datetimeFigureOut">
              <a:rPr lang="en-US" smtClean="0"/>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3A5E63-6A33-41A1-932C-E05702400A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4DFA83D-517E-4B18-B0FD-0300ABD91CE8}"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A5E63-6A33-41A1-932C-E05702400A75}"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DFA83D-517E-4B18-B0FD-0300ABD91CE8}"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A5E63-6A33-41A1-932C-E05702400A75}"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4DFA83D-517E-4B18-B0FD-0300ABD91CE8}" type="datetimeFigureOut">
              <a:rPr lang="en-US" smtClean="0"/>
              <a:t>6/20/2019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63A5E63-6A33-41A1-932C-E05702400A75}"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ennifer.shuler@dhs.arkansas.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hyperlink" Target="mailto:jennifer.shuler@dhs.arkansas.gov"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a:t>
            </a:r>
          </a:p>
        </p:txBody>
      </p:sp>
      <p:sp>
        <p:nvSpPr>
          <p:cNvPr id="3" name="Subtitle 2"/>
          <p:cNvSpPr>
            <a:spLocks noGrp="1"/>
          </p:cNvSpPr>
          <p:nvPr>
            <p:ph type="subTitle" idx="1"/>
          </p:nvPr>
        </p:nvSpPr>
        <p:spPr/>
        <p:txBody>
          <a:bodyPr>
            <a:normAutofit fontScale="70000" lnSpcReduction="20000"/>
          </a:bodyPr>
          <a:lstStyle/>
          <a:p>
            <a:r>
              <a:rPr lang="en-US" dirty="0"/>
              <a:t>Jennifer Shuler, Nurse Practitioner</a:t>
            </a:r>
          </a:p>
          <a:p>
            <a:r>
              <a:rPr lang="en-US" dirty="0"/>
              <a:t>RADD Program Coordinator</a:t>
            </a:r>
          </a:p>
          <a:p>
            <a:r>
              <a:rPr lang="en-US" dirty="0"/>
              <a:t>Division of Aging, Adult, and Behavioral Health Services</a:t>
            </a:r>
          </a:p>
          <a:p>
            <a:r>
              <a:rPr lang="en-US" dirty="0">
                <a:hlinkClick r:id="rId2"/>
              </a:rPr>
              <a:t>Jennifer.shuler@dhs.arkansas.gov</a:t>
            </a:r>
            <a:endParaRPr lang="en-US" dirty="0"/>
          </a:p>
          <a:p>
            <a:r>
              <a:rPr lang="en-US" dirty="0"/>
              <a:t>Office:  (501) 396-6347</a:t>
            </a:r>
          </a:p>
          <a:p>
            <a:r>
              <a:rPr lang="en-US" dirty="0"/>
              <a:t>Cell: (501) 416-9401</a:t>
            </a:r>
          </a:p>
        </p:txBody>
      </p:sp>
    </p:spTree>
    <p:extLst>
      <p:ext uri="{BB962C8B-B14F-4D97-AF65-F5344CB8AC3E}">
        <p14:creationId xmlns:p14="http://schemas.microsoft.com/office/powerpoint/2010/main" val="2714085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58E96-A6F2-4CD9-A7A1-7BED8AB6CF75}"/>
              </a:ext>
            </a:extLst>
          </p:cNvPr>
          <p:cNvSpPr>
            <a:spLocks noGrp="1"/>
          </p:cNvSpPr>
          <p:nvPr>
            <p:ph idx="1"/>
          </p:nvPr>
        </p:nvSpPr>
        <p:spPr>
          <a:xfrm>
            <a:off x="872067" y="2590800"/>
            <a:ext cx="7408333" cy="3535363"/>
          </a:xfrm>
        </p:spPr>
        <p:txBody>
          <a:bodyPr>
            <a:normAutofit lnSpcReduction="10000"/>
          </a:bodyPr>
          <a:lstStyle/>
          <a:p>
            <a:r>
              <a:rPr lang="en-US" u="sng" dirty="0"/>
              <a:t>Stabilization</a:t>
            </a:r>
            <a:r>
              <a:rPr lang="en-US" dirty="0"/>
              <a:t> includes the medical and psychosocial processes of assisting the patient through acute intoxication and withdrawal to the attainment of a medically stable, fully supported, substance-free state.  This often is done with the assistance of medications, though in some approaches to detoxification no medication is used.  Stabilization includes familiarizing patients with what to expect in the treatment milieu and their role in treatment and recovery. </a:t>
            </a:r>
          </a:p>
        </p:txBody>
      </p:sp>
      <p:sp>
        <p:nvSpPr>
          <p:cNvPr id="3" name="Title 2">
            <a:extLst>
              <a:ext uri="{FF2B5EF4-FFF2-40B4-BE49-F238E27FC236}">
                <a16:creationId xmlns:a16="http://schemas.microsoft.com/office/drawing/2014/main" id="{C45BABF7-1526-471C-9F50-2B5B28995F50}"/>
              </a:ext>
            </a:extLst>
          </p:cNvPr>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17793704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Hyper-somnolence (very deep sleep)</a:t>
            </a:r>
          </a:p>
          <a:p>
            <a:r>
              <a:rPr lang="en-US" dirty="0"/>
              <a:t>Intense drug craving</a:t>
            </a:r>
          </a:p>
          <a:p>
            <a:r>
              <a:rPr lang="en-US" dirty="0"/>
              <a:t>Muscle aches and pain</a:t>
            </a:r>
          </a:p>
          <a:p>
            <a:r>
              <a:rPr lang="en-US" dirty="0"/>
              <a:t>Abdominal pain</a:t>
            </a:r>
          </a:p>
          <a:p>
            <a:r>
              <a:rPr lang="en-US" dirty="0"/>
              <a:t>Severe depression</a:t>
            </a:r>
          </a:p>
          <a:p>
            <a:r>
              <a:rPr lang="en-US" dirty="0"/>
              <a:t>Fatigue</a:t>
            </a:r>
          </a:p>
          <a:p>
            <a:r>
              <a:rPr lang="en-US" dirty="0"/>
              <a:t>Anxiety</a:t>
            </a:r>
          </a:p>
        </p:txBody>
      </p:sp>
      <p:sp>
        <p:nvSpPr>
          <p:cNvPr id="2" name="Title 1"/>
          <p:cNvSpPr>
            <a:spLocks noGrp="1"/>
          </p:cNvSpPr>
          <p:nvPr>
            <p:ph type="title"/>
          </p:nvPr>
        </p:nvSpPr>
        <p:spPr/>
        <p:txBody>
          <a:bodyPr>
            <a:normAutofit fontScale="90000"/>
          </a:bodyPr>
          <a:lstStyle/>
          <a:p>
            <a:r>
              <a:rPr lang="en-US" dirty="0"/>
              <a:t>Stimulants Moderate to Severe Withdrawal Symptoms</a:t>
            </a:r>
          </a:p>
        </p:txBody>
      </p:sp>
      <p:pic>
        <p:nvPicPr>
          <p:cNvPr id="19458" name="Picture 2" descr="C:\Users\jdshuler\AppData\Local\Microsoft\Windows\Temporary Internet Files\Content.IE5\RNE9YUJ6\120px-Face-sleep.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4958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2331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Place in observational detoxification</a:t>
            </a:r>
          </a:p>
          <a:p>
            <a:r>
              <a:rPr lang="en-US" dirty="0"/>
              <a:t>Monitor Vital Signs</a:t>
            </a:r>
          </a:p>
          <a:p>
            <a:r>
              <a:rPr lang="en-US" dirty="0"/>
              <a:t>Bed Rest</a:t>
            </a:r>
          </a:p>
          <a:p>
            <a:r>
              <a:rPr lang="en-US" dirty="0"/>
              <a:t>Push fluids (juices)</a:t>
            </a:r>
          </a:p>
          <a:p>
            <a:r>
              <a:rPr lang="en-US" dirty="0"/>
              <a:t>Diet as tolerated</a:t>
            </a:r>
          </a:p>
          <a:p>
            <a:r>
              <a:rPr lang="en-US" dirty="0"/>
              <a:t>If medical problems arise or profound depression occurs, refer for medical services</a:t>
            </a:r>
          </a:p>
        </p:txBody>
      </p:sp>
      <p:sp>
        <p:nvSpPr>
          <p:cNvPr id="2" name="Title 1"/>
          <p:cNvSpPr>
            <a:spLocks noGrp="1"/>
          </p:cNvSpPr>
          <p:nvPr>
            <p:ph type="title"/>
          </p:nvPr>
        </p:nvSpPr>
        <p:spPr/>
        <p:txBody>
          <a:bodyPr>
            <a:normAutofit fontScale="90000"/>
          </a:bodyPr>
          <a:lstStyle/>
          <a:p>
            <a:r>
              <a:rPr lang="en-US" dirty="0"/>
              <a:t>Interventions for Moderate to Severe Stimulant Withdrawal</a:t>
            </a:r>
          </a:p>
        </p:txBody>
      </p:sp>
    </p:spTree>
    <p:extLst>
      <p:ext uri="{BB962C8B-B14F-4D97-AF65-F5344CB8AC3E}">
        <p14:creationId xmlns:p14="http://schemas.microsoft.com/office/powerpoint/2010/main" val="6295731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2937933" cy="3450696"/>
          </a:xfrm>
        </p:spPr>
        <p:txBody>
          <a:bodyPr/>
          <a:lstStyle/>
          <a:p>
            <a:r>
              <a:rPr lang="en-US" dirty="0"/>
              <a:t>Drugs that </a:t>
            </a:r>
            <a:r>
              <a:rPr lang="en-US" b="1" dirty="0"/>
              <a:t>confuse</a:t>
            </a:r>
            <a:r>
              <a:rPr lang="en-US" dirty="0"/>
              <a:t> or </a:t>
            </a:r>
            <a:r>
              <a:rPr lang="en-US" b="1" dirty="0"/>
              <a:t>distort</a:t>
            </a:r>
            <a:r>
              <a:rPr lang="en-US" dirty="0"/>
              <a:t> thinking, feeling or behavior</a:t>
            </a:r>
          </a:p>
        </p:txBody>
      </p:sp>
      <p:sp>
        <p:nvSpPr>
          <p:cNvPr id="3" name="Title 2"/>
          <p:cNvSpPr>
            <a:spLocks noGrp="1"/>
          </p:cNvSpPr>
          <p:nvPr>
            <p:ph type="title"/>
          </p:nvPr>
        </p:nvSpPr>
        <p:spPr/>
        <p:txBody>
          <a:bodyPr/>
          <a:lstStyle/>
          <a:p>
            <a:r>
              <a:rPr lang="en-US" dirty="0"/>
              <a:t>Confuse-ANT Withdrawal</a:t>
            </a:r>
          </a:p>
        </p:txBody>
      </p:sp>
      <p:pic>
        <p:nvPicPr>
          <p:cNvPr id="20483" name="Picture 3" descr="C:\Users\jdshuler\AppData\Local\Microsoft\Windows\Temporary Internet Files\Content.IE5\7L72WZV4\Ant_on_leaf[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8194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6839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Marijuana</a:t>
            </a:r>
          </a:p>
          <a:p>
            <a:r>
              <a:rPr lang="en-US" dirty="0"/>
              <a:t>PCP</a:t>
            </a:r>
          </a:p>
          <a:p>
            <a:r>
              <a:rPr lang="en-US" dirty="0"/>
              <a:t>LSD</a:t>
            </a:r>
          </a:p>
          <a:p>
            <a:r>
              <a:rPr lang="en-US" dirty="0"/>
              <a:t>Ketamine</a:t>
            </a:r>
          </a:p>
          <a:p>
            <a:r>
              <a:rPr lang="en-US" dirty="0"/>
              <a:t>MDMA-Ecstasy</a:t>
            </a:r>
          </a:p>
          <a:p>
            <a:r>
              <a:rPr lang="en-US" dirty="0"/>
              <a:t>Inhalants</a:t>
            </a:r>
          </a:p>
        </p:txBody>
      </p:sp>
      <p:sp>
        <p:nvSpPr>
          <p:cNvPr id="2" name="Title 1"/>
          <p:cNvSpPr>
            <a:spLocks noGrp="1"/>
          </p:cNvSpPr>
          <p:nvPr>
            <p:ph type="title"/>
          </p:nvPr>
        </p:nvSpPr>
        <p:spPr/>
        <p:txBody>
          <a:bodyPr/>
          <a:lstStyle/>
          <a:p>
            <a:r>
              <a:rPr lang="en-US" dirty="0"/>
              <a:t>Confuse-Ant Examples</a:t>
            </a:r>
          </a:p>
        </p:txBody>
      </p:sp>
      <p:pic>
        <p:nvPicPr>
          <p:cNvPr id="4098" name="Picture 2" descr="C:\Users\jdshuler\AppData\Local\Microsoft\Windows\Temporary Internet Files\Content.IE5\RNE9YUJ6\6676694375_7430e6016f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633062"/>
            <a:ext cx="2212848" cy="2975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5965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Irritability</a:t>
            </a:r>
          </a:p>
          <a:p>
            <a:r>
              <a:rPr lang="en-US" dirty="0"/>
              <a:t>Anxiety</a:t>
            </a:r>
          </a:p>
          <a:p>
            <a:r>
              <a:rPr lang="en-US" dirty="0"/>
              <a:t>Physical tension</a:t>
            </a:r>
          </a:p>
          <a:p>
            <a:r>
              <a:rPr lang="en-US" dirty="0"/>
              <a:t>Decreases in appetite and mood</a:t>
            </a:r>
          </a:p>
        </p:txBody>
      </p:sp>
      <p:sp>
        <p:nvSpPr>
          <p:cNvPr id="3" name="Title 2"/>
          <p:cNvSpPr>
            <a:spLocks noGrp="1"/>
          </p:cNvSpPr>
          <p:nvPr>
            <p:ph type="title"/>
          </p:nvPr>
        </p:nvSpPr>
        <p:spPr/>
        <p:txBody>
          <a:bodyPr/>
          <a:lstStyle/>
          <a:p>
            <a:r>
              <a:rPr lang="en-US" dirty="0"/>
              <a:t>Marijuana Withdrawal Symptoms</a:t>
            </a:r>
          </a:p>
        </p:txBody>
      </p:sp>
      <p:pic>
        <p:nvPicPr>
          <p:cNvPr id="22530" name="Picture 2" descr="C:\Users\jdshuler\AppData\Local\Microsoft\Windows\Temporary Internet Files\Content.IE5\EFWISXJA\rabb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86000"/>
            <a:ext cx="25336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1373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3242733" cy="3450696"/>
          </a:xfrm>
        </p:spPr>
        <p:txBody>
          <a:bodyPr>
            <a:normAutofit lnSpcReduction="10000"/>
          </a:bodyPr>
          <a:lstStyle/>
          <a:p>
            <a:r>
              <a:rPr lang="en-US" dirty="0"/>
              <a:t>Depression</a:t>
            </a:r>
          </a:p>
          <a:p>
            <a:r>
              <a:rPr lang="en-US" dirty="0"/>
              <a:t>Confusion</a:t>
            </a:r>
          </a:p>
          <a:p>
            <a:r>
              <a:rPr lang="en-US" dirty="0"/>
              <a:t>Anxiety</a:t>
            </a:r>
          </a:p>
          <a:p>
            <a:r>
              <a:rPr lang="en-US" dirty="0"/>
              <a:t>Cravings</a:t>
            </a:r>
          </a:p>
          <a:p>
            <a:r>
              <a:rPr lang="en-US" dirty="0"/>
              <a:t>Agitation</a:t>
            </a:r>
          </a:p>
          <a:p>
            <a:r>
              <a:rPr lang="en-US" dirty="0"/>
              <a:t>Paranoia</a:t>
            </a:r>
          </a:p>
          <a:p>
            <a:r>
              <a:rPr lang="en-US" dirty="0"/>
              <a:t>Insomnia</a:t>
            </a:r>
          </a:p>
          <a:p>
            <a:r>
              <a:rPr lang="en-US" dirty="0"/>
              <a:t>Fatigue</a:t>
            </a:r>
          </a:p>
        </p:txBody>
      </p:sp>
      <p:sp>
        <p:nvSpPr>
          <p:cNvPr id="3" name="Title 2"/>
          <p:cNvSpPr>
            <a:spLocks noGrp="1"/>
          </p:cNvSpPr>
          <p:nvPr>
            <p:ph type="title"/>
          </p:nvPr>
        </p:nvSpPr>
        <p:spPr/>
        <p:txBody>
          <a:bodyPr/>
          <a:lstStyle/>
          <a:p>
            <a:r>
              <a:rPr lang="en-US" dirty="0"/>
              <a:t>Ecstasy Withdrawal Symptoms</a:t>
            </a:r>
          </a:p>
        </p:txBody>
      </p:sp>
      <p:sp>
        <p:nvSpPr>
          <p:cNvPr id="4" name="Content Placeholder 1"/>
          <p:cNvSpPr txBox="1">
            <a:spLocks/>
          </p:cNvSpPr>
          <p:nvPr/>
        </p:nvSpPr>
        <p:spPr>
          <a:xfrm>
            <a:off x="4572000" y="2743200"/>
            <a:ext cx="3242733"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endParaRPr lang="en-US" dirty="0"/>
          </a:p>
        </p:txBody>
      </p:sp>
      <p:sp>
        <p:nvSpPr>
          <p:cNvPr id="5" name="Content Placeholder 1"/>
          <p:cNvSpPr txBox="1">
            <a:spLocks/>
          </p:cNvSpPr>
          <p:nvPr/>
        </p:nvSpPr>
        <p:spPr>
          <a:xfrm>
            <a:off x="4495800" y="2827867"/>
            <a:ext cx="3242733"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a:t>Difficulty concentrating</a:t>
            </a:r>
          </a:p>
          <a:p>
            <a:r>
              <a:rPr lang="en-US" dirty="0"/>
              <a:t>Loss of appetite</a:t>
            </a:r>
          </a:p>
          <a:p>
            <a:r>
              <a:rPr lang="en-US" dirty="0"/>
              <a:t>Memory Problems</a:t>
            </a:r>
          </a:p>
          <a:p>
            <a:r>
              <a:rPr lang="en-US" dirty="0"/>
              <a:t>Changes in self perception</a:t>
            </a:r>
          </a:p>
        </p:txBody>
      </p:sp>
    </p:spTree>
    <p:extLst>
      <p:ext uri="{BB962C8B-B14F-4D97-AF65-F5344CB8AC3E}">
        <p14:creationId xmlns:p14="http://schemas.microsoft.com/office/powerpoint/2010/main" val="42673567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Place in observational detoxification</a:t>
            </a:r>
          </a:p>
          <a:p>
            <a:r>
              <a:rPr lang="en-US" dirty="0"/>
              <a:t>Monitor Vital Signs</a:t>
            </a:r>
          </a:p>
          <a:p>
            <a:r>
              <a:rPr lang="en-US" dirty="0"/>
              <a:t>Bed Rest</a:t>
            </a:r>
          </a:p>
          <a:p>
            <a:r>
              <a:rPr lang="en-US" dirty="0"/>
              <a:t>Push fluids (juices)</a:t>
            </a:r>
          </a:p>
          <a:p>
            <a:r>
              <a:rPr lang="en-US" dirty="0"/>
              <a:t>Diet as tolerated</a:t>
            </a:r>
          </a:p>
          <a:p>
            <a:r>
              <a:rPr lang="en-US" dirty="0"/>
              <a:t>If medical problems arise, refer for medical services</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a:t>Interventions for </a:t>
            </a:r>
            <a:r>
              <a:rPr lang="en-US" dirty="0" err="1"/>
              <a:t>Confus</a:t>
            </a:r>
            <a:r>
              <a:rPr lang="en-US" dirty="0"/>
              <a:t>-ANT Withdrawal Symptoms</a:t>
            </a:r>
          </a:p>
        </p:txBody>
      </p:sp>
    </p:spTree>
    <p:extLst>
      <p:ext uri="{BB962C8B-B14F-4D97-AF65-F5344CB8AC3E}">
        <p14:creationId xmlns:p14="http://schemas.microsoft.com/office/powerpoint/2010/main" val="21816653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If you see it, feel it, smell it, hear it, document it!</a:t>
            </a:r>
          </a:p>
          <a:p>
            <a:r>
              <a:rPr lang="en-US" dirty="0"/>
              <a:t>Do not leave blank spaces.  If there is a blank, it’s there for a reason.</a:t>
            </a:r>
          </a:p>
          <a:p>
            <a:r>
              <a:rPr lang="en-US" dirty="0"/>
              <a:t>Use of N/A , none, or zero. Be attentive to the actual question being asked.</a:t>
            </a:r>
          </a:p>
          <a:p>
            <a:r>
              <a:rPr lang="en-US" dirty="0"/>
              <a:t>Refrain from using repetitive statements.</a:t>
            </a:r>
          </a:p>
          <a:p>
            <a:r>
              <a:rPr lang="en-US" dirty="0"/>
              <a:t>Don’t rely on check boxes to tell the story, describe when appropriate.</a:t>
            </a:r>
          </a:p>
          <a:p>
            <a:r>
              <a:rPr lang="en-US" dirty="0"/>
              <a:t>Does it match?</a:t>
            </a:r>
          </a:p>
          <a:p>
            <a:r>
              <a:rPr lang="en-US" dirty="0"/>
              <a:t>Proofread.</a:t>
            </a:r>
          </a:p>
          <a:p>
            <a:r>
              <a:rPr lang="en-US" dirty="0"/>
              <a:t>Document as soon as possible.</a:t>
            </a:r>
          </a:p>
          <a:p>
            <a:pPr lvl="1"/>
            <a:endParaRPr lang="en-US" dirty="0"/>
          </a:p>
        </p:txBody>
      </p:sp>
      <p:sp>
        <p:nvSpPr>
          <p:cNvPr id="2" name="Title 1"/>
          <p:cNvSpPr>
            <a:spLocks noGrp="1"/>
          </p:cNvSpPr>
          <p:nvPr>
            <p:ph type="title"/>
          </p:nvPr>
        </p:nvSpPr>
        <p:spPr/>
        <p:txBody>
          <a:bodyPr/>
          <a:lstStyle/>
          <a:p>
            <a:r>
              <a:rPr lang="en-US" dirty="0"/>
              <a:t>Documentation</a:t>
            </a:r>
          </a:p>
        </p:txBody>
      </p:sp>
    </p:spTree>
    <p:extLst>
      <p:ext uri="{BB962C8B-B14F-4D97-AF65-F5344CB8AC3E}">
        <p14:creationId xmlns:p14="http://schemas.microsoft.com/office/powerpoint/2010/main" val="4715316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667000"/>
            <a:ext cx="3733800" cy="3450696"/>
          </a:xfrm>
        </p:spPr>
        <p:txBody>
          <a:bodyPr>
            <a:normAutofit fontScale="92500" lnSpcReduction="10000"/>
          </a:bodyPr>
          <a:lstStyle/>
          <a:p>
            <a:r>
              <a:rPr lang="en-US" dirty="0"/>
              <a:t>Proof of client identity</a:t>
            </a:r>
          </a:p>
          <a:p>
            <a:r>
              <a:rPr lang="en-US" dirty="0"/>
              <a:t>A signed Voluntary Admission Agreement; or court order</a:t>
            </a:r>
          </a:p>
          <a:p>
            <a:r>
              <a:rPr lang="en-US" dirty="0"/>
              <a:t>Conditions of Admission Agreement</a:t>
            </a:r>
          </a:p>
          <a:p>
            <a:r>
              <a:rPr lang="en-US" dirty="0"/>
              <a:t>Financial Assessment (verification of income)</a:t>
            </a:r>
          </a:p>
          <a:p>
            <a:r>
              <a:rPr lang="en-US" dirty="0"/>
              <a:t>Withdrawal Risk Assessment</a:t>
            </a:r>
          </a:p>
        </p:txBody>
      </p:sp>
      <p:sp>
        <p:nvSpPr>
          <p:cNvPr id="2" name="Title 1"/>
          <p:cNvSpPr>
            <a:spLocks noGrp="1"/>
          </p:cNvSpPr>
          <p:nvPr>
            <p:ph type="title"/>
          </p:nvPr>
        </p:nvSpPr>
        <p:spPr/>
        <p:txBody>
          <a:bodyPr>
            <a:normAutofit/>
          </a:bodyPr>
          <a:lstStyle/>
          <a:p>
            <a:r>
              <a:rPr lang="en-US" sz="3600" dirty="0"/>
              <a:t>Client File Contents</a:t>
            </a:r>
          </a:p>
        </p:txBody>
      </p:sp>
      <p:sp>
        <p:nvSpPr>
          <p:cNvPr id="4" name="Content Placeholder 2"/>
          <p:cNvSpPr txBox="1">
            <a:spLocks/>
          </p:cNvSpPr>
          <p:nvPr/>
        </p:nvSpPr>
        <p:spPr>
          <a:xfrm>
            <a:off x="4876800" y="2819400"/>
            <a:ext cx="3733800" cy="3450696"/>
          </a:xfrm>
          <a:prstGeom prst="rect">
            <a:avLst/>
          </a:prstGeom>
        </p:spPr>
        <p:txBody>
          <a:bodyPr vert="horz" lIns="91440" tIns="45720" rIns="91440" bIns="45720" rtlCol="0">
            <a:normAutofit fontScale="925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a:t>Authorization for release of information</a:t>
            </a:r>
          </a:p>
          <a:p>
            <a:r>
              <a:rPr lang="en-US" dirty="0"/>
              <a:t>Personal property inventory (signed by client)</a:t>
            </a:r>
          </a:p>
          <a:p>
            <a:r>
              <a:rPr lang="en-US" dirty="0"/>
              <a:t>Detoxification (Stabilization) plan</a:t>
            </a:r>
          </a:p>
          <a:p>
            <a:r>
              <a:rPr lang="en-US" dirty="0"/>
              <a:t>Aftercare (Discharge) plan</a:t>
            </a:r>
          </a:p>
          <a:p>
            <a:r>
              <a:rPr lang="en-US" dirty="0"/>
              <a:t>RDS (progress) notes</a:t>
            </a:r>
          </a:p>
          <a:p>
            <a:r>
              <a:rPr lang="en-US" dirty="0"/>
              <a:t>Vital Signs Sheet</a:t>
            </a:r>
          </a:p>
        </p:txBody>
      </p:sp>
    </p:spTree>
    <p:extLst>
      <p:ext uri="{BB962C8B-B14F-4D97-AF65-F5344CB8AC3E}">
        <p14:creationId xmlns:p14="http://schemas.microsoft.com/office/powerpoint/2010/main" val="27159851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Initiated on Admission</a:t>
            </a:r>
          </a:p>
          <a:p>
            <a:r>
              <a:rPr lang="en-US" dirty="0"/>
              <a:t>Completed and filed </a:t>
            </a:r>
            <a:r>
              <a:rPr lang="en-US" b="1" u="sng" dirty="0"/>
              <a:t>within 4 hours</a:t>
            </a:r>
          </a:p>
          <a:p>
            <a:pPr lvl="1"/>
            <a:r>
              <a:rPr lang="en-US" dirty="0"/>
              <a:t>If an emergency prevents documentation within four hours; </a:t>
            </a:r>
          </a:p>
          <a:p>
            <a:pPr lvl="1"/>
            <a:r>
              <a:rPr lang="en-US" dirty="0"/>
              <a:t>Explain circumstances in client records and obtain information as soon as possible.</a:t>
            </a:r>
          </a:p>
        </p:txBody>
      </p:sp>
      <p:sp>
        <p:nvSpPr>
          <p:cNvPr id="2" name="Title 1"/>
          <p:cNvSpPr>
            <a:spLocks noGrp="1"/>
          </p:cNvSpPr>
          <p:nvPr>
            <p:ph type="title"/>
          </p:nvPr>
        </p:nvSpPr>
        <p:spPr/>
        <p:txBody>
          <a:bodyPr/>
          <a:lstStyle/>
          <a:p>
            <a:r>
              <a:rPr lang="en-US" dirty="0"/>
              <a:t>Withdrawal Risk Assessment</a:t>
            </a:r>
          </a:p>
        </p:txBody>
      </p:sp>
      <p:pic>
        <p:nvPicPr>
          <p:cNvPr id="23554" name="Picture 2" descr="C:\Users\jdshuler\AppData\Local\Microsoft\Windows\Temporary Internet Files\Content.IE5\RNE9YUJ6\ris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5451138"/>
            <a:ext cx="3421507" cy="124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128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61355D-34AF-4F98-AFC7-D4ED3E312527}"/>
              </a:ext>
            </a:extLst>
          </p:cNvPr>
          <p:cNvSpPr>
            <a:spLocks noGrp="1"/>
          </p:cNvSpPr>
          <p:nvPr>
            <p:ph idx="1"/>
          </p:nvPr>
        </p:nvSpPr>
        <p:spPr>
          <a:xfrm>
            <a:off x="872067" y="2514600"/>
            <a:ext cx="7408333" cy="3611563"/>
          </a:xfrm>
        </p:spPr>
        <p:txBody>
          <a:bodyPr>
            <a:normAutofit fontScale="92500" lnSpcReduction="10000"/>
          </a:bodyPr>
          <a:lstStyle/>
          <a:p>
            <a:r>
              <a:rPr lang="en-US" dirty="0"/>
              <a:t>Fostering the patient’s </a:t>
            </a:r>
            <a:r>
              <a:rPr lang="en-US" u="sng" dirty="0"/>
              <a:t>entry into treatment</a:t>
            </a:r>
            <a:r>
              <a:rPr lang="en-US" dirty="0"/>
              <a:t> involves preparing the patient for entry into substance abuse treatment by stressing the importance of following through with the complete substance abuse treatment continuum of care.  For patients who have demonstrated a pattern of completing detoxification services and then failing to engage in substance abuse treatment, consideration of a written treatment contract may be advisable.  This contract is not legally binding but is voluntary and can be utilized to remind patients of their goals at intake to treatment. </a:t>
            </a:r>
          </a:p>
        </p:txBody>
      </p:sp>
      <p:sp>
        <p:nvSpPr>
          <p:cNvPr id="3" name="Title 2">
            <a:extLst>
              <a:ext uri="{FF2B5EF4-FFF2-40B4-BE49-F238E27FC236}">
                <a16:creationId xmlns:a16="http://schemas.microsoft.com/office/drawing/2014/main" id="{7B99E7AF-37B8-4039-B47D-DF53C418092E}"/>
              </a:ext>
            </a:extLst>
          </p:cNvPr>
          <p:cNvSpPr>
            <a:spLocks noGrp="1"/>
          </p:cNvSpPr>
          <p:nvPr>
            <p:ph type="title"/>
          </p:nvPr>
        </p:nvSpPr>
        <p:spPr/>
        <p:txBody>
          <a:bodyPr/>
          <a:lstStyle/>
          <a:p>
            <a:r>
              <a:rPr lang="en-US" dirty="0"/>
              <a:t>Entry into Treatment</a:t>
            </a:r>
          </a:p>
        </p:txBody>
      </p:sp>
    </p:spTree>
    <p:extLst>
      <p:ext uri="{BB962C8B-B14F-4D97-AF65-F5344CB8AC3E}">
        <p14:creationId xmlns:p14="http://schemas.microsoft.com/office/powerpoint/2010/main" val="32102894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2675467"/>
            <a:ext cx="3657600" cy="3450696"/>
          </a:xfrm>
        </p:spPr>
        <p:txBody>
          <a:bodyPr>
            <a:normAutofit fontScale="92500" lnSpcReduction="10000"/>
          </a:bodyPr>
          <a:lstStyle/>
          <a:p>
            <a:r>
              <a:rPr lang="en-US" dirty="0"/>
              <a:t>It will include:</a:t>
            </a:r>
          </a:p>
          <a:p>
            <a:pPr lvl="1"/>
            <a:r>
              <a:rPr lang="en-US" dirty="0"/>
              <a:t>Substance use/abuse history</a:t>
            </a:r>
          </a:p>
          <a:p>
            <a:pPr lvl="1"/>
            <a:r>
              <a:rPr lang="en-US" dirty="0"/>
              <a:t>Current Detoxification Level determination</a:t>
            </a:r>
          </a:p>
          <a:p>
            <a:pPr lvl="1"/>
            <a:r>
              <a:rPr lang="en-US" dirty="0"/>
              <a:t>Past psychiatric treatment</a:t>
            </a:r>
          </a:p>
          <a:p>
            <a:pPr lvl="1"/>
            <a:r>
              <a:rPr lang="en-US" dirty="0"/>
              <a:t>Past alcohol and other drug treatment</a:t>
            </a:r>
          </a:p>
          <a:p>
            <a:pPr lvl="1"/>
            <a:r>
              <a:rPr lang="en-US" dirty="0"/>
              <a:t>Significant medical history</a:t>
            </a:r>
          </a:p>
          <a:p>
            <a:pPr lvl="1"/>
            <a:r>
              <a:rPr lang="en-US" dirty="0"/>
              <a:t>Current health status</a:t>
            </a:r>
          </a:p>
        </p:txBody>
      </p:sp>
      <p:sp>
        <p:nvSpPr>
          <p:cNvPr id="2" name="Title 1"/>
          <p:cNvSpPr>
            <a:spLocks noGrp="1"/>
          </p:cNvSpPr>
          <p:nvPr>
            <p:ph type="title"/>
          </p:nvPr>
        </p:nvSpPr>
        <p:spPr/>
        <p:txBody>
          <a:bodyPr>
            <a:normAutofit/>
          </a:bodyPr>
          <a:lstStyle/>
          <a:p>
            <a:r>
              <a:rPr lang="en-US" dirty="0"/>
              <a:t>Withdrawal Risk Assessment</a:t>
            </a:r>
          </a:p>
        </p:txBody>
      </p:sp>
      <p:sp>
        <p:nvSpPr>
          <p:cNvPr id="4" name="Content Placeholder 2"/>
          <p:cNvSpPr txBox="1">
            <a:spLocks/>
          </p:cNvSpPr>
          <p:nvPr/>
        </p:nvSpPr>
        <p:spPr>
          <a:xfrm>
            <a:off x="4724400" y="2813680"/>
            <a:ext cx="3657600"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endParaRPr lang="en-US" dirty="0"/>
          </a:p>
        </p:txBody>
      </p:sp>
      <p:sp>
        <p:nvSpPr>
          <p:cNvPr id="5" name="Content Placeholder 2"/>
          <p:cNvSpPr txBox="1">
            <a:spLocks/>
          </p:cNvSpPr>
          <p:nvPr/>
        </p:nvSpPr>
        <p:spPr>
          <a:xfrm>
            <a:off x="4876800" y="3124200"/>
            <a:ext cx="3657600" cy="314475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2000" dirty="0"/>
              <a:t>Current Medications</a:t>
            </a:r>
          </a:p>
          <a:p>
            <a:r>
              <a:rPr lang="en-US" sz="2000" dirty="0"/>
              <a:t>Known food allergies</a:t>
            </a:r>
          </a:p>
          <a:p>
            <a:r>
              <a:rPr lang="en-US" sz="2000" dirty="0"/>
              <a:t>Known drug allergies</a:t>
            </a:r>
          </a:p>
          <a:p>
            <a:r>
              <a:rPr lang="en-US" sz="2000" dirty="0"/>
              <a:t>Current living situation</a:t>
            </a:r>
          </a:p>
          <a:p>
            <a:r>
              <a:rPr lang="en-US" sz="2000" dirty="0"/>
              <a:t>Current employment situation</a:t>
            </a:r>
          </a:p>
          <a:p>
            <a:r>
              <a:rPr lang="en-US" sz="2000" dirty="0"/>
              <a:t>Current emotional state and behavioral functioning</a:t>
            </a:r>
          </a:p>
        </p:txBody>
      </p:sp>
    </p:spTree>
    <p:extLst>
      <p:ext uri="{BB962C8B-B14F-4D97-AF65-F5344CB8AC3E}">
        <p14:creationId xmlns:p14="http://schemas.microsoft.com/office/powerpoint/2010/main" val="20095009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514600"/>
            <a:ext cx="7408333" cy="3611563"/>
          </a:xfrm>
        </p:spPr>
        <p:txBody>
          <a:bodyPr>
            <a:normAutofit fontScale="92500" lnSpcReduction="20000"/>
          </a:bodyPr>
          <a:lstStyle/>
          <a:p>
            <a:r>
              <a:rPr lang="en-US" dirty="0"/>
              <a:t>A complete and signed plan will be filed in client record </a:t>
            </a:r>
            <a:r>
              <a:rPr lang="en-US" b="1" u="sng" dirty="0"/>
              <a:t>within 8 hours of admission</a:t>
            </a:r>
          </a:p>
          <a:p>
            <a:pPr lvl="1"/>
            <a:r>
              <a:rPr lang="en-US" dirty="0"/>
              <a:t>The plan will be reviewed and revised if necessary; every 24 hours; or more often, should the client need change significantly.</a:t>
            </a:r>
          </a:p>
          <a:p>
            <a:pPr lvl="1"/>
            <a:r>
              <a:rPr lang="en-US" dirty="0"/>
              <a:t>Stabilization Plan/Detox Plan signed by appropriately credentialed staff and client (which can be late if client impaired as long as you document why). This plan must be completed and in the file within eight (8) hours of admission.</a:t>
            </a:r>
          </a:p>
          <a:p>
            <a:pPr lvl="1"/>
            <a:r>
              <a:rPr lang="en-US" dirty="0"/>
              <a:t>This plan is to be reviewed </a:t>
            </a:r>
            <a:r>
              <a:rPr lang="en-US" b="1" i="1" u="sng" dirty="0"/>
              <a:t>no later than every 24 hours</a:t>
            </a:r>
            <a:r>
              <a:rPr lang="en-US" dirty="0"/>
              <a:t>, but can be reviewed more often if necessary.  If there is a need to update the plan, then updates can be completed and documented as often as necessary.</a:t>
            </a:r>
          </a:p>
          <a:p>
            <a:pPr lvl="1"/>
            <a:endParaRPr lang="en-US" dirty="0"/>
          </a:p>
        </p:txBody>
      </p:sp>
      <p:sp>
        <p:nvSpPr>
          <p:cNvPr id="2" name="Title 1"/>
          <p:cNvSpPr>
            <a:spLocks noGrp="1"/>
          </p:cNvSpPr>
          <p:nvPr>
            <p:ph type="title"/>
          </p:nvPr>
        </p:nvSpPr>
        <p:spPr/>
        <p:txBody>
          <a:bodyPr/>
          <a:lstStyle/>
          <a:p>
            <a:r>
              <a:rPr lang="en-US" dirty="0"/>
              <a:t>Detoxification (Stabilization) Plan</a:t>
            </a:r>
          </a:p>
        </p:txBody>
      </p:sp>
      <p:pic>
        <p:nvPicPr>
          <p:cNvPr id="24578" name="Picture 2" descr="C:\Users\jdshuler\AppData\Local\Microsoft\Windows\Temporary Internet Files\Content.IE5\7L72WZV4\0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410200"/>
            <a:ext cx="3352800"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4597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5452533" cy="3450696"/>
          </a:xfrm>
        </p:spPr>
        <p:txBody>
          <a:bodyPr/>
          <a:lstStyle/>
          <a:p>
            <a:r>
              <a:rPr lang="en-US" dirty="0"/>
              <a:t>The RDS, LPN, LPTN</a:t>
            </a:r>
            <a:r>
              <a:rPr lang="en-US"/>
              <a:t>, RN, APRN </a:t>
            </a:r>
            <a:r>
              <a:rPr lang="en-US" dirty="0"/>
              <a:t>or MD will sign the detoxification plan along with the client unless medically incapable; in this case the staff will</a:t>
            </a:r>
          </a:p>
          <a:p>
            <a:pPr lvl="1"/>
            <a:r>
              <a:rPr lang="en-US" dirty="0"/>
              <a:t>Explain the circumstances in the client record </a:t>
            </a:r>
          </a:p>
          <a:p>
            <a:pPr lvl="1"/>
            <a:r>
              <a:rPr lang="en-US" dirty="0"/>
              <a:t>Obtain the signature as soon as possible </a:t>
            </a:r>
          </a:p>
        </p:txBody>
      </p:sp>
      <p:sp>
        <p:nvSpPr>
          <p:cNvPr id="2" name="Title 1"/>
          <p:cNvSpPr>
            <a:spLocks noGrp="1"/>
          </p:cNvSpPr>
          <p:nvPr>
            <p:ph type="title"/>
          </p:nvPr>
        </p:nvSpPr>
        <p:spPr/>
        <p:txBody>
          <a:bodyPr/>
          <a:lstStyle/>
          <a:p>
            <a:r>
              <a:rPr lang="en-US" dirty="0"/>
              <a:t>Detoxification (Stabilization) Plan</a:t>
            </a:r>
          </a:p>
        </p:txBody>
      </p:sp>
      <p:pic>
        <p:nvPicPr>
          <p:cNvPr id="25602" name="Picture 2" descr="C:\Users\jdshuler\AppData\Local\Microsoft\Windows\Temporary Internet Files\Content.IE5\40YKANQ2\0Z3R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48000"/>
            <a:ext cx="1524078" cy="241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0447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5604933" cy="3450696"/>
          </a:xfrm>
        </p:spPr>
        <p:txBody>
          <a:bodyPr>
            <a:normAutofit fontScale="92500" lnSpcReduction="20000"/>
          </a:bodyPr>
          <a:lstStyle/>
          <a:p>
            <a:pPr marL="0" indent="0">
              <a:buNone/>
            </a:pPr>
            <a:r>
              <a:rPr lang="en-US" dirty="0"/>
              <a:t>Medication records including all previously prescribed meds, including type, amount/dose, route, frequency, related medical condition, prescribing physician, and COUNT, if they are bringing their own medications. </a:t>
            </a:r>
          </a:p>
          <a:p>
            <a:pPr marL="0" indent="0">
              <a:buNone/>
            </a:pPr>
            <a:endParaRPr lang="en-US" dirty="0"/>
          </a:p>
          <a:p>
            <a:pPr marL="0" indent="0">
              <a:buNone/>
            </a:pPr>
            <a:r>
              <a:rPr lang="en-US" dirty="0"/>
              <a:t>Although not mentioned in the detox standards, licensure standards do require that over-the-counter meds are also identified and documented.</a:t>
            </a:r>
          </a:p>
          <a:p>
            <a:endParaRPr lang="en-US" dirty="0"/>
          </a:p>
        </p:txBody>
      </p:sp>
      <p:sp>
        <p:nvSpPr>
          <p:cNvPr id="3" name="Title 2"/>
          <p:cNvSpPr>
            <a:spLocks noGrp="1"/>
          </p:cNvSpPr>
          <p:nvPr>
            <p:ph type="title"/>
          </p:nvPr>
        </p:nvSpPr>
        <p:spPr/>
        <p:txBody>
          <a:bodyPr/>
          <a:lstStyle/>
          <a:p>
            <a:r>
              <a:rPr lang="en-US" dirty="0"/>
              <a:t>Medication Record</a:t>
            </a:r>
          </a:p>
        </p:txBody>
      </p:sp>
      <p:pic>
        <p:nvPicPr>
          <p:cNvPr id="26626" name="Picture 2" descr="C:\Users\jdshuler\AppData\Local\Microsoft\Windows\Temporary Internet Files\Content.IE5\7L72WZV4\medication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352800"/>
            <a:ext cx="2197462" cy="219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2617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Authorization(s) to Release Confidential Information, as appropriate.</a:t>
            </a:r>
          </a:p>
        </p:txBody>
      </p:sp>
      <p:sp>
        <p:nvSpPr>
          <p:cNvPr id="2" name="Title 1"/>
          <p:cNvSpPr>
            <a:spLocks noGrp="1"/>
          </p:cNvSpPr>
          <p:nvPr>
            <p:ph type="title"/>
          </p:nvPr>
        </p:nvSpPr>
        <p:spPr/>
        <p:txBody>
          <a:bodyPr>
            <a:normAutofit fontScale="90000"/>
          </a:bodyPr>
          <a:lstStyle/>
          <a:p>
            <a:r>
              <a:rPr lang="en-US" dirty="0"/>
              <a:t>Authorization to Release Information</a:t>
            </a:r>
          </a:p>
        </p:txBody>
      </p:sp>
      <p:pic>
        <p:nvPicPr>
          <p:cNvPr id="27650" name="Picture 2" descr="C:\Users\jdshuler\AppData\Local\Microsoft\Windows\Temporary Internet Files\Content.IE5\7L72WZV4\4758428372_7a0e68cca0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038600"/>
            <a:ext cx="4371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6524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Signed by staff or authorized agent, and client</a:t>
            </a:r>
          </a:p>
          <a:p>
            <a:r>
              <a:rPr lang="en-US" dirty="0"/>
              <a:t>To avoid liability, use general terms to describe valuables; i.e. ring with yellow band and white stone instead of diamond ring</a:t>
            </a:r>
          </a:p>
        </p:txBody>
      </p:sp>
      <p:sp>
        <p:nvSpPr>
          <p:cNvPr id="2" name="Title 1"/>
          <p:cNvSpPr>
            <a:spLocks noGrp="1"/>
          </p:cNvSpPr>
          <p:nvPr>
            <p:ph type="title"/>
          </p:nvPr>
        </p:nvSpPr>
        <p:spPr/>
        <p:txBody>
          <a:bodyPr/>
          <a:lstStyle/>
          <a:p>
            <a:r>
              <a:rPr lang="en-US" dirty="0"/>
              <a:t>Personal Property Inventory</a:t>
            </a:r>
          </a:p>
        </p:txBody>
      </p:sp>
      <p:pic>
        <p:nvPicPr>
          <p:cNvPr id="28674" name="Picture 2" descr="C:\Users\jdshuler\AppData\Local\Microsoft\Windows\Temporary Internet Files\Content.IE5\40YKANQ2\150px-500CaratDiamondRi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91000"/>
            <a:ext cx="1429328" cy="176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4746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Vital Signs will be documented at least every 2 hours, after initial intake, until…</a:t>
            </a:r>
          </a:p>
          <a:p>
            <a:pPr lvl="1"/>
            <a:r>
              <a:rPr lang="en-US" dirty="0"/>
              <a:t>Client is experiencing symptoms no higher than mild withdrawal for 8 hours and</a:t>
            </a:r>
          </a:p>
          <a:p>
            <a:pPr lvl="1"/>
            <a:r>
              <a:rPr lang="en-US" dirty="0"/>
              <a:t>Vital signs are within normal limits for 8 hours</a:t>
            </a:r>
          </a:p>
        </p:txBody>
      </p:sp>
      <p:sp>
        <p:nvSpPr>
          <p:cNvPr id="2" name="Title 1"/>
          <p:cNvSpPr>
            <a:spLocks noGrp="1"/>
          </p:cNvSpPr>
          <p:nvPr>
            <p:ph type="title"/>
          </p:nvPr>
        </p:nvSpPr>
        <p:spPr/>
        <p:txBody>
          <a:bodyPr/>
          <a:lstStyle/>
          <a:p>
            <a:r>
              <a:rPr lang="en-US" dirty="0"/>
              <a:t>Vital Signs</a:t>
            </a:r>
          </a:p>
        </p:txBody>
      </p:sp>
      <p:pic>
        <p:nvPicPr>
          <p:cNvPr id="29698" name="Picture 2" descr="C:\Users\jdshuler\AppData\Local\Microsoft\Windows\Temporary Internet Files\Content.IE5\7L72WZV4\BLOOD_PRESSURE_CUF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724400"/>
            <a:ext cx="1688592" cy="175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2860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Initiated at admission</a:t>
            </a:r>
          </a:p>
          <a:p>
            <a:r>
              <a:rPr lang="en-US" dirty="0"/>
              <a:t>State the client needs</a:t>
            </a:r>
          </a:p>
          <a:p>
            <a:pPr lvl="1"/>
            <a:r>
              <a:rPr lang="en-US" dirty="0"/>
              <a:t>Goals</a:t>
            </a:r>
          </a:p>
          <a:p>
            <a:pPr lvl="1"/>
            <a:r>
              <a:rPr lang="en-US" dirty="0"/>
              <a:t>Objectives</a:t>
            </a:r>
          </a:p>
          <a:p>
            <a:pPr lvl="1"/>
            <a:r>
              <a:rPr lang="en-US" dirty="0"/>
              <a:t>Target dates</a:t>
            </a:r>
          </a:p>
        </p:txBody>
      </p:sp>
      <p:sp>
        <p:nvSpPr>
          <p:cNvPr id="2" name="Title 1"/>
          <p:cNvSpPr>
            <a:spLocks noGrp="1"/>
          </p:cNvSpPr>
          <p:nvPr>
            <p:ph type="title"/>
          </p:nvPr>
        </p:nvSpPr>
        <p:spPr/>
        <p:txBody>
          <a:bodyPr/>
          <a:lstStyle/>
          <a:p>
            <a:r>
              <a:rPr lang="en-US" dirty="0"/>
              <a:t>Aftercare (Discharge) Plan</a:t>
            </a:r>
          </a:p>
        </p:txBody>
      </p:sp>
      <p:pic>
        <p:nvPicPr>
          <p:cNvPr id="30722" name="Picture 2" descr="C:\Users\jdshuler\AppData\Local\Microsoft\Windows\Temporary Internet Files\Content.IE5\EFWISXJA\go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743200"/>
            <a:ext cx="384048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9559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The client’s physical condition as observed by staff</a:t>
            </a:r>
          </a:p>
          <a:p>
            <a:r>
              <a:rPr lang="en-US" dirty="0"/>
              <a:t>Client’s statements about their condition</a:t>
            </a:r>
          </a:p>
          <a:p>
            <a:r>
              <a:rPr lang="en-US" dirty="0"/>
              <a:t>Client’s statements about their needs</a:t>
            </a:r>
          </a:p>
          <a:p>
            <a:r>
              <a:rPr lang="en-US" dirty="0"/>
              <a:t>The client’s mood and behavior as observed by staff</a:t>
            </a:r>
          </a:p>
          <a:p>
            <a:r>
              <a:rPr lang="en-US" dirty="0"/>
              <a:t>Information about the client’s progress, or lack of progress, in relation to detoxification goals.</a:t>
            </a:r>
          </a:p>
        </p:txBody>
      </p:sp>
      <p:sp>
        <p:nvSpPr>
          <p:cNvPr id="2" name="Title 1"/>
          <p:cNvSpPr>
            <a:spLocks noGrp="1"/>
          </p:cNvSpPr>
          <p:nvPr>
            <p:ph type="title"/>
          </p:nvPr>
        </p:nvSpPr>
        <p:spPr/>
        <p:txBody>
          <a:bodyPr>
            <a:normAutofit fontScale="90000"/>
          </a:bodyPr>
          <a:lstStyle/>
          <a:p>
            <a:r>
              <a:rPr lang="en-US" dirty="0"/>
              <a:t>Progress notes while client is in detoxification will include…</a:t>
            </a:r>
          </a:p>
        </p:txBody>
      </p:sp>
    </p:spTree>
    <p:extLst>
      <p:ext uri="{BB962C8B-B14F-4D97-AF65-F5344CB8AC3E}">
        <p14:creationId xmlns:p14="http://schemas.microsoft.com/office/powerpoint/2010/main" val="28056890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The use of abstract terms, technical jargon and slang are to be avoided in the progress notes and in treatment plans.  </a:t>
            </a:r>
          </a:p>
          <a:p>
            <a:pPr marL="0" indent="0">
              <a:buNone/>
            </a:pPr>
            <a:r>
              <a:rPr lang="en-US" b="1" dirty="0"/>
              <a:t>Progress notes include </a:t>
            </a:r>
            <a:r>
              <a:rPr lang="en-US" b="1" i="1" u="sng" dirty="0"/>
              <a:t>ALL</a:t>
            </a:r>
            <a:r>
              <a:rPr lang="en-US" b="1" dirty="0"/>
              <a:t> of the following:</a:t>
            </a:r>
          </a:p>
          <a:p>
            <a:pPr marL="514350" indent="-514350">
              <a:buAutoNum type="alphaLcPeriod"/>
            </a:pPr>
            <a:r>
              <a:rPr lang="en-US" dirty="0"/>
              <a:t>Client’s physical condition observed by staff</a:t>
            </a:r>
          </a:p>
          <a:p>
            <a:pPr marL="0" indent="0">
              <a:buNone/>
            </a:pPr>
            <a:r>
              <a:rPr lang="en-US" dirty="0"/>
              <a:t>	(</a:t>
            </a:r>
            <a:r>
              <a:rPr lang="en-US" dirty="0" err="1"/>
              <a:t>eg</a:t>
            </a:r>
            <a:r>
              <a:rPr lang="en-US" dirty="0"/>
              <a:t>. vitals, sweating, vomiting, resting peacefully)</a:t>
            </a:r>
          </a:p>
          <a:p>
            <a:pPr marL="0" indent="0">
              <a:buNone/>
            </a:pPr>
            <a:r>
              <a:rPr lang="en-US" dirty="0"/>
              <a:t>b. Client’s statement about their condition/symptoms</a:t>
            </a:r>
          </a:p>
          <a:p>
            <a:pPr marL="0" indent="0">
              <a:buNone/>
            </a:pPr>
            <a:r>
              <a:rPr lang="en-US" dirty="0"/>
              <a:t>	(</a:t>
            </a:r>
            <a:r>
              <a:rPr lang="en-US" dirty="0" err="1"/>
              <a:t>eg</a:t>
            </a:r>
            <a:r>
              <a:rPr lang="en-US" dirty="0"/>
              <a:t>. “I feel like puking” or “I’m sleepy” or “I’m 	anxious”)</a:t>
            </a:r>
          </a:p>
          <a:p>
            <a:pPr marL="0" indent="0">
              <a:buNone/>
            </a:pPr>
            <a:r>
              <a:rPr lang="en-US" dirty="0"/>
              <a:t>c. Client’s statement about their needs</a:t>
            </a:r>
          </a:p>
          <a:p>
            <a:pPr marL="0" indent="0">
              <a:buNone/>
            </a:pPr>
            <a:r>
              <a:rPr lang="en-US" dirty="0"/>
              <a:t>	(</a:t>
            </a:r>
            <a:r>
              <a:rPr lang="en-US" dirty="0" err="1"/>
              <a:t>eg</a:t>
            </a:r>
            <a:r>
              <a:rPr lang="en-US" dirty="0"/>
              <a:t>. “I need something for my headache” or </a:t>
            </a:r>
          </a:p>
          <a:p>
            <a:pPr marL="0" indent="0">
              <a:buNone/>
            </a:pPr>
            <a:r>
              <a:rPr lang="en-US" dirty="0"/>
              <a:t>	“I’m hungry”)</a:t>
            </a:r>
          </a:p>
          <a:p>
            <a:endParaRPr lang="en-US" dirty="0"/>
          </a:p>
        </p:txBody>
      </p:sp>
      <p:sp>
        <p:nvSpPr>
          <p:cNvPr id="2" name="Title 1"/>
          <p:cNvSpPr>
            <a:spLocks noGrp="1"/>
          </p:cNvSpPr>
          <p:nvPr>
            <p:ph type="title"/>
          </p:nvPr>
        </p:nvSpPr>
        <p:spPr/>
        <p:txBody>
          <a:bodyPr/>
          <a:lstStyle/>
          <a:p>
            <a:r>
              <a:rPr lang="en-US" dirty="0"/>
              <a:t>RDS Progress Notes</a:t>
            </a:r>
          </a:p>
        </p:txBody>
      </p:sp>
    </p:spTree>
    <p:extLst>
      <p:ext uri="{BB962C8B-B14F-4D97-AF65-F5344CB8AC3E}">
        <p14:creationId xmlns:p14="http://schemas.microsoft.com/office/powerpoint/2010/main" val="163551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2D8573-E09B-427C-BDE2-0B43F8586F05}"/>
              </a:ext>
            </a:extLst>
          </p:cNvPr>
          <p:cNvSpPr>
            <a:spLocks noGrp="1"/>
          </p:cNvSpPr>
          <p:nvPr>
            <p:ph idx="1"/>
          </p:nvPr>
        </p:nvSpPr>
        <p:spPr/>
        <p:txBody>
          <a:bodyPr/>
          <a:lstStyle/>
          <a:p>
            <a:r>
              <a:rPr lang="en-US" dirty="0"/>
              <a:t>Detoxification is a set of interventions aimed at managing acute intoxication and withdrawal.  It denotes a clearing of toxins from the body of the patient who is acutely intoxicated and/or dependent on substances of abuse.  Detoxification seeks to minimize the physical harm caused by the abuse of substances.  </a:t>
            </a:r>
          </a:p>
          <a:p>
            <a:pPr marL="0" indent="0">
              <a:buNone/>
            </a:pPr>
            <a:endParaRPr lang="en-US" dirty="0"/>
          </a:p>
        </p:txBody>
      </p:sp>
      <p:sp>
        <p:nvSpPr>
          <p:cNvPr id="3" name="Title 2">
            <a:extLst>
              <a:ext uri="{FF2B5EF4-FFF2-40B4-BE49-F238E27FC236}">
                <a16:creationId xmlns:a16="http://schemas.microsoft.com/office/drawing/2014/main" id="{FE592C6B-BE66-4233-992E-FF521CADA736}"/>
              </a:ext>
            </a:extLst>
          </p:cNvPr>
          <p:cNvSpPr>
            <a:spLocks noGrp="1"/>
          </p:cNvSpPr>
          <p:nvPr>
            <p:ph type="title"/>
          </p:nvPr>
        </p:nvSpPr>
        <p:spPr/>
        <p:txBody>
          <a:bodyPr/>
          <a:lstStyle/>
          <a:p>
            <a:r>
              <a:rPr lang="en-US" dirty="0"/>
              <a:t>Detoxification</a:t>
            </a:r>
          </a:p>
        </p:txBody>
      </p:sp>
    </p:spTree>
    <p:extLst>
      <p:ext uri="{BB962C8B-B14F-4D97-AF65-F5344CB8AC3E}">
        <p14:creationId xmlns:p14="http://schemas.microsoft.com/office/powerpoint/2010/main" val="19274424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US" b="1" dirty="0"/>
              <a:t>Detox files must contain:</a:t>
            </a:r>
            <a:endParaRPr lang="en-US" dirty="0"/>
          </a:p>
          <a:p>
            <a:pPr marL="0" indent="0">
              <a:buNone/>
            </a:pPr>
            <a:r>
              <a:rPr lang="en-US" dirty="0"/>
              <a:t>d. Client’s mood and behavior</a:t>
            </a:r>
          </a:p>
          <a:p>
            <a:pPr marL="0" indent="0">
              <a:buNone/>
            </a:pPr>
            <a:r>
              <a:rPr lang="en-US" dirty="0"/>
              <a:t>	(</a:t>
            </a:r>
            <a:r>
              <a:rPr lang="en-US" dirty="0" err="1"/>
              <a:t>eg</a:t>
            </a:r>
            <a:r>
              <a:rPr lang="en-US" dirty="0"/>
              <a:t>. Client is anxious as evidenced by rapid 	speech/respirations and repeating herself.) </a:t>
            </a:r>
          </a:p>
          <a:p>
            <a:pPr marL="0" indent="0">
              <a:buNone/>
            </a:pPr>
            <a:r>
              <a:rPr lang="en-US" dirty="0"/>
              <a:t>e. Any medications that are prescribed </a:t>
            </a:r>
          </a:p>
          <a:p>
            <a:pPr marL="0" indent="0">
              <a:buNone/>
            </a:pPr>
            <a:r>
              <a:rPr lang="en-US" dirty="0"/>
              <a:t>	(</a:t>
            </a:r>
            <a:r>
              <a:rPr lang="en-US" dirty="0" err="1"/>
              <a:t>eg</a:t>
            </a:r>
            <a:r>
              <a:rPr lang="en-US" dirty="0"/>
              <a:t>. Client began Librium protocol at 1600, or client 	requested ibuprofen 200 mg for headache.)</a:t>
            </a:r>
          </a:p>
          <a:p>
            <a:pPr marL="0" indent="0">
              <a:buNone/>
            </a:pPr>
            <a:r>
              <a:rPr lang="en-US" dirty="0"/>
              <a:t>f. Info/description about client’s progress or lack of progress toward stabilization/detox goals.</a:t>
            </a:r>
          </a:p>
          <a:p>
            <a:pPr marL="0" indent="0">
              <a:buNone/>
            </a:pPr>
            <a:r>
              <a:rPr lang="en-US" dirty="0"/>
              <a:t>	(</a:t>
            </a:r>
            <a:r>
              <a:rPr lang="en-US" dirty="0" err="1"/>
              <a:t>eg</a:t>
            </a:r>
            <a:r>
              <a:rPr lang="en-US" dirty="0"/>
              <a:t>. Client continues to refuse food and fluids 	and appears dehydrated as evidenced by report of dry mouth and  muscle cramps.)</a:t>
            </a:r>
          </a:p>
          <a:p>
            <a:endParaRPr lang="en-US" dirty="0"/>
          </a:p>
        </p:txBody>
      </p:sp>
      <p:sp>
        <p:nvSpPr>
          <p:cNvPr id="3" name="Title 2"/>
          <p:cNvSpPr>
            <a:spLocks noGrp="1"/>
          </p:cNvSpPr>
          <p:nvPr>
            <p:ph type="title"/>
          </p:nvPr>
        </p:nvSpPr>
        <p:spPr/>
        <p:txBody>
          <a:bodyPr/>
          <a:lstStyle/>
          <a:p>
            <a:r>
              <a:rPr lang="en-US" dirty="0"/>
              <a:t>RDS Progress Notes</a:t>
            </a:r>
          </a:p>
        </p:txBody>
      </p:sp>
    </p:spTree>
    <p:extLst>
      <p:ext uri="{BB962C8B-B14F-4D97-AF65-F5344CB8AC3E}">
        <p14:creationId xmlns:p14="http://schemas.microsoft.com/office/powerpoint/2010/main" val="12536543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2675466"/>
            <a:ext cx="3657600" cy="3801533"/>
          </a:xfrm>
        </p:spPr>
        <p:txBody>
          <a:bodyPr>
            <a:normAutofit/>
          </a:bodyPr>
          <a:lstStyle/>
          <a:p>
            <a:r>
              <a:rPr lang="en-US" dirty="0"/>
              <a:t>Document before leaving the facility</a:t>
            </a:r>
          </a:p>
          <a:p>
            <a:r>
              <a:rPr lang="en-US" dirty="0"/>
              <a:t>Do not document tomorrow</a:t>
            </a:r>
          </a:p>
          <a:p>
            <a:r>
              <a:rPr lang="en-US" dirty="0"/>
              <a:t>Do not let someone else document for you</a:t>
            </a:r>
          </a:p>
          <a:p>
            <a:r>
              <a:rPr lang="en-US" dirty="0"/>
              <a:t>Do not place copies of your original documentation in a file.</a:t>
            </a:r>
          </a:p>
        </p:txBody>
      </p:sp>
      <p:sp>
        <p:nvSpPr>
          <p:cNvPr id="2" name="Title 1"/>
          <p:cNvSpPr>
            <a:spLocks noGrp="1"/>
          </p:cNvSpPr>
          <p:nvPr>
            <p:ph type="title"/>
          </p:nvPr>
        </p:nvSpPr>
        <p:spPr/>
        <p:txBody>
          <a:bodyPr/>
          <a:lstStyle/>
          <a:p>
            <a:r>
              <a:rPr lang="en-US" dirty="0"/>
              <a:t>Documentation</a:t>
            </a:r>
          </a:p>
        </p:txBody>
      </p:sp>
      <p:pic>
        <p:nvPicPr>
          <p:cNvPr id="31746" name="Picture 2" descr="C:\Users\jdshuler\AppData\Local\Microsoft\Windows\Temporary Internet Files\Content.IE5\40YKANQ2\p52_Document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19400"/>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2334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1371600"/>
            <a:ext cx="7772400" cy="2615960"/>
          </a:xfrm>
        </p:spPr>
        <p:txBody>
          <a:bodyPr>
            <a:normAutofit fontScale="90000"/>
          </a:bodyPr>
          <a:lstStyle/>
          <a:p>
            <a:r>
              <a:rPr lang="en-US" dirty="0"/>
              <a:t>Thank you!</a:t>
            </a:r>
            <a:br>
              <a:rPr lang="en-US" dirty="0"/>
            </a:br>
            <a:r>
              <a:rPr lang="en-US" dirty="0"/>
              <a:t>Feel free to contact me at </a:t>
            </a:r>
            <a:br>
              <a:rPr lang="en-US" dirty="0"/>
            </a:br>
            <a:r>
              <a:rPr lang="en-US" dirty="0">
                <a:hlinkClick r:id="rId2"/>
              </a:rPr>
              <a:t>jennifer.shuler@dhs.arkansas.gov</a:t>
            </a:r>
            <a:br>
              <a:rPr lang="en-US" dirty="0"/>
            </a:br>
            <a:r>
              <a:rPr lang="en-US" dirty="0">
                <a:solidFill>
                  <a:schemeClr val="tx2"/>
                </a:solidFill>
              </a:rPr>
              <a:t>Office: 501-396-6347</a:t>
            </a:r>
            <a:br>
              <a:rPr lang="en-US" dirty="0">
                <a:solidFill>
                  <a:schemeClr val="tx2"/>
                </a:solidFill>
              </a:rPr>
            </a:br>
            <a:r>
              <a:rPr lang="en-US" dirty="0">
                <a:solidFill>
                  <a:schemeClr val="tx2"/>
                </a:solidFill>
              </a:rPr>
              <a:t>Cell:  501-416-9401</a:t>
            </a:r>
          </a:p>
        </p:txBody>
      </p:sp>
    </p:spTree>
    <p:extLst>
      <p:ext uri="{BB962C8B-B14F-4D97-AF65-F5344CB8AC3E}">
        <p14:creationId xmlns:p14="http://schemas.microsoft.com/office/powerpoint/2010/main" val="4037592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Detoxification safely manages the physical symptoms of withdrawal</a:t>
            </a:r>
          </a:p>
          <a:p>
            <a:r>
              <a:rPr lang="en-US" dirty="0"/>
              <a:t>Only the first stage of addiction treatment</a:t>
            </a:r>
          </a:p>
          <a:p>
            <a:r>
              <a:rPr lang="en-US" dirty="0"/>
              <a:t>Alone, does little to change long term drug use</a:t>
            </a:r>
          </a:p>
        </p:txBody>
      </p:sp>
      <p:sp>
        <p:nvSpPr>
          <p:cNvPr id="2" name="Title 1"/>
          <p:cNvSpPr>
            <a:spLocks noGrp="1"/>
          </p:cNvSpPr>
          <p:nvPr>
            <p:ph type="title"/>
          </p:nvPr>
        </p:nvSpPr>
        <p:spPr/>
        <p:txBody>
          <a:bodyPr/>
          <a:lstStyle/>
          <a:p>
            <a:r>
              <a:rPr lang="en-US" dirty="0"/>
              <a:t>Goals of Detoxification</a:t>
            </a:r>
          </a:p>
        </p:txBody>
      </p:sp>
    </p:spTree>
    <p:extLst>
      <p:ext uri="{BB962C8B-B14F-4D97-AF65-F5344CB8AC3E}">
        <p14:creationId xmlns:p14="http://schemas.microsoft.com/office/powerpoint/2010/main" val="1616591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431B-DA98-4E67-9C42-6B1BEFF65F1B}"/>
              </a:ext>
            </a:extLst>
          </p:cNvPr>
          <p:cNvSpPr>
            <a:spLocks noGrp="1"/>
          </p:cNvSpPr>
          <p:nvPr>
            <p:ph type="title"/>
          </p:nvPr>
        </p:nvSpPr>
        <p:spPr/>
        <p:txBody>
          <a:bodyPr/>
          <a:lstStyle/>
          <a:p>
            <a:r>
              <a:rPr lang="en-US" dirty="0"/>
              <a:t>Chapter 2</a:t>
            </a:r>
          </a:p>
        </p:txBody>
      </p:sp>
      <p:sp>
        <p:nvSpPr>
          <p:cNvPr id="3" name="Text Placeholder 2">
            <a:extLst>
              <a:ext uri="{FF2B5EF4-FFF2-40B4-BE49-F238E27FC236}">
                <a16:creationId xmlns:a16="http://schemas.microsoft.com/office/drawing/2014/main" id="{36C522A3-1BF1-456A-8D2E-85E3C7877C71}"/>
              </a:ext>
            </a:extLst>
          </p:cNvPr>
          <p:cNvSpPr>
            <a:spLocks noGrp="1"/>
          </p:cNvSpPr>
          <p:nvPr>
            <p:ph type="body" idx="1"/>
          </p:nvPr>
        </p:nvSpPr>
        <p:spPr/>
        <p:txBody>
          <a:bodyPr/>
          <a:lstStyle/>
          <a:p>
            <a:r>
              <a:rPr lang="en-US" dirty="0"/>
              <a:t>Settings, Levels of Care, and Patient Placement</a:t>
            </a:r>
          </a:p>
        </p:txBody>
      </p:sp>
    </p:spTree>
    <p:extLst>
      <p:ext uri="{BB962C8B-B14F-4D97-AF65-F5344CB8AC3E}">
        <p14:creationId xmlns:p14="http://schemas.microsoft.com/office/powerpoint/2010/main" val="2293228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Observe the condition of the client</a:t>
            </a:r>
          </a:p>
          <a:p>
            <a:r>
              <a:rPr lang="en-US" dirty="0"/>
              <a:t>What you see, hear, smell, and feel is important!</a:t>
            </a:r>
          </a:p>
          <a:p>
            <a:r>
              <a:rPr lang="en-US" dirty="0"/>
              <a:t>Listen for clues about how the client actually feels.</a:t>
            </a:r>
          </a:p>
          <a:p>
            <a:r>
              <a:rPr lang="en-US" dirty="0"/>
              <a:t>Remain alert to the client’s responses to gain insight into their condition.</a:t>
            </a:r>
          </a:p>
        </p:txBody>
      </p:sp>
      <p:sp>
        <p:nvSpPr>
          <p:cNvPr id="2" name="Title 1"/>
          <p:cNvSpPr>
            <a:spLocks noGrp="1"/>
          </p:cNvSpPr>
          <p:nvPr>
            <p:ph type="title"/>
          </p:nvPr>
        </p:nvSpPr>
        <p:spPr/>
        <p:txBody>
          <a:bodyPr/>
          <a:lstStyle/>
          <a:p>
            <a:r>
              <a:rPr lang="en-US" dirty="0"/>
              <a:t>Evaluation Process</a:t>
            </a:r>
          </a:p>
        </p:txBody>
      </p:sp>
      <p:pic>
        <p:nvPicPr>
          <p:cNvPr id="4098" name="Picture 2" descr="C:\Users\jdshuler\AppData\Local\Microsoft\Windows\Temporary Internet Files\Content.IE5\RNE9YUJ6\Marketing-Sensorial-300x18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648200"/>
            <a:ext cx="28575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602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If a situation deteriorates (client starts acting out) </a:t>
            </a:r>
            <a:r>
              <a:rPr lang="en-US" u="sng" dirty="0"/>
              <a:t>STOP THE EVALUATION PROCESS</a:t>
            </a:r>
          </a:p>
          <a:p>
            <a:r>
              <a:rPr lang="en-US" dirty="0"/>
              <a:t>Ask the individual to leave</a:t>
            </a:r>
          </a:p>
          <a:p>
            <a:r>
              <a:rPr lang="en-US" dirty="0"/>
              <a:t>Assure them they may return when they can be more cooperative</a:t>
            </a:r>
          </a:p>
          <a:p>
            <a:r>
              <a:rPr lang="en-US" dirty="0"/>
              <a:t>Never put yourself in a harmful situation</a:t>
            </a:r>
          </a:p>
          <a:p>
            <a:r>
              <a:rPr lang="en-US" dirty="0"/>
              <a:t>Contacting the police should always be an option</a:t>
            </a:r>
          </a:p>
        </p:txBody>
      </p:sp>
      <p:sp>
        <p:nvSpPr>
          <p:cNvPr id="2" name="Title 1"/>
          <p:cNvSpPr>
            <a:spLocks noGrp="1"/>
          </p:cNvSpPr>
          <p:nvPr>
            <p:ph type="title"/>
          </p:nvPr>
        </p:nvSpPr>
        <p:spPr/>
        <p:txBody>
          <a:bodyPr/>
          <a:lstStyle/>
          <a:p>
            <a:r>
              <a:rPr lang="en-US" dirty="0"/>
              <a:t>Environment of Care</a:t>
            </a:r>
          </a:p>
        </p:txBody>
      </p:sp>
    </p:spTree>
    <p:extLst>
      <p:ext uri="{BB962C8B-B14F-4D97-AF65-F5344CB8AC3E}">
        <p14:creationId xmlns:p14="http://schemas.microsoft.com/office/powerpoint/2010/main" val="2518250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Document</a:t>
            </a:r>
          </a:p>
          <a:p>
            <a:pPr lvl="1"/>
            <a:r>
              <a:rPr lang="en-US" dirty="0"/>
              <a:t>Vital signs on the evaluation form</a:t>
            </a:r>
          </a:p>
          <a:p>
            <a:pPr lvl="1"/>
            <a:r>
              <a:rPr lang="en-US" dirty="0"/>
              <a:t>Client’s history of substance abuse</a:t>
            </a:r>
          </a:p>
          <a:p>
            <a:pPr lvl="1"/>
            <a:r>
              <a:rPr lang="en-US" dirty="0"/>
              <a:t>Symptoms reported by the client</a:t>
            </a:r>
          </a:p>
          <a:p>
            <a:pPr lvl="1"/>
            <a:r>
              <a:rPr lang="en-US" dirty="0"/>
              <a:t>Signs you see, hear, smell, and feel</a:t>
            </a:r>
          </a:p>
          <a:p>
            <a:pPr lvl="1"/>
            <a:r>
              <a:rPr lang="en-US" dirty="0"/>
              <a:t>Signs reported by the person accompanying client</a:t>
            </a:r>
          </a:p>
          <a:p>
            <a:pPr marL="457200" lvl="1" indent="0">
              <a:buNone/>
            </a:pPr>
            <a:r>
              <a:rPr lang="en-US" dirty="0"/>
              <a:t>Use all information available to assure the client is referred to the appropriate level of care. </a:t>
            </a:r>
          </a:p>
        </p:txBody>
      </p:sp>
      <p:sp>
        <p:nvSpPr>
          <p:cNvPr id="2" name="Title 1"/>
          <p:cNvSpPr>
            <a:spLocks noGrp="1"/>
          </p:cNvSpPr>
          <p:nvPr>
            <p:ph type="title"/>
          </p:nvPr>
        </p:nvSpPr>
        <p:spPr/>
        <p:txBody>
          <a:bodyPr/>
          <a:lstStyle/>
          <a:p>
            <a:r>
              <a:rPr lang="en-US" dirty="0"/>
              <a:t>Evaluation Process</a:t>
            </a:r>
          </a:p>
        </p:txBody>
      </p:sp>
    </p:spTree>
    <p:extLst>
      <p:ext uri="{BB962C8B-B14F-4D97-AF65-F5344CB8AC3E}">
        <p14:creationId xmlns:p14="http://schemas.microsoft.com/office/powerpoint/2010/main" val="4141979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Options include:</a:t>
            </a:r>
          </a:p>
          <a:p>
            <a:pPr lvl="1"/>
            <a:r>
              <a:rPr lang="en-US" dirty="0"/>
              <a:t>Admission to observational detox</a:t>
            </a:r>
          </a:p>
          <a:p>
            <a:pPr lvl="1"/>
            <a:r>
              <a:rPr lang="en-US" dirty="0"/>
              <a:t>Referral for medical detox</a:t>
            </a:r>
          </a:p>
          <a:p>
            <a:pPr lvl="2"/>
            <a:r>
              <a:rPr lang="en-US" dirty="0"/>
              <a:t>Know your facility policy on how to make appropriate referrals!</a:t>
            </a:r>
          </a:p>
        </p:txBody>
      </p:sp>
      <p:sp>
        <p:nvSpPr>
          <p:cNvPr id="2" name="Title 1"/>
          <p:cNvSpPr>
            <a:spLocks noGrp="1"/>
          </p:cNvSpPr>
          <p:nvPr>
            <p:ph type="title"/>
          </p:nvPr>
        </p:nvSpPr>
        <p:spPr/>
        <p:txBody>
          <a:bodyPr/>
          <a:lstStyle/>
          <a:p>
            <a:r>
              <a:rPr lang="en-US" dirty="0"/>
              <a:t>After the Evaluation</a:t>
            </a:r>
          </a:p>
        </p:txBody>
      </p:sp>
    </p:spTree>
    <p:extLst>
      <p:ext uri="{BB962C8B-B14F-4D97-AF65-F5344CB8AC3E}">
        <p14:creationId xmlns:p14="http://schemas.microsoft.com/office/powerpoint/2010/main" val="2672599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Each client for new admission, re-admission, or transfer admission is interviewed and the interview is documented.</a:t>
            </a:r>
          </a:p>
          <a:p>
            <a:r>
              <a:rPr lang="en-US" dirty="0"/>
              <a:t>During the intake process, it is important to document that an effort has been made to ensure the client understands policies and procedures, services available, costs, client rights and program rules.</a:t>
            </a:r>
          </a:p>
        </p:txBody>
      </p:sp>
      <p:sp>
        <p:nvSpPr>
          <p:cNvPr id="2" name="Title 1"/>
          <p:cNvSpPr>
            <a:spLocks noGrp="1"/>
          </p:cNvSpPr>
          <p:nvPr>
            <p:ph type="title"/>
          </p:nvPr>
        </p:nvSpPr>
        <p:spPr/>
        <p:txBody>
          <a:bodyPr/>
          <a:lstStyle/>
          <a:p>
            <a:r>
              <a:rPr lang="en-US" dirty="0"/>
              <a:t>Admissions</a:t>
            </a:r>
          </a:p>
        </p:txBody>
      </p:sp>
    </p:spTree>
    <p:extLst>
      <p:ext uri="{BB962C8B-B14F-4D97-AF65-F5344CB8AC3E}">
        <p14:creationId xmlns:p14="http://schemas.microsoft.com/office/powerpoint/2010/main" val="150254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Regional Alcohol and Drug Detoxification Training</a:t>
            </a:r>
          </a:p>
          <a:p>
            <a:pPr lvl="1"/>
            <a:r>
              <a:rPr lang="en-US" dirty="0"/>
              <a:t>Agenda:</a:t>
            </a:r>
          </a:p>
          <a:p>
            <a:pPr lvl="2"/>
            <a:r>
              <a:rPr lang="en-US" dirty="0"/>
              <a:t>Detoxification</a:t>
            </a:r>
          </a:p>
          <a:p>
            <a:pPr lvl="2"/>
            <a:r>
              <a:rPr lang="en-US" dirty="0"/>
              <a:t>RADD and RDS process</a:t>
            </a:r>
          </a:p>
          <a:p>
            <a:pPr lvl="2"/>
            <a:r>
              <a:rPr lang="en-US" dirty="0"/>
              <a:t>Evaluation of client</a:t>
            </a:r>
          </a:p>
          <a:p>
            <a:pPr lvl="3"/>
            <a:r>
              <a:rPr lang="en-US" dirty="0"/>
              <a:t>Admission/Denial of client</a:t>
            </a:r>
          </a:p>
          <a:p>
            <a:pPr lvl="3"/>
            <a:r>
              <a:rPr lang="en-US" dirty="0"/>
              <a:t>Universal Precautions</a:t>
            </a:r>
          </a:p>
          <a:p>
            <a:pPr lvl="3"/>
            <a:r>
              <a:rPr lang="en-US" dirty="0"/>
              <a:t>Vital Signs</a:t>
            </a:r>
          </a:p>
          <a:p>
            <a:pPr lvl="2"/>
            <a:r>
              <a:rPr lang="en-US" dirty="0"/>
              <a:t>Vital Signs Practice</a:t>
            </a:r>
          </a:p>
          <a:p>
            <a:pPr lvl="2"/>
            <a:r>
              <a:rPr lang="en-US" dirty="0"/>
              <a:t>Drugs and their Effects; levels of withdrawal</a:t>
            </a:r>
          </a:p>
          <a:p>
            <a:pPr lvl="2"/>
            <a:r>
              <a:rPr lang="en-US" dirty="0"/>
              <a:t>Documentation</a:t>
            </a:r>
          </a:p>
          <a:p>
            <a:pPr lvl="2"/>
            <a:r>
              <a:rPr lang="en-US" dirty="0"/>
              <a:t>Written Exam</a:t>
            </a:r>
          </a:p>
        </p:txBody>
      </p:sp>
      <p:sp>
        <p:nvSpPr>
          <p:cNvPr id="2" name="Title 1"/>
          <p:cNvSpPr>
            <a:spLocks noGrp="1"/>
          </p:cNvSpPr>
          <p:nvPr>
            <p:ph type="title"/>
          </p:nvPr>
        </p:nvSpPr>
        <p:spPr/>
        <p:txBody>
          <a:bodyPr/>
          <a:lstStyle/>
          <a:p>
            <a:r>
              <a:rPr lang="en-US" dirty="0"/>
              <a:t>RADD Training Agenda</a:t>
            </a:r>
          </a:p>
        </p:txBody>
      </p:sp>
    </p:spTree>
    <p:extLst>
      <p:ext uri="{BB962C8B-B14F-4D97-AF65-F5344CB8AC3E}">
        <p14:creationId xmlns:p14="http://schemas.microsoft.com/office/powerpoint/2010/main" val="2499800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Individuals presenting themselves for RADD program services will be evaluated by a Regional Detoxification Specialist.  Admission to the RADD program includes ACT 10 (Act 1268 of 1995 Amended) the voluntary and involuntary commitment law for substance abuse.</a:t>
            </a:r>
          </a:p>
        </p:txBody>
      </p:sp>
      <p:sp>
        <p:nvSpPr>
          <p:cNvPr id="2" name="Title 1"/>
          <p:cNvSpPr>
            <a:spLocks noGrp="1"/>
          </p:cNvSpPr>
          <p:nvPr>
            <p:ph type="title"/>
          </p:nvPr>
        </p:nvSpPr>
        <p:spPr/>
        <p:txBody>
          <a:bodyPr/>
          <a:lstStyle/>
          <a:p>
            <a:r>
              <a:rPr lang="en-US" dirty="0"/>
              <a:t>Admissions</a:t>
            </a:r>
          </a:p>
        </p:txBody>
      </p:sp>
    </p:spTree>
    <p:extLst>
      <p:ext uri="{BB962C8B-B14F-4D97-AF65-F5344CB8AC3E}">
        <p14:creationId xmlns:p14="http://schemas.microsoft.com/office/powerpoint/2010/main" val="1900653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Voluntary</a:t>
            </a:r>
          </a:p>
          <a:p>
            <a:pPr lvl="1"/>
            <a:r>
              <a:rPr lang="en-US" dirty="0"/>
              <a:t>Any person who believes him/herself to be addicted to alcohol or drugs may apply for admission.</a:t>
            </a:r>
          </a:p>
          <a:p>
            <a:r>
              <a:rPr lang="en-US" dirty="0"/>
              <a:t>Involuntary</a:t>
            </a:r>
          </a:p>
          <a:p>
            <a:pPr lvl="1"/>
            <a:r>
              <a:rPr lang="en-US" dirty="0"/>
              <a:t>For individuals presenting for admission who have been ordered, by the court system, into treatment.</a:t>
            </a:r>
          </a:p>
          <a:p>
            <a:pPr lvl="1"/>
            <a:r>
              <a:rPr lang="en-US" dirty="0"/>
              <a:t>This type court order gives the designated facility permission to “treat and restrain” up to 21 days</a:t>
            </a:r>
          </a:p>
          <a:p>
            <a:pPr lvl="1"/>
            <a:endParaRPr lang="en-US" dirty="0"/>
          </a:p>
        </p:txBody>
      </p:sp>
      <p:sp>
        <p:nvSpPr>
          <p:cNvPr id="2" name="Title 1"/>
          <p:cNvSpPr>
            <a:spLocks noGrp="1"/>
          </p:cNvSpPr>
          <p:nvPr>
            <p:ph type="title"/>
          </p:nvPr>
        </p:nvSpPr>
        <p:spPr/>
        <p:txBody>
          <a:bodyPr/>
          <a:lstStyle/>
          <a:p>
            <a:r>
              <a:rPr lang="en-US" dirty="0"/>
              <a:t>Admissions</a:t>
            </a:r>
          </a:p>
        </p:txBody>
      </p:sp>
    </p:spTree>
    <p:extLst>
      <p:ext uri="{BB962C8B-B14F-4D97-AF65-F5344CB8AC3E}">
        <p14:creationId xmlns:p14="http://schemas.microsoft.com/office/powerpoint/2010/main" val="906694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3623733" cy="3450696"/>
          </a:xfrm>
        </p:spPr>
        <p:txBody>
          <a:bodyPr/>
          <a:lstStyle/>
          <a:p>
            <a:r>
              <a:rPr lang="en-US" dirty="0"/>
              <a:t>Under 18 years of age</a:t>
            </a:r>
          </a:p>
          <a:p>
            <a:r>
              <a:rPr lang="en-US" dirty="0"/>
              <a:t>Belligerent or combative</a:t>
            </a:r>
          </a:p>
          <a:p>
            <a:r>
              <a:rPr lang="en-US" dirty="0"/>
              <a:t>Overriding medical problems</a:t>
            </a:r>
          </a:p>
        </p:txBody>
      </p:sp>
      <p:sp>
        <p:nvSpPr>
          <p:cNvPr id="2" name="Title 1"/>
          <p:cNvSpPr>
            <a:spLocks noGrp="1"/>
          </p:cNvSpPr>
          <p:nvPr>
            <p:ph type="title"/>
          </p:nvPr>
        </p:nvSpPr>
        <p:spPr/>
        <p:txBody>
          <a:bodyPr/>
          <a:lstStyle/>
          <a:p>
            <a:r>
              <a:rPr lang="en-US" dirty="0"/>
              <a:t>Denial of Admission</a:t>
            </a:r>
          </a:p>
        </p:txBody>
      </p:sp>
      <p:pic>
        <p:nvPicPr>
          <p:cNvPr id="15362" name="Picture 2" descr="C:\Users\jdshuler\AppData\Local\Microsoft\Windows\Temporary Internet Files\Content.IE5\RNE9YUJ6\q294363_87213_948_bad-boss-megaphone-yell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733800"/>
            <a:ext cx="436245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848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3B41B2-83AE-4434-9335-75B796E3987B}"/>
              </a:ext>
            </a:extLst>
          </p:cNvPr>
          <p:cNvSpPr>
            <a:spLocks noGrp="1"/>
          </p:cNvSpPr>
          <p:nvPr>
            <p:ph idx="1"/>
          </p:nvPr>
        </p:nvSpPr>
        <p:spPr>
          <a:xfrm>
            <a:off x="872067" y="2133600"/>
            <a:ext cx="7408333" cy="3992563"/>
          </a:xfrm>
        </p:spPr>
        <p:txBody>
          <a:bodyPr>
            <a:normAutofit fontScale="92500" lnSpcReduction="10000"/>
          </a:bodyPr>
          <a:lstStyle/>
          <a:p>
            <a:pPr lvl="0"/>
            <a:r>
              <a:rPr lang="en-US" dirty="0"/>
              <a:t>Broken bones</a:t>
            </a:r>
          </a:p>
          <a:p>
            <a:pPr lvl="0"/>
            <a:r>
              <a:rPr lang="en-US" dirty="0"/>
              <a:t>Bleeding wound (s), including nose bleeds</a:t>
            </a:r>
          </a:p>
          <a:p>
            <a:pPr lvl="0"/>
            <a:r>
              <a:rPr lang="en-US" dirty="0"/>
              <a:t>Excessive bruising, especially on the face or head</a:t>
            </a:r>
          </a:p>
          <a:p>
            <a:pPr lvl="0"/>
            <a:r>
              <a:rPr lang="en-US" dirty="0"/>
              <a:t>Seizure disorder</a:t>
            </a:r>
          </a:p>
          <a:p>
            <a:pPr lvl="0"/>
            <a:r>
              <a:rPr lang="en-US" dirty="0"/>
              <a:t>Diabetes</a:t>
            </a:r>
          </a:p>
          <a:p>
            <a:pPr lvl="0"/>
            <a:r>
              <a:rPr lang="en-US" dirty="0"/>
              <a:t>High blood pressure</a:t>
            </a:r>
          </a:p>
          <a:p>
            <a:pPr lvl="0"/>
            <a:r>
              <a:rPr lang="en-US" dirty="0"/>
              <a:t>Chest pain</a:t>
            </a:r>
          </a:p>
          <a:p>
            <a:pPr lvl="0"/>
            <a:r>
              <a:rPr lang="en-US" dirty="0"/>
              <a:t>Excessive vomiting (blood or blood tinged)</a:t>
            </a:r>
          </a:p>
          <a:p>
            <a:pPr lvl="0"/>
            <a:r>
              <a:rPr lang="en-US" dirty="0"/>
              <a:t>Protruding abdomen (distended)</a:t>
            </a:r>
          </a:p>
          <a:p>
            <a:pPr lvl="0"/>
            <a:r>
              <a:rPr lang="en-US" dirty="0"/>
              <a:t>Jaundice</a:t>
            </a:r>
          </a:p>
          <a:p>
            <a:endParaRPr lang="en-US" dirty="0"/>
          </a:p>
        </p:txBody>
      </p:sp>
      <p:sp>
        <p:nvSpPr>
          <p:cNvPr id="3" name="Title 2">
            <a:extLst>
              <a:ext uri="{FF2B5EF4-FFF2-40B4-BE49-F238E27FC236}">
                <a16:creationId xmlns:a16="http://schemas.microsoft.com/office/drawing/2014/main" id="{C88E478A-BA0A-484E-8623-D07F890C4DFD}"/>
              </a:ext>
            </a:extLst>
          </p:cNvPr>
          <p:cNvSpPr>
            <a:spLocks noGrp="1"/>
          </p:cNvSpPr>
          <p:nvPr>
            <p:ph type="title"/>
          </p:nvPr>
        </p:nvSpPr>
        <p:spPr/>
        <p:txBody>
          <a:bodyPr>
            <a:normAutofit fontScale="90000"/>
          </a:bodyPr>
          <a:lstStyle/>
          <a:p>
            <a:r>
              <a:rPr lang="en-US" dirty="0"/>
              <a:t>Examples of Overriding Medical Problems</a:t>
            </a:r>
          </a:p>
        </p:txBody>
      </p:sp>
    </p:spTree>
    <p:extLst>
      <p:ext uri="{BB962C8B-B14F-4D97-AF65-F5344CB8AC3E}">
        <p14:creationId xmlns:p14="http://schemas.microsoft.com/office/powerpoint/2010/main" val="712360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26CA27-37F0-4891-838B-8D683C7A8826}"/>
              </a:ext>
            </a:extLst>
          </p:cNvPr>
          <p:cNvSpPr>
            <a:spLocks noGrp="1"/>
          </p:cNvSpPr>
          <p:nvPr>
            <p:ph idx="1"/>
          </p:nvPr>
        </p:nvSpPr>
        <p:spPr>
          <a:xfrm>
            <a:off x="872067" y="1981200"/>
            <a:ext cx="7408333" cy="4419600"/>
          </a:xfrm>
        </p:spPr>
        <p:txBody>
          <a:bodyPr>
            <a:normAutofit fontScale="77500" lnSpcReduction="20000"/>
          </a:bodyPr>
          <a:lstStyle/>
          <a:p>
            <a:pPr lvl="0"/>
            <a:r>
              <a:rPr lang="en-US" dirty="0"/>
              <a:t>Change in mental status</a:t>
            </a:r>
          </a:p>
          <a:p>
            <a:pPr lvl="0"/>
            <a:r>
              <a:rPr lang="en-US" dirty="0"/>
              <a:t>Increasing anxiety and panic</a:t>
            </a:r>
          </a:p>
          <a:p>
            <a:pPr lvl="0"/>
            <a:r>
              <a:rPr lang="en-US" dirty="0"/>
              <a:t>Hallucinations</a:t>
            </a:r>
          </a:p>
          <a:p>
            <a:pPr lvl="0"/>
            <a:r>
              <a:rPr lang="en-US" dirty="0"/>
              <a:t>Seizures</a:t>
            </a:r>
          </a:p>
          <a:p>
            <a:pPr lvl="0"/>
            <a:r>
              <a:rPr lang="en-US" dirty="0"/>
              <a:t>Temperature greater than 100.4 degrees Fahrenheit (these clients should be considered potentially infectious)</a:t>
            </a:r>
          </a:p>
          <a:p>
            <a:pPr lvl="0"/>
            <a:r>
              <a:rPr lang="en-US" dirty="0"/>
              <a:t>Significant increases and or decreases in blood pressure and heart rate</a:t>
            </a:r>
          </a:p>
          <a:p>
            <a:pPr lvl="0"/>
            <a:r>
              <a:rPr lang="en-US" dirty="0"/>
              <a:t>Insomnia</a:t>
            </a:r>
          </a:p>
          <a:p>
            <a:pPr lvl="0"/>
            <a:r>
              <a:rPr lang="en-US" dirty="0"/>
              <a:t>Abdominal pain</a:t>
            </a:r>
          </a:p>
          <a:p>
            <a:pPr lvl="0"/>
            <a:r>
              <a:rPr lang="en-US" dirty="0"/>
              <a:t>Upper and lower gastrointestinal bleeding</a:t>
            </a:r>
          </a:p>
          <a:p>
            <a:pPr lvl="0"/>
            <a:r>
              <a:rPr lang="en-US" dirty="0"/>
              <a:t>Changes in responsiveness of pupils</a:t>
            </a:r>
          </a:p>
          <a:p>
            <a:pPr lvl="0"/>
            <a:r>
              <a:rPr lang="en-US" dirty="0"/>
              <a:t>Heightened deep tendon reflexes and ankle clonus, a reflex beating of the foot when pressed rostrally (i.e. toward the mouth of the patient, indicated profound central nervous system irritability and the potential for seizures)  </a:t>
            </a:r>
          </a:p>
          <a:p>
            <a:endParaRPr lang="en-US" dirty="0"/>
          </a:p>
        </p:txBody>
      </p:sp>
      <p:sp>
        <p:nvSpPr>
          <p:cNvPr id="3" name="Title 2">
            <a:extLst>
              <a:ext uri="{FF2B5EF4-FFF2-40B4-BE49-F238E27FC236}">
                <a16:creationId xmlns:a16="http://schemas.microsoft.com/office/drawing/2014/main" id="{C9A3E13C-1FF5-4567-8D54-125559D35813}"/>
              </a:ext>
            </a:extLst>
          </p:cNvPr>
          <p:cNvSpPr>
            <a:spLocks noGrp="1"/>
          </p:cNvSpPr>
          <p:nvPr>
            <p:ph type="title"/>
          </p:nvPr>
        </p:nvSpPr>
        <p:spPr/>
        <p:txBody>
          <a:bodyPr>
            <a:noAutofit/>
          </a:bodyPr>
          <a:lstStyle/>
          <a:p>
            <a:r>
              <a:rPr lang="en-US" sz="3600" dirty="0"/>
              <a:t>Symptoms and Signs of Conditions that Require Medical Attention</a:t>
            </a:r>
          </a:p>
        </p:txBody>
      </p:sp>
    </p:spTree>
    <p:extLst>
      <p:ext uri="{BB962C8B-B14F-4D97-AF65-F5344CB8AC3E}">
        <p14:creationId xmlns:p14="http://schemas.microsoft.com/office/powerpoint/2010/main" val="2280804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RDS will write a refusal note indicating….</a:t>
            </a:r>
          </a:p>
          <a:p>
            <a:pPr lvl="1"/>
            <a:r>
              <a:rPr lang="en-US" dirty="0"/>
              <a:t>1. Reason(s) refused</a:t>
            </a:r>
          </a:p>
          <a:p>
            <a:pPr lvl="1"/>
            <a:r>
              <a:rPr lang="en-US" dirty="0"/>
              <a:t>2. Alternative(s) suggested</a:t>
            </a:r>
          </a:p>
          <a:p>
            <a:pPr lvl="1"/>
            <a:r>
              <a:rPr lang="en-US" dirty="0"/>
              <a:t>3. Referral(s) made</a:t>
            </a:r>
          </a:p>
          <a:p>
            <a:r>
              <a:rPr lang="en-US" dirty="0"/>
              <a:t>Care will be taken by the RDS to ensure the applicant is referred to the appropriate level of service.</a:t>
            </a:r>
          </a:p>
        </p:txBody>
      </p:sp>
      <p:sp>
        <p:nvSpPr>
          <p:cNvPr id="2" name="Title 1"/>
          <p:cNvSpPr>
            <a:spLocks noGrp="1"/>
          </p:cNvSpPr>
          <p:nvPr>
            <p:ph type="title"/>
          </p:nvPr>
        </p:nvSpPr>
        <p:spPr/>
        <p:txBody>
          <a:bodyPr/>
          <a:lstStyle/>
          <a:p>
            <a:r>
              <a:rPr lang="en-US" dirty="0"/>
              <a:t>Denial of Admission</a:t>
            </a:r>
          </a:p>
        </p:txBody>
      </p:sp>
    </p:spTree>
    <p:extLst>
      <p:ext uri="{BB962C8B-B14F-4D97-AF65-F5344CB8AC3E}">
        <p14:creationId xmlns:p14="http://schemas.microsoft.com/office/powerpoint/2010/main" val="3563020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Court ordered clients</a:t>
            </a:r>
          </a:p>
          <a:p>
            <a:pPr lvl="1"/>
            <a:r>
              <a:rPr lang="en-US" dirty="0"/>
              <a:t>Arkansas Commitment law</a:t>
            </a:r>
          </a:p>
          <a:p>
            <a:pPr lvl="1"/>
            <a:r>
              <a:rPr lang="en-US" dirty="0"/>
              <a:t>Act 10 (Act 1268 of 1995 as amended)</a:t>
            </a:r>
          </a:p>
          <a:p>
            <a:r>
              <a:rPr lang="en-US" dirty="0"/>
              <a:t>Client with the greatest clinical need</a:t>
            </a:r>
          </a:p>
          <a:p>
            <a:pPr lvl="1"/>
            <a:r>
              <a:rPr lang="en-US" dirty="0"/>
              <a:t>If all have the same clinical need, then IV drug users and pregnant clients have priority</a:t>
            </a:r>
          </a:p>
          <a:p>
            <a:r>
              <a:rPr lang="en-US" dirty="0"/>
              <a:t>Clients from your catchment area</a:t>
            </a:r>
          </a:p>
          <a:p>
            <a:r>
              <a:rPr lang="en-US" dirty="0"/>
              <a:t>Clients from the state of Arkansas</a:t>
            </a:r>
          </a:p>
          <a:p>
            <a:r>
              <a:rPr lang="en-US" dirty="0"/>
              <a:t>Clients from outside the state of Arkansas</a:t>
            </a:r>
          </a:p>
        </p:txBody>
      </p:sp>
      <p:sp>
        <p:nvSpPr>
          <p:cNvPr id="2" name="Title 1"/>
          <p:cNvSpPr>
            <a:spLocks noGrp="1"/>
          </p:cNvSpPr>
          <p:nvPr>
            <p:ph type="title"/>
          </p:nvPr>
        </p:nvSpPr>
        <p:spPr/>
        <p:txBody>
          <a:bodyPr/>
          <a:lstStyle/>
          <a:p>
            <a:r>
              <a:rPr lang="en-US" dirty="0"/>
              <a:t>Admission Priority</a:t>
            </a:r>
          </a:p>
        </p:txBody>
      </p:sp>
    </p:spTree>
    <p:extLst>
      <p:ext uri="{BB962C8B-B14F-4D97-AF65-F5344CB8AC3E}">
        <p14:creationId xmlns:p14="http://schemas.microsoft.com/office/powerpoint/2010/main" val="3440789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The Withdrawal Risk Assessment will be initiated upon admission; completed and filed in the client record within 4 hours of admission.</a:t>
            </a:r>
          </a:p>
          <a:p>
            <a:r>
              <a:rPr lang="en-US" dirty="0"/>
              <a:t>If the client’s physical condition prevents completion of documentation, an explanation of the circumstances should be placed in the client record and the information obtained as soon as possible.</a:t>
            </a:r>
          </a:p>
        </p:txBody>
      </p:sp>
      <p:sp>
        <p:nvSpPr>
          <p:cNvPr id="2" name="Title 1"/>
          <p:cNvSpPr>
            <a:spLocks noGrp="1"/>
          </p:cNvSpPr>
          <p:nvPr>
            <p:ph type="title"/>
          </p:nvPr>
        </p:nvSpPr>
        <p:spPr/>
        <p:txBody>
          <a:bodyPr/>
          <a:lstStyle/>
          <a:p>
            <a:r>
              <a:rPr lang="en-US" dirty="0"/>
              <a:t>Admissions Process</a:t>
            </a:r>
          </a:p>
        </p:txBody>
      </p:sp>
    </p:spTree>
    <p:extLst>
      <p:ext uri="{BB962C8B-B14F-4D97-AF65-F5344CB8AC3E}">
        <p14:creationId xmlns:p14="http://schemas.microsoft.com/office/powerpoint/2010/main" val="2035628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Universal Precautions (UP) are measures you can take to prevent the spread of infectious disease-from the common disease such as colds, flu, mumps, chicken pox, tuberculosis, and food poisoning-to more life threatening disease like AIDS and hepatitis.</a:t>
            </a:r>
          </a:p>
          <a:p>
            <a:r>
              <a:rPr lang="en-US" dirty="0"/>
              <a:t>These precautions protect both you and the client from any potential infection.</a:t>
            </a:r>
          </a:p>
          <a:p>
            <a:r>
              <a:rPr lang="en-US" dirty="0"/>
              <a:t>Assume that every client is infected.  Protect yourself and the client.</a:t>
            </a:r>
          </a:p>
        </p:txBody>
      </p:sp>
      <p:sp>
        <p:nvSpPr>
          <p:cNvPr id="2" name="Title 1"/>
          <p:cNvSpPr>
            <a:spLocks noGrp="1"/>
          </p:cNvSpPr>
          <p:nvPr>
            <p:ph type="title"/>
          </p:nvPr>
        </p:nvSpPr>
        <p:spPr/>
        <p:txBody>
          <a:bodyPr/>
          <a:lstStyle/>
          <a:p>
            <a:r>
              <a:rPr lang="en-US" dirty="0"/>
              <a:t>Universal Precautions</a:t>
            </a:r>
          </a:p>
        </p:txBody>
      </p:sp>
    </p:spTree>
    <p:extLst>
      <p:ext uri="{BB962C8B-B14F-4D97-AF65-F5344CB8AC3E}">
        <p14:creationId xmlns:p14="http://schemas.microsoft.com/office/powerpoint/2010/main" val="1884641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Wash your hands before and after taking vital signs.</a:t>
            </a:r>
          </a:p>
        </p:txBody>
      </p:sp>
      <p:sp>
        <p:nvSpPr>
          <p:cNvPr id="2" name="Title 1"/>
          <p:cNvSpPr>
            <a:spLocks noGrp="1"/>
          </p:cNvSpPr>
          <p:nvPr>
            <p:ph type="title"/>
          </p:nvPr>
        </p:nvSpPr>
        <p:spPr/>
        <p:txBody>
          <a:bodyPr/>
          <a:lstStyle/>
          <a:p>
            <a:r>
              <a:rPr lang="en-US" dirty="0"/>
              <a:t>Universal Precautions</a:t>
            </a:r>
          </a:p>
        </p:txBody>
      </p:sp>
      <p:pic>
        <p:nvPicPr>
          <p:cNvPr id="5122" name="Picture 2" descr="C:\Users\jdshuler\AppData\Local\Microsoft\Windows\Temporary Internet Files\Content.IE5\7L72WZV4\GKEk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352800"/>
            <a:ext cx="3967162" cy="279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09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Identify responsibilities of RADD staff</a:t>
            </a:r>
          </a:p>
          <a:p>
            <a:r>
              <a:rPr lang="en-US" dirty="0"/>
              <a:t>Identify symptoms of alcohol/drug withdrawal and implications of those symptoms</a:t>
            </a:r>
          </a:p>
          <a:p>
            <a:r>
              <a:rPr lang="en-US" dirty="0"/>
              <a:t>Learn to take vital signs and know the implications of those signs</a:t>
            </a:r>
          </a:p>
          <a:p>
            <a:r>
              <a:rPr lang="en-US" dirty="0"/>
              <a:t>Prepare participants to score 80% or better on written exam required to obtain certification</a:t>
            </a:r>
          </a:p>
        </p:txBody>
      </p:sp>
      <p:sp>
        <p:nvSpPr>
          <p:cNvPr id="2" name="Title 1"/>
          <p:cNvSpPr>
            <a:spLocks noGrp="1"/>
          </p:cNvSpPr>
          <p:nvPr>
            <p:ph type="title"/>
          </p:nvPr>
        </p:nvSpPr>
        <p:spPr/>
        <p:txBody>
          <a:bodyPr/>
          <a:lstStyle/>
          <a:p>
            <a:r>
              <a:rPr lang="en-US" dirty="0"/>
              <a:t>RADD Training Objectives</a:t>
            </a:r>
          </a:p>
        </p:txBody>
      </p:sp>
    </p:spTree>
    <p:extLst>
      <p:ext uri="{BB962C8B-B14F-4D97-AF65-F5344CB8AC3E}">
        <p14:creationId xmlns:p14="http://schemas.microsoft.com/office/powerpoint/2010/main" val="1681545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Understanding the Why, When, What, Where and How of Vital Signs</a:t>
            </a:r>
          </a:p>
        </p:txBody>
      </p:sp>
      <p:sp>
        <p:nvSpPr>
          <p:cNvPr id="2" name="Title 1"/>
          <p:cNvSpPr>
            <a:spLocks noGrp="1"/>
          </p:cNvSpPr>
          <p:nvPr>
            <p:ph type="title"/>
          </p:nvPr>
        </p:nvSpPr>
        <p:spPr/>
        <p:txBody>
          <a:bodyPr/>
          <a:lstStyle/>
          <a:p>
            <a:r>
              <a:rPr lang="en-US" dirty="0"/>
              <a:t>Vital Signs</a:t>
            </a:r>
          </a:p>
        </p:txBody>
      </p:sp>
      <p:pic>
        <p:nvPicPr>
          <p:cNvPr id="7170" name="Picture 2" descr="C:\Users\jdshuler\AppData\Local\Microsoft\Windows\Temporary Internet Files\Content.IE5\RNE9YUJ6\Screenshot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262437"/>
            <a:ext cx="256222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993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Vital signs are measurements of the body’s most basic functions.  They show how well the body is functioning.</a:t>
            </a:r>
          </a:p>
          <a:p>
            <a:pPr lvl="1"/>
            <a:r>
              <a:rPr lang="en-US" dirty="0"/>
              <a:t>They include:</a:t>
            </a:r>
          </a:p>
          <a:p>
            <a:pPr lvl="2"/>
            <a:r>
              <a:rPr lang="en-US" dirty="0"/>
              <a:t>Temperature</a:t>
            </a:r>
          </a:p>
          <a:p>
            <a:pPr lvl="2"/>
            <a:r>
              <a:rPr lang="en-US" dirty="0"/>
              <a:t>Pulse </a:t>
            </a:r>
          </a:p>
          <a:p>
            <a:pPr lvl="2"/>
            <a:r>
              <a:rPr lang="en-US" dirty="0"/>
              <a:t>Respirations</a:t>
            </a:r>
          </a:p>
          <a:p>
            <a:pPr lvl="2"/>
            <a:r>
              <a:rPr lang="en-US" dirty="0"/>
              <a:t>Blood pressure (Systolic/Diastolic)</a:t>
            </a:r>
          </a:p>
          <a:p>
            <a:pPr lvl="3"/>
            <a:r>
              <a:rPr lang="en-US" dirty="0"/>
              <a:t>Medline Plus, NIH</a:t>
            </a:r>
          </a:p>
        </p:txBody>
      </p:sp>
      <p:sp>
        <p:nvSpPr>
          <p:cNvPr id="2" name="Title 1"/>
          <p:cNvSpPr>
            <a:spLocks noGrp="1"/>
          </p:cNvSpPr>
          <p:nvPr>
            <p:ph type="title"/>
          </p:nvPr>
        </p:nvSpPr>
        <p:spPr/>
        <p:txBody>
          <a:bodyPr/>
          <a:lstStyle/>
          <a:p>
            <a:r>
              <a:rPr lang="en-US" dirty="0"/>
              <a:t>What are Vital Signs?</a:t>
            </a:r>
          </a:p>
        </p:txBody>
      </p:sp>
    </p:spTree>
    <p:extLst>
      <p:ext uri="{BB962C8B-B14F-4D97-AF65-F5344CB8AC3E}">
        <p14:creationId xmlns:p14="http://schemas.microsoft.com/office/powerpoint/2010/main" val="1502578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Ensure documentation upon admission, and</a:t>
            </a:r>
          </a:p>
          <a:p>
            <a:r>
              <a:rPr lang="en-US" dirty="0"/>
              <a:t>At least every 2 hours thereafter, until….</a:t>
            </a:r>
          </a:p>
          <a:p>
            <a:r>
              <a:rPr lang="en-US" dirty="0"/>
              <a:t>Vital signs are within normal limits for 8 hours, then they can be taken every 6 hours during detoxification, unless abnormal</a:t>
            </a:r>
          </a:p>
          <a:p>
            <a:r>
              <a:rPr lang="en-US" dirty="0"/>
              <a:t>If vital signs are abnormal, resume every 2 hour checks until normal for 8 hours again</a:t>
            </a:r>
          </a:p>
        </p:txBody>
      </p:sp>
      <p:sp>
        <p:nvSpPr>
          <p:cNvPr id="2" name="Title 1"/>
          <p:cNvSpPr>
            <a:spLocks noGrp="1"/>
          </p:cNvSpPr>
          <p:nvPr>
            <p:ph type="title"/>
          </p:nvPr>
        </p:nvSpPr>
        <p:spPr/>
        <p:txBody>
          <a:bodyPr/>
          <a:lstStyle/>
          <a:p>
            <a:r>
              <a:rPr lang="en-US" dirty="0"/>
              <a:t>Vital Signs Documentation</a:t>
            </a:r>
          </a:p>
        </p:txBody>
      </p:sp>
    </p:spTree>
    <p:extLst>
      <p:ext uri="{BB962C8B-B14F-4D97-AF65-F5344CB8AC3E}">
        <p14:creationId xmlns:p14="http://schemas.microsoft.com/office/powerpoint/2010/main" val="2746948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Once within normal limits for eight (8) hours, vital signs will be taken no less than every six (6) hours.</a:t>
            </a:r>
          </a:p>
          <a:p>
            <a:r>
              <a:rPr lang="en-US" dirty="0"/>
              <a:t>There must be documentation in the client’s case record verifying each vital sign taken during the client’s stay in the detoxification unit.</a:t>
            </a:r>
          </a:p>
        </p:txBody>
      </p:sp>
      <p:sp>
        <p:nvSpPr>
          <p:cNvPr id="2" name="Title 1"/>
          <p:cNvSpPr>
            <a:spLocks noGrp="1"/>
          </p:cNvSpPr>
          <p:nvPr>
            <p:ph type="title"/>
          </p:nvPr>
        </p:nvSpPr>
        <p:spPr/>
        <p:txBody>
          <a:bodyPr/>
          <a:lstStyle/>
          <a:p>
            <a:r>
              <a:rPr lang="en-US" dirty="0"/>
              <a:t>Vital Signs Frequency</a:t>
            </a:r>
          </a:p>
        </p:txBody>
      </p:sp>
      <p:pic>
        <p:nvPicPr>
          <p:cNvPr id="14338" name="Picture 2" descr="C:\Users\jdshuler\AppData\Local\Microsoft\Windows\Temporary Internet Files\Content.IE5\7L72WZV4\writing-clip-art-9T4bq7XTE[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953000"/>
            <a:ext cx="1897380" cy="129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351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8" y="2675467"/>
            <a:ext cx="5681132" cy="3450696"/>
          </a:xfrm>
        </p:spPr>
        <p:txBody>
          <a:bodyPr>
            <a:normAutofit/>
          </a:bodyPr>
          <a:lstStyle/>
          <a:p>
            <a:r>
              <a:rPr lang="en-US" dirty="0"/>
              <a:t>Whenever the client reports any non-specific symptoms of physical distress such as feeling “funny” or “different”</a:t>
            </a:r>
          </a:p>
          <a:p>
            <a:r>
              <a:rPr lang="en-US" dirty="0"/>
              <a:t>When the client’s physical condition changes</a:t>
            </a:r>
          </a:p>
          <a:p>
            <a:r>
              <a:rPr lang="en-US" dirty="0"/>
              <a:t>Before and after ingestion of certain medications.</a:t>
            </a:r>
          </a:p>
        </p:txBody>
      </p:sp>
      <p:sp>
        <p:nvSpPr>
          <p:cNvPr id="2" name="Title 1"/>
          <p:cNvSpPr>
            <a:spLocks noGrp="1"/>
          </p:cNvSpPr>
          <p:nvPr>
            <p:ph type="title"/>
          </p:nvPr>
        </p:nvSpPr>
        <p:spPr/>
        <p:txBody>
          <a:bodyPr/>
          <a:lstStyle/>
          <a:p>
            <a:r>
              <a:rPr lang="en-US" dirty="0"/>
              <a:t>Also take vital signs…</a:t>
            </a:r>
          </a:p>
        </p:txBody>
      </p:sp>
      <p:pic>
        <p:nvPicPr>
          <p:cNvPr id="18434" name="Picture 2" descr="C:\Users\jdshuler\AppData\Local\Microsoft\Windows\Temporary Internet Files\Content.IE5\7L72WZV4\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199" y="4806949"/>
            <a:ext cx="1624013" cy="162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037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Normal body temperature varies depending on age, gender, recent activity, food and fluid consumption, and time of day.</a:t>
            </a:r>
          </a:p>
          <a:p>
            <a:pPr lvl="1"/>
            <a:r>
              <a:rPr lang="en-US" dirty="0"/>
              <a:t>Normal ranges from 97.8 to 99.1 degrees Fahrenheit</a:t>
            </a:r>
          </a:p>
          <a:p>
            <a:pPr lvl="2"/>
            <a:r>
              <a:rPr lang="en-US" dirty="0"/>
              <a:t>Medline Plus; NIH</a:t>
            </a:r>
          </a:p>
        </p:txBody>
      </p:sp>
      <p:sp>
        <p:nvSpPr>
          <p:cNvPr id="2" name="Title 1"/>
          <p:cNvSpPr>
            <a:spLocks noGrp="1"/>
          </p:cNvSpPr>
          <p:nvPr>
            <p:ph type="title"/>
          </p:nvPr>
        </p:nvSpPr>
        <p:spPr/>
        <p:txBody>
          <a:bodyPr/>
          <a:lstStyle/>
          <a:p>
            <a:r>
              <a:rPr lang="en-US" dirty="0"/>
              <a:t>Temperature</a:t>
            </a:r>
          </a:p>
        </p:txBody>
      </p:sp>
      <p:pic>
        <p:nvPicPr>
          <p:cNvPr id="19459" name="Picture 3" descr="C:\Users\jdshuler\AppData\Local\Microsoft\Windows\Temporary Internet Files\Content.IE5\EFWISXJA\thermometer_0329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724400"/>
            <a:ext cx="254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053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Normal body temperature may change during any given day. It is usually highest in the evening. Other factors that may affect body temperature are:</a:t>
            </a:r>
          </a:p>
          <a:p>
            <a:pPr lvl="1"/>
            <a:r>
              <a:rPr lang="en-US" dirty="0"/>
              <a:t>A woman's menstrual cycle. In the second part of this cycle, her temperature may go up by 1 degree or more.</a:t>
            </a:r>
          </a:p>
          <a:p>
            <a:pPr lvl="1"/>
            <a:r>
              <a:rPr lang="en-US" dirty="0"/>
              <a:t>Physical activity, strong emotion, eating, heavy clothing, medicines, high room temperature, and high humidity can all increase body temperature.</a:t>
            </a:r>
          </a:p>
          <a:p>
            <a:pPr lvl="2"/>
            <a:r>
              <a:rPr lang="en-US" dirty="0"/>
              <a:t>Medline Plus, NIH</a:t>
            </a:r>
          </a:p>
        </p:txBody>
      </p:sp>
      <p:sp>
        <p:nvSpPr>
          <p:cNvPr id="2" name="Title 1"/>
          <p:cNvSpPr>
            <a:spLocks noGrp="1"/>
          </p:cNvSpPr>
          <p:nvPr>
            <p:ph type="title"/>
          </p:nvPr>
        </p:nvSpPr>
        <p:spPr/>
        <p:txBody>
          <a:bodyPr>
            <a:normAutofit fontScale="90000"/>
          </a:bodyPr>
          <a:lstStyle/>
          <a:p>
            <a:r>
              <a:rPr lang="en-US" dirty="0"/>
              <a:t>Factors Affecting Body Temperature</a:t>
            </a:r>
          </a:p>
        </p:txBody>
      </p:sp>
    </p:spTree>
    <p:extLst>
      <p:ext uri="{BB962C8B-B14F-4D97-AF65-F5344CB8AC3E}">
        <p14:creationId xmlns:p14="http://schemas.microsoft.com/office/powerpoint/2010/main" val="1172740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Wait 20 to 30 minutes to measure oral temperature after a client:</a:t>
            </a:r>
          </a:p>
          <a:p>
            <a:pPr lvl="1"/>
            <a:r>
              <a:rPr lang="en-US" dirty="0"/>
              <a:t>Ingests hot or cold liquids or food</a:t>
            </a:r>
          </a:p>
          <a:p>
            <a:pPr lvl="1"/>
            <a:r>
              <a:rPr lang="en-US" dirty="0"/>
              <a:t>Smokes</a:t>
            </a:r>
          </a:p>
          <a:p>
            <a:pPr lvl="1"/>
            <a:r>
              <a:rPr lang="en-US" dirty="0"/>
              <a:t>Has been involved in strenuous physical activity</a:t>
            </a:r>
          </a:p>
        </p:txBody>
      </p:sp>
      <p:sp>
        <p:nvSpPr>
          <p:cNvPr id="2" name="Title 1"/>
          <p:cNvSpPr>
            <a:spLocks noGrp="1"/>
          </p:cNvSpPr>
          <p:nvPr>
            <p:ph type="title"/>
          </p:nvPr>
        </p:nvSpPr>
        <p:spPr/>
        <p:txBody>
          <a:bodyPr/>
          <a:lstStyle/>
          <a:p>
            <a:r>
              <a:rPr lang="en-US" dirty="0"/>
              <a:t>Assessing Temperature</a:t>
            </a:r>
          </a:p>
        </p:txBody>
      </p:sp>
      <p:pic>
        <p:nvPicPr>
          <p:cNvPr id="21506" name="Picture 2" descr="C:\Users\jdshuler\AppData\Local\Microsoft\Windows\Temporary Internet Files\Content.IE5\RNE9YUJ6\cup-of-black-coffee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724400"/>
            <a:ext cx="2361280" cy="179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447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514600"/>
            <a:ext cx="7408333" cy="3611563"/>
          </a:xfrm>
        </p:spPr>
        <p:txBody>
          <a:bodyPr>
            <a:normAutofit fontScale="92500" lnSpcReduction="10000"/>
          </a:bodyPr>
          <a:lstStyle/>
          <a:p>
            <a:r>
              <a:rPr lang="en-US" dirty="0"/>
              <a:t>Body temperature above 99 to 99.5 degrees Fahrenheit indicates infection, elevated body temperature is usually not harmful if it stays below 102 degrees Fahrenheit.</a:t>
            </a:r>
          </a:p>
          <a:p>
            <a:pPr lvl="1"/>
            <a:r>
              <a:rPr lang="en-US" dirty="0"/>
              <a:t>According to Medline Plus; NIH</a:t>
            </a:r>
          </a:p>
          <a:p>
            <a:r>
              <a:rPr lang="en-US" dirty="0"/>
              <a:t>As body temperature rises-metabolism increases, oxygen demand increases, this causes heart and respiratory rates to increase.</a:t>
            </a:r>
          </a:p>
          <a:p>
            <a:r>
              <a:rPr lang="en-US" dirty="0"/>
              <a:t>Confusion can result because of reduced oxygen to the brain.</a:t>
            </a:r>
          </a:p>
          <a:p>
            <a:r>
              <a:rPr lang="en-US" dirty="0"/>
              <a:t>Places client at risk for dehydration.</a:t>
            </a:r>
          </a:p>
          <a:p>
            <a:endParaRPr lang="en-US" dirty="0"/>
          </a:p>
        </p:txBody>
      </p:sp>
      <p:sp>
        <p:nvSpPr>
          <p:cNvPr id="2" name="Title 1"/>
          <p:cNvSpPr>
            <a:spLocks noGrp="1"/>
          </p:cNvSpPr>
          <p:nvPr>
            <p:ph type="title"/>
          </p:nvPr>
        </p:nvSpPr>
        <p:spPr/>
        <p:txBody>
          <a:bodyPr/>
          <a:lstStyle/>
          <a:p>
            <a:r>
              <a:rPr lang="en-US" dirty="0"/>
              <a:t>Fever</a:t>
            </a:r>
          </a:p>
        </p:txBody>
      </p:sp>
    </p:spTree>
    <p:extLst>
      <p:ext uri="{BB962C8B-B14F-4D97-AF65-F5344CB8AC3E}">
        <p14:creationId xmlns:p14="http://schemas.microsoft.com/office/powerpoint/2010/main" val="1882676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Headache</a:t>
            </a:r>
          </a:p>
          <a:p>
            <a:r>
              <a:rPr lang="en-US" dirty="0"/>
              <a:t>Muscle aches</a:t>
            </a:r>
          </a:p>
          <a:p>
            <a:r>
              <a:rPr lang="en-US" dirty="0"/>
              <a:t>Chills</a:t>
            </a:r>
          </a:p>
          <a:p>
            <a:r>
              <a:rPr lang="en-US" dirty="0"/>
              <a:t>Nausea</a:t>
            </a:r>
          </a:p>
          <a:p>
            <a:r>
              <a:rPr lang="en-US" dirty="0"/>
              <a:t>Photophobia (sensitivity of the eyes to light)</a:t>
            </a:r>
          </a:p>
          <a:p>
            <a:r>
              <a:rPr lang="en-US" dirty="0"/>
              <a:t>Weakness</a:t>
            </a:r>
          </a:p>
          <a:p>
            <a:r>
              <a:rPr lang="en-US" dirty="0"/>
              <a:t>Fatigue</a:t>
            </a:r>
          </a:p>
          <a:p>
            <a:r>
              <a:rPr lang="en-US" dirty="0"/>
              <a:t>Loss of appetite (anorexia)</a:t>
            </a:r>
          </a:p>
          <a:p>
            <a:r>
              <a:rPr lang="en-US" dirty="0"/>
              <a:t>Excessive thirst</a:t>
            </a:r>
          </a:p>
        </p:txBody>
      </p:sp>
      <p:sp>
        <p:nvSpPr>
          <p:cNvPr id="2" name="Title 1"/>
          <p:cNvSpPr>
            <a:spLocks noGrp="1"/>
          </p:cNvSpPr>
          <p:nvPr>
            <p:ph type="title"/>
          </p:nvPr>
        </p:nvSpPr>
        <p:spPr/>
        <p:txBody>
          <a:bodyPr/>
          <a:lstStyle/>
          <a:p>
            <a:r>
              <a:rPr lang="en-US" dirty="0"/>
              <a:t>Common Symptoms of Fever</a:t>
            </a:r>
          </a:p>
        </p:txBody>
      </p:sp>
      <p:pic>
        <p:nvPicPr>
          <p:cNvPr id="23554" name="Picture 2" descr="C:\Users\jdshuler\AppData\Local\Microsoft\Windows\Temporary Internet Files\Content.IE5\EFWISXJA\sick[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05000"/>
            <a:ext cx="245745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39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To monitor clients in DETOX you must be one of the following:</a:t>
            </a:r>
          </a:p>
          <a:p>
            <a:pPr lvl="1"/>
            <a:r>
              <a:rPr lang="en-US" dirty="0"/>
              <a:t>Physician</a:t>
            </a:r>
          </a:p>
          <a:p>
            <a:pPr lvl="1"/>
            <a:r>
              <a:rPr lang="en-US" dirty="0"/>
              <a:t>Advanced Practice Registered Nurse</a:t>
            </a:r>
          </a:p>
          <a:p>
            <a:pPr lvl="1"/>
            <a:r>
              <a:rPr lang="en-US" dirty="0"/>
              <a:t>Registered Nurse</a:t>
            </a:r>
          </a:p>
          <a:p>
            <a:pPr lvl="1"/>
            <a:r>
              <a:rPr lang="en-US" dirty="0"/>
              <a:t>Licensed Practical Nurse</a:t>
            </a:r>
          </a:p>
          <a:p>
            <a:pPr lvl="1"/>
            <a:r>
              <a:rPr lang="en-US" dirty="0"/>
              <a:t>Regional Detoxification Specialist (RDS)</a:t>
            </a:r>
          </a:p>
        </p:txBody>
      </p:sp>
      <p:sp>
        <p:nvSpPr>
          <p:cNvPr id="2" name="Title 1"/>
          <p:cNvSpPr>
            <a:spLocks noGrp="1"/>
          </p:cNvSpPr>
          <p:nvPr>
            <p:ph type="title"/>
          </p:nvPr>
        </p:nvSpPr>
        <p:spPr/>
        <p:txBody>
          <a:bodyPr/>
          <a:lstStyle/>
          <a:p>
            <a:r>
              <a:rPr lang="en-US" dirty="0"/>
              <a:t>RADD Qualified Staff</a:t>
            </a:r>
          </a:p>
        </p:txBody>
      </p:sp>
    </p:spTree>
    <p:extLst>
      <p:ext uri="{BB962C8B-B14F-4D97-AF65-F5344CB8AC3E}">
        <p14:creationId xmlns:p14="http://schemas.microsoft.com/office/powerpoint/2010/main" val="2821756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Sweating (Diaphoresis)</a:t>
            </a:r>
          </a:p>
          <a:p>
            <a:pPr lvl="1"/>
            <a:r>
              <a:rPr lang="en-US" dirty="0"/>
              <a:t>Dry skin and mucous membranes indicated possible dehydration</a:t>
            </a:r>
          </a:p>
          <a:p>
            <a:pPr lvl="1"/>
            <a:r>
              <a:rPr lang="en-US" dirty="0"/>
              <a:t>Confusion</a:t>
            </a:r>
          </a:p>
          <a:p>
            <a:pPr lvl="1"/>
            <a:r>
              <a:rPr lang="en-US" dirty="0"/>
              <a:t>Restlessness</a:t>
            </a:r>
          </a:p>
          <a:p>
            <a:pPr lvl="1"/>
            <a:r>
              <a:rPr lang="en-US" dirty="0"/>
              <a:t>Disorientation</a:t>
            </a:r>
          </a:p>
        </p:txBody>
      </p:sp>
      <p:sp>
        <p:nvSpPr>
          <p:cNvPr id="2" name="Title 1"/>
          <p:cNvSpPr>
            <a:spLocks noGrp="1"/>
          </p:cNvSpPr>
          <p:nvPr>
            <p:ph type="title"/>
          </p:nvPr>
        </p:nvSpPr>
        <p:spPr/>
        <p:txBody>
          <a:bodyPr/>
          <a:lstStyle/>
          <a:p>
            <a:r>
              <a:rPr lang="en-US" dirty="0"/>
              <a:t>Possible Observations in Fever</a:t>
            </a:r>
          </a:p>
        </p:txBody>
      </p:sp>
    </p:spTree>
    <p:extLst>
      <p:ext uri="{BB962C8B-B14F-4D97-AF65-F5344CB8AC3E}">
        <p14:creationId xmlns:p14="http://schemas.microsoft.com/office/powerpoint/2010/main" val="3152954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Reduce activities, allow for rest</a:t>
            </a:r>
          </a:p>
          <a:p>
            <a:r>
              <a:rPr lang="en-US" dirty="0"/>
              <a:t>Discourage smoking-because of increased oxygen consumption; client needs all available oxygen</a:t>
            </a:r>
          </a:p>
          <a:p>
            <a:r>
              <a:rPr lang="en-US" dirty="0"/>
              <a:t>Offer well-balanced meals to meet increased metabolism needs</a:t>
            </a:r>
          </a:p>
          <a:p>
            <a:r>
              <a:rPr lang="en-US" dirty="0"/>
              <a:t>Provide extra fluids</a:t>
            </a:r>
          </a:p>
          <a:p>
            <a:r>
              <a:rPr lang="en-US" dirty="0"/>
              <a:t>Take temperature immediately after chilling episode</a:t>
            </a:r>
          </a:p>
        </p:txBody>
      </p:sp>
      <p:sp>
        <p:nvSpPr>
          <p:cNvPr id="2" name="Title 1"/>
          <p:cNvSpPr>
            <a:spLocks noGrp="1"/>
          </p:cNvSpPr>
          <p:nvPr>
            <p:ph type="title"/>
          </p:nvPr>
        </p:nvSpPr>
        <p:spPr/>
        <p:txBody>
          <a:bodyPr/>
          <a:lstStyle/>
          <a:p>
            <a:r>
              <a:rPr lang="en-US" dirty="0"/>
              <a:t>Interventions for Fever</a:t>
            </a:r>
          </a:p>
        </p:txBody>
      </p:sp>
    </p:spTree>
    <p:extLst>
      <p:ext uri="{BB962C8B-B14F-4D97-AF65-F5344CB8AC3E}">
        <p14:creationId xmlns:p14="http://schemas.microsoft.com/office/powerpoint/2010/main" val="3852163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Reduce external covering to promote heat loss</a:t>
            </a:r>
          </a:p>
          <a:p>
            <a:r>
              <a:rPr lang="en-US" dirty="0"/>
              <a:t>Keep clothing and bed linen dry</a:t>
            </a:r>
          </a:p>
          <a:p>
            <a:r>
              <a:rPr lang="en-US" dirty="0"/>
              <a:t>Control temperature of environment</a:t>
            </a:r>
          </a:p>
          <a:p>
            <a:r>
              <a:rPr lang="en-US" dirty="0"/>
              <a:t>Limit physical activity</a:t>
            </a:r>
          </a:p>
          <a:p>
            <a:r>
              <a:rPr lang="en-US" dirty="0"/>
              <a:t>DO NOT INDUCE CHILLS</a:t>
            </a:r>
          </a:p>
        </p:txBody>
      </p:sp>
      <p:sp>
        <p:nvSpPr>
          <p:cNvPr id="2" name="Title 1"/>
          <p:cNvSpPr>
            <a:spLocks noGrp="1"/>
          </p:cNvSpPr>
          <p:nvPr>
            <p:ph type="title"/>
          </p:nvPr>
        </p:nvSpPr>
        <p:spPr/>
        <p:txBody>
          <a:bodyPr/>
          <a:lstStyle/>
          <a:p>
            <a:r>
              <a:rPr lang="en-US" dirty="0"/>
              <a:t>Interventions for Fever</a:t>
            </a:r>
          </a:p>
        </p:txBody>
      </p:sp>
    </p:spTree>
    <p:extLst>
      <p:ext uri="{BB962C8B-B14F-4D97-AF65-F5344CB8AC3E}">
        <p14:creationId xmlns:p14="http://schemas.microsoft.com/office/powerpoint/2010/main" val="2745350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209800"/>
            <a:ext cx="4690533" cy="3916363"/>
          </a:xfrm>
        </p:spPr>
        <p:txBody>
          <a:bodyPr>
            <a:normAutofit fontScale="92500"/>
          </a:bodyPr>
          <a:lstStyle/>
          <a:p>
            <a:r>
              <a:rPr lang="en-US" dirty="0"/>
              <a:t>The </a:t>
            </a:r>
            <a:r>
              <a:rPr lang="en-US" b="1" u="sng" dirty="0"/>
              <a:t>RADIAL artery </a:t>
            </a:r>
            <a:r>
              <a:rPr lang="en-US" dirty="0"/>
              <a:t>is typically used to take a pulse.  The pulse can be felt on the side of the lower neck, inside the elbow, behind the knee, or at the wrists and ankles.</a:t>
            </a:r>
          </a:p>
          <a:p>
            <a:r>
              <a:rPr lang="en-US" dirty="0"/>
              <a:t>When taking a pulse: Use your first and second fingertips.  Press firmly, but gently on the radial artery, located on the thumb side of the wrist.  Count for 1 minute, noting regularity.</a:t>
            </a:r>
          </a:p>
        </p:txBody>
      </p:sp>
      <p:sp>
        <p:nvSpPr>
          <p:cNvPr id="2" name="Title 1"/>
          <p:cNvSpPr>
            <a:spLocks noGrp="1"/>
          </p:cNvSpPr>
          <p:nvPr>
            <p:ph type="title"/>
          </p:nvPr>
        </p:nvSpPr>
        <p:spPr/>
        <p:txBody>
          <a:bodyPr/>
          <a:lstStyle/>
          <a:p>
            <a:r>
              <a:rPr lang="en-US" dirty="0"/>
              <a:t>Pulse</a:t>
            </a:r>
          </a:p>
        </p:txBody>
      </p:sp>
      <p:pic>
        <p:nvPicPr>
          <p:cNvPr id="24578" name="Picture 2" descr="C:\Users\jdshuler\AppData\Local\Microsoft\Windows\Temporary Internet Files\Content.IE5\EFWISXJA\Puls_tast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895600"/>
            <a:ext cx="3263900" cy="199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733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Pulse rate is a measurement of the heart rate, or the number of times the heart beats per minute.</a:t>
            </a:r>
          </a:p>
          <a:p>
            <a:r>
              <a:rPr lang="en-US" dirty="0"/>
              <a:t>As the heart pushes blood through the arteries, the arteries expand and contract with the flow of blood.</a:t>
            </a:r>
          </a:p>
          <a:p>
            <a:r>
              <a:rPr lang="en-US" dirty="0"/>
              <a:t>Taking a pulse not only measures the heart rate, but also can indicated heart rhythm and adequate circulation.</a:t>
            </a:r>
          </a:p>
        </p:txBody>
      </p:sp>
      <p:sp>
        <p:nvSpPr>
          <p:cNvPr id="2" name="Title 1"/>
          <p:cNvSpPr>
            <a:spLocks noGrp="1"/>
          </p:cNvSpPr>
          <p:nvPr>
            <p:ph type="title"/>
          </p:nvPr>
        </p:nvSpPr>
        <p:spPr/>
        <p:txBody>
          <a:bodyPr/>
          <a:lstStyle/>
          <a:p>
            <a:r>
              <a:rPr lang="en-US" dirty="0"/>
              <a:t>Pulse Rate</a:t>
            </a:r>
          </a:p>
        </p:txBody>
      </p:sp>
    </p:spTree>
    <p:extLst>
      <p:ext uri="{BB962C8B-B14F-4D97-AF65-F5344CB8AC3E}">
        <p14:creationId xmlns:p14="http://schemas.microsoft.com/office/powerpoint/2010/main" val="2495392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4919133" cy="3450696"/>
          </a:xfrm>
        </p:spPr>
        <p:txBody>
          <a:bodyPr/>
          <a:lstStyle/>
          <a:p>
            <a:r>
              <a:rPr lang="en-US" dirty="0"/>
              <a:t>For an average sized, healthy adult</a:t>
            </a:r>
          </a:p>
          <a:p>
            <a:pPr lvl="1"/>
            <a:r>
              <a:rPr lang="en-US" dirty="0"/>
              <a:t>60 to 100 beats per minute (bpm)</a:t>
            </a:r>
          </a:p>
          <a:p>
            <a:r>
              <a:rPr lang="en-US" dirty="0"/>
              <a:t>To assess pulse, count for a full minute, pay attention to if it is regular or irregular </a:t>
            </a:r>
          </a:p>
        </p:txBody>
      </p:sp>
      <p:sp>
        <p:nvSpPr>
          <p:cNvPr id="2" name="Title 1"/>
          <p:cNvSpPr>
            <a:spLocks noGrp="1"/>
          </p:cNvSpPr>
          <p:nvPr>
            <p:ph type="title"/>
          </p:nvPr>
        </p:nvSpPr>
        <p:spPr/>
        <p:txBody>
          <a:bodyPr/>
          <a:lstStyle/>
          <a:p>
            <a:r>
              <a:rPr lang="en-US" dirty="0"/>
              <a:t>Normal Pulse Rate</a:t>
            </a:r>
          </a:p>
        </p:txBody>
      </p:sp>
      <p:pic>
        <p:nvPicPr>
          <p:cNvPr id="26627" name="Picture 3" descr="C:\Users\jdshuler\AppData\Local\Microsoft\Windows\Temporary Internet Files\Content.IE5\RNE9YUJ6\clock_PNG661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514600"/>
            <a:ext cx="274466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163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Activity</a:t>
            </a:r>
          </a:p>
          <a:p>
            <a:r>
              <a:rPr lang="en-US" dirty="0"/>
              <a:t>Heat</a:t>
            </a:r>
          </a:p>
          <a:p>
            <a:r>
              <a:rPr lang="en-US" dirty="0"/>
              <a:t>Fever</a:t>
            </a:r>
          </a:p>
          <a:p>
            <a:r>
              <a:rPr lang="en-US" dirty="0"/>
              <a:t>Acute pain</a:t>
            </a:r>
          </a:p>
          <a:p>
            <a:r>
              <a:rPr lang="en-US" dirty="0"/>
              <a:t>Anxiety</a:t>
            </a:r>
          </a:p>
          <a:p>
            <a:r>
              <a:rPr lang="en-US" dirty="0"/>
              <a:t>Unrelieved, severe, chronic pain</a:t>
            </a:r>
          </a:p>
          <a:p>
            <a:r>
              <a:rPr lang="en-US" dirty="0"/>
              <a:t>Medications</a:t>
            </a:r>
          </a:p>
          <a:p>
            <a:r>
              <a:rPr lang="en-US" dirty="0"/>
              <a:t>Significant blood loss</a:t>
            </a:r>
          </a:p>
          <a:p>
            <a:r>
              <a:rPr lang="en-US" dirty="0"/>
              <a:t>Changes in posture</a:t>
            </a:r>
          </a:p>
          <a:p>
            <a:pPr lvl="1"/>
            <a:r>
              <a:rPr lang="en-US" dirty="0"/>
              <a:t>Lying down (decreases the pulse rate)</a:t>
            </a:r>
          </a:p>
          <a:p>
            <a:pPr lvl="1"/>
            <a:r>
              <a:rPr lang="en-US" dirty="0"/>
              <a:t>Sitting or standing (increases the pulse rate)</a:t>
            </a:r>
          </a:p>
        </p:txBody>
      </p:sp>
      <p:sp>
        <p:nvSpPr>
          <p:cNvPr id="2" name="Title 1"/>
          <p:cNvSpPr>
            <a:spLocks noGrp="1"/>
          </p:cNvSpPr>
          <p:nvPr>
            <p:ph type="title"/>
          </p:nvPr>
        </p:nvSpPr>
        <p:spPr/>
        <p:txBody>
          <a:bodyPr/>
          <a:lstStyle/>
          <a:p>
            <a:r>
              <a:rPr lang="en-US" dirty="0"/>
              <a:t>Factors influencing pulse rate</a:t>
            </a:r>
          </a:p>
        </p:txBody>
      </p:sp>
      <p:pic>
        <p:nvPicPr>
          <p:cNvPr id="25602" name="Picture 2" descr="C:\Users\jdshuler\AppData\Local\Microsoft\Windows\Temporary Internet Files\Content.IE5\40YKANQ2\The_Autonomic_Nervous_Syste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362200"/>
            <a:ext cx="28575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518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6284"/>
            <a:ext cx="3276600" cy="3450696"/>
          </a:xfrm>
        </p:spPr>
        <p:txBody>
          <a:bodyPr>
            <a:normAutofit fontScale="92500" lnSpcReduction="10000"/>
          </a:bodyPr>
          <a:lstStyle/>
          <a:p>
            <a:r>
              <a:rPr lang="en-US" dirty="0"/>
              <a:t>Regular-evenly spaced beats, may vary slightly</a:t>
            </a:r>
          </a:p>
          <a:p>
            <a:r>
              <a:rPr lang="en-US" dirty="0"/>
              <a:t>Regularly irregular-regular pattern overall with “skipped” beats</a:t>
            </a:r>
          </a:p>
          <a:p>
            <a:r>
              <a:rPr lang="en-US" dirty="0"/>
              <a:t>Irregularly irregular-chaotic, no real pattern, very difficult to measure rate accurately</a:t>
            </a:r>
          </a:p>
        </p:txBody>
      </p:sp>
      <p:sp>
        <p:nvSpPr>
          <p:cNvPr id="2" name="Title 1"/>
          <p:cNvSpPr>
            <a:spLocks noGrp="1"/>
          </p:cNvSpPr>
          <p:nvPr>
            <p:ph type="title"/>
          </p:nvPr>
        </p:nvSpPr>
        <p:spPr/>
        <p:txBody>
          <a:bodyPr/>
          <a:lstStyle/>
          <a:p>
            <a:r>
              <a:rPr lang="en-US" dirty="0"/>
              <a:t>Note if pulse is regular or irregular</a:t>
            </a:r>
          </a:p>
        </p:txBody>
      </p:sp>
      <p:pic>
        <p:nvPicPr>
          <p:cNvPr id="27650" name="Picture 2" descr="C:\Users\jdshuler\AppData\Local\Microsoft\Windows\Temporary Internet Files\Content.IE5\7L72WZV4\300px-PVC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181600"/>
            <a:ext cx="2857500" cy="156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953000" y="2370153"/>
            <a:ext cx="3276600"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2200" dirty="0"/>
              <a:t>If irregular, count for a full minute</a:t>
            </a:r>
          </a:p>
          <a:p>
            <a:r>
              <a:rPr lang="en-US" sz="2200" dirty="0"/>
              <a:t>Ask client if this is a known issue</a:t>
            </a:r>
          </a:p>
          <a:p>
            <a:r>
              <a:rPr lang="en-US" sz="2200" dirty="0"/>
              <a:t>Record in chart</a:t>
            </a:r>
          </a:p>
          <a:p>
            <a:r>
              <a:rPr lang="en-US" sz="2200" dirty="0"/>
              <a:t>Notify appropriate staff member</a:t>
            </a:r>
          </a:p>
        </p:txBody>
      </p:sp>
    </p:spTree>
    <p:extLst>
      <p:ext uri="{BB962C8B-B14F-4D97-AF65-F5344CB8AC3E}">
        <p14:creationId xmlns:p14="http://schemas.microsoft.com/office/powerpoint/2010/main" val="3768111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4842933" cy="3450696"/>
          </a:xfrm>
        </p:spPr>
        <p:txBody>
          <a:bodyPr/>
          <a:lstStyle/>
          <a:p>
            <a:r>
              <a:rPr lang="en-US" dirty="0"/>
              <a:t>Respiration is the number of breaths a person takes per minute.</a:t>
            </a:r>
          </a:p>
          <a:p>
            <a:r>
              <a:rPr lang="en-US" dirty="0"/>
              <a:t>The normal rate for a healthy adult at rest is 12 to 18 breaths per minute</a:t>
            </a:r>
          </a:p>
          <a:p>
            <a:pPr lvl="1"/>
            <a:r>
              <a:rPr lang="en-US" dirty="0"/>
              <a:t>According to Medline Plus; NIH</a:t>
            </a:r>
          </a:p>
        </p:txBody>
      </p:sp>
      <p:sp>
        <p:nvSpPr>
          <p:cNvPr id="2" name="Title 1"/>
          <p:cNvSpPr>
            <a:spLocks noGrp="1"/>
          </p:cNvSpPr>
          <p:nvPr>
            <p:ph type="title"/>
          </p:nvPr>
        </p:nvSpPr>
        <p:spPr/>
        <p:txBody>
          <a:bodyPr/>
          <a:lstStyle/>
          <a:p>
            <a:r>
              <a:rPr lang="en-US" dirty="0"/>
              <a:t>Respirations</a:t>
            </a:r>
          </a:p>
        </p:txBody>
      </p:sp>
      <p:pic>
        <p:nvPicPr>
          <p:cNvPr id="28674" name="Picture 2" descr="C:\Users\jdshuler\AppData\Local\Microsoft\Windows\Temporary Internet Files\Content.IE5\40YKANQ2\3DScience_respiratory_label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743200"/>
            <a:ext cx="2790188"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299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Assess by observing the chest wall rise and fall for 15 seconds, then multiply by 4.  (6 x 4 is 24)</a:t>
            </a:r>
          </a:p>
          <a:p>
            <a:r>
              <a:rPr lang="en-US" dirty="0"/>
              <a:t>One (1) breath= A full inspiration and expiration</a:t>
            </a:r>
          </a:p>
          <a:p>
            <a:r>
              <a:rPr lang="en-US" dirty="0"/>
              <a:t>Do not let client know you are assessing breaths!</a:t>
            </a:r>
          </a:p>
        </p:txBody>
      </p:sp>
      <p:sp>
        <p:nvSpPr>
          <p:cNvPr id="2" name="Title 1"/>
          <p:cNvSpPr>
            <a:spLocks noGrp="1"/>
          </p:cNvSpPr>
          <p:nvPr>
            <p:ph type="title"/>
          </p:nvPr>
        </p:nvSpPr>
        <p:spPr/>
        <p:txBody>
          <a:bodyPr/>
          <a:lstStyle/>
          <a:p>
            <a:r>
              <a:rPr lang="en-US" dirty="0"/>
              <a:t>Assessing Respirations</a:t>
            </a:r>
          </a:p>
        </p:txBody>
      </p:sp>
    </p:spTree>
    <p:extLst>
      <p:ext uri="{BB962C8B-B14F-4D97-AF65-F5344CB8AC3E}">
        <p14:creationId xmlns:p14="http://schemas.microsoft.com/office/powerpoint/2010/main" val="1601090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Screening applicants for admission</a:t>
            </a:r>
          </a:p>
          <a:p>
            <a:r>
              <a:rPr lang="en-US" dirty="0"/>
              <a:t>Evaluating/documenting presenting symptoms</a:t>
            </a:r>
          </a:p>
          <a:p>
            <a:r>
              <a:rPr lang="en-US" dirty="0"/>
              <a:t>Compiling an accurate substance abuse history</a:t>
            </a:r>
          </a:p>
          <a:p>
            <a:r>
              <a:rPr lang="en-US" dirty="0"/>
              <a:t>Taking vital signs and interpreting their meaning</a:t>
            </a:r>
          </a:p>
          <a:p>
            <a:r>
              <a:rPr lang="en-US" dirty="0"/>
              <a:t>Diffusing hostile situations in a nonviolent manner</a:t>
            </a:r>
          </a:p>
          <a:p>
            <a:r>
              <a:rPr lang="en-US" dirty="0"/>
              <a:t>Providing CPR/First Aid (as necessary)</a:t>
            </a:r>
          </a:p>
          <a:p>
            <a:r>
              <a:rPr lang="en-US" dirty="0"/>
              <a:t>Documenting any occurrence relative to the detox process</a:t>
            </a:r>
          </a:p>
        </p:txBody>
      </p:sp>
      <p:sp>
        <p:nvSpPr>
          <p:cNvPr id="2" name="Title 1"/>
          <p:cNvSpPr>
            <a:spLocks noGrp="1"/>
          </p:cNvSpPr>
          <p:nvPr>
            <p:ph type="title"/>
          </p:nvPr>
        </p:nvSpPr>
        <p:spPr/>
        <p:txBody>
          <a:bodyPr>
            <a:normAutofit fontScale="90000"/>
          </a:bodyPr>
          <a:lstStyle/>
          <a:p>
            <a:r>
              <a:rPr lang="en-US" dirty="0"/>
              <a:t>RDS is a qualified individual responsible for….</a:t>
            </a:r>
          </a:p>
        </p:txBody>
      </p:sp>
    </p:spTree>
    <p:extLst>
      <p:ext uri="{BB962C8B-B14F-4D97-AF65-F5344CB8AC3E}">
        <p14:creationId xmlns:p14="http://schemas.microsoft.com/office/powerpoint/2010/main" val="37316790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Anxiety</a:t>
            </a:r>
          </a:p>
          <a:p>
            <a:r>
              <a:rPr lang="en-US" dirty="0"/>
              <a:t>Anemia</a:t>
            </a:r>
          </a:p>
          <a:p>
            <a:r>
              <a:rPr lang="en-US" dirty="0"/>
              <a:t>Activity</a:t>
            </a:r>
          </a:p>
          <a:p>
            <a:r>
              <a:rPr lang="en-US" dirty="0"/>
              <a:t>Acute Pain</a:t>
            </a:r>
          </a:p>
          <a:p>
            <a:r>
              <a:rPr lang="en-US" dirty="0"/>
              <a:t>Smoking</a:t>
            </a:r>
          </a:p>
          <a:p>
            <a:r>
              <a:rPr lang="en-US" dirty="0"/>
              <a:t>Body position</a:t>
            </a:r>
          </a:p>
          <a:p>
            <a:r>
              <a:rPr lang="en-US" dirty="0"/>
              <a:t>Medications</a:t>
            </a:r>
          </a:p>
          <a:p>
            <a:r>
              <a:rPr lang="en-US" dirty="0"/>
              <a:t>Narcotic analgesics and sedatives (may decrease rate and rhythm)</a:t>
            </a:r>
          </a:p>
          <a:p>
            <a:r>
              <a:rPr lang="en-US" dirty="0"/>
              <a:t>Amphetamines and cocaine (may increase rate and rhythm)</a:t>
            </a:r>
          </a:p>
        </p:txBody>
      </p:sp>
      <p:sp>
        <p:nvSpPr>
          <p:cNvPr id="2" name="Title 1"/>
          <p:cNvSpPr>
            <a:spLocks noGrp="1"/>
          </p:cNvSpPr>
          <p:nvPr>
            <p:ph type="title"/>
          </p:nvPr>
        </p:nvSpPr>
        <p:spPr/>
        <p:txBody>
          <a:bodyPr/>
          <a:lstStyle/>
          <a:p>
            <a:r>
              <a:rPr lang="en-US" dirty="0"/>
              <a:t>Factors affecting Respirations</a:t>
            </a:r>
          </a:p>
        </p:txBody>
      </p:sp>
      <p:pic>
        <p:nvPicPr>
          <p:cNvPr id="1027" name="Picture 3" descr="C:\Users\jdshuler\AppData\Local\Microsoft\Windows\Temporary Internet Files\Content.IE5\7L72WZV4\200px-Diafragma_ademhaling[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933575"/>
            <a:ext cx="1905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2352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3395133" cy="3450696"/>
          </a:xfrm>
        </p:spPr>
        <p:txBody>
          <a:bodyPr>
            <a:normAutofit fontScale="85000" lnSpcReduction="20000"/>
          </a:bodyPr>
          <a:lstStyle/>
          <a:p>
            <a:r>
              <a:rPr lang="en-US" dirty="0"/>
              <a:t>Defined as the measurement of the force of the blood pushing against the artery walls.</a:t>
            </a:r>
          </a:p>
          <a:p>
            <a:r>
              <a:rPr lang="en-US" dirty="0"/>
              <a:t>Standard unit of measurement is millimeters of mercury (mmHg)</a:t>
            </a:r>
          </a:p>
          <a:p>
            <a:r>
              <a:rPr lang="en-US" dirty="0"/>
              <a:t>Normal blood pressure ranges from 90/60 mmHg to 120/80 mmHg</a:t>
            </a:r>
          </a:p>
          <a:p>
            <a:pPr lvl="1"/>
            <a:r>
              <a:rPr lang="en-US" dirty="0"/>
              <a:t>According to Medline Plus; NIH</a:t>
            </a:r>
          </a:p>
        </p:txBody>
      </p:sp>
      <p:sp>
        <p:nvSpPr>
          <p:cNvPr id="2" name="Title 1"/>
          <p:cNvSpPr>
            <a:spLocks noGrp="1"/>
          </p:cNvSpPr>
          <p:nvPr>
            <p:ph type="title"/>
          </p:nvPr>
        </p:nvSpPr>
        <p:spPr/>
        <p:txBody>
          <a:bodyPr/>
          <a:lstStyle/>
          <a:p>
            <a:r>
              <a:rPr lang="en-US" dirty="0"/>
              <a:t>Blood Pressure</a:t>
            </a:r>
          </a:p>
        </p:txBody>
      </p:sp>
      <p:pic>
        <p:nvPicPr>
          <p:cNvPr id="9218" name="Picture 2" descr="C:\Users\jdshuler\AppData\Local\Microsoft\Windows\Temporary Internet Files\Content.IE5\7L72WZV4\Blood_Press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514600"/>
            <a:ext cx="4179146" cy="383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254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5528733" cy="3450696"/>
          </a:xfrm>
        </p:spPr>
        <p:txBody>
          <a:bodyPr/>
          <a:lstStyle/>
          <a:p>
            <a:r>
              <a:rPr lang="en-US" dirty="0"/>
              <a:t>During normal cardiac cycle</a:t>
            </a:r>
          </a:p>
          <a:p>
            <a:pPr lvl="1"/>
            <a:r>
              <a:rPr lang="en-US" dirty="0"/>
              <a:t>Pressure reaches a peak</a:t>
            </a:r>
          </a:p>
          <a:p>
            <a:pPr lvl="2"/>
            <a:r>
              <a:rPr lang="en-US" dirty="0"/>
              <a:t>Pressure inside the brachial artery is at its maximum as the heart contracts and pumps blood through the body</a:t>
            </a:r>
          </a:p>
          <a:p>
            <a:pPr lvl="2"/>
            <a:r>
              <a:rPr lang="en-US" dirty="0"/>
              <a:t>This is a systolic pressure (higher number), or the first sound you will hear with a manual blood pressure check.</a:t>
            </a:r>
          </a:p>
        </p:txBody>
      </p:sp>
      <p:sp>
        <p:nvSpPr>
          <p:cNvPr id="2" name="Title 1"/>
          <p:cNvSpPr>
            <a:spLocks noGrp="1"/>
          </p:cNvSpPr>
          <p:nvPr>
            <p:ph type="title"/>
          </p:nvPr>
        </p:nvSpPr>
        <p:spPr/>
        <p:txBody>
          <a:bodyPr/>
          <a:lstStyle/>
          <a:p>
            <a:r>
              <a:rPr lang="en-US" dirty="0"/>
              <a:t>Blood Pressure</a:t>
            </a:r>
          </a:p>
        </p:txBody>
      </p:sp>
      <p:pic>
        <p:nvPicPr>
          <p:cNvPr id="10242" name="Picture 2" descr="C:\Users\jdshuler\AppData\Local\Microsoft\Windows\Temporary Internet Files\Content.IE5\7L72WZV4\Cardiac-Cycle-Animated[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895600"/>
            <a:ext cx="2095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833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6"/>
            <a:ext cx="3623733" cy="3572933"/>
          </a:xfrm>
        </p:spPr>
        <p:txBody>
          <a:bodyPr>
            <a:normAutofit fontScale="92500" lnSpcReduction="20000"/>
          </a:bodyPr>
          <a:lstStyle/>
          <a:p>
            <a:r>
              <a:rPr lang="en-US" dirty="0"/>
              <a:t>During normal cardiac cycle</a:t>
            </a:r>
          </a:p>
          <a:p>
            <a:pPr lvl="1"/>
            <a:r>
              <a:rPr lang="en-US" dirty="0"/>
              <a:t>Pressure drops to a low</a:t>
            </a:r>
          </a:p>
          <a:p>
            <a:pPr lvl="2"/>
            <a:r>
              <a:rPr lang="en-US" dirty="0"/>
              <a:t>Pressure inside the brachial artery is at a minimum as the heart relaxes and is filling with blood.</a:t>
            </a:r>
          </a:p>
          <a:p>
            <a:pPr lvl="3"/>
            <a:r>
              <a:rPr lang="en-US" dirty="0"/>
              <a:t>This is the diastolic pressure (lower number), or the last sound you hear during a manual blood pressure check</a:t>
            </a:r>
          </a:p>
        </p:txBody>
      </p:sp>
      <p:sp>
        <p:nvSpPr>
          <p:cNvPr id="2" name="Title 1"/>
          <p:cNvSpPr>
            <a:spLocks noGrp="1"/>
          </p:cNvSpPr>
          <p:nvPr>
            <p:ph type="title"/>
          </p:nvPr>
        </p:nvSpPr>
        <p:spPr/>
        <p:txBody>
          <a:bodyPr/>
          <a:lstStyle/>
          <a:p>
            <a:r>
              <a:rPr lang="en-US" dirty="0"/>
              <a:t>Blood Pressure</a:t>
            </a:r>
          </a:p>
        </p:txBody>
      </p:sp>
      <p:pic>
        <p:nvPicPr>
          <p:cNvPr id="11267" name="Picture 3" descr="C:\Users\jdshuler\AppData\Local\Microsoft\Windows\Temporary Internet Files\Content.IE5\RNE9YUJ6\1200px-Human_healthy_pumping_heart_en.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0559" y="2743200"/>
            <a:ext cx="4796668" cy="3253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122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Age</a:t>
            </a:r>
          </a:p>
          <a:p>
            <a:r>
              <a:rPr lang="en-US" dirty="0"/>
              <a:t>Stress</a:t>
            </a:r>
          </a:p>
          <a:p>
            <a:r>
              <a:rPr lang="en-US" dirty="0"/>
              <a:t>Gender</a:t>
            </a:r>
          </a:p>
          <a:p>
            <a:r>
              <a:rPr lang="en-US" dirty="0"/>
              <a:t>Race</a:t>
            </a:r>
          </a:p>
          <a:p>
            <a:r>
              <a:rPr lang="en-US" dirty="0"/>
              <a:t>Medications</a:t>
            </a:r>
          </a:p>
          <a:p>
            <a:r>
              <a:rPr lang="en-US" dirty="0"/>
              <a:t>Time of Day variation</a:t>
            </a:r>
          </a:p>
          <a:p>
            <a:r>
              <a:rPr lang="en-US" dirty="0"/>
              <a:t>Hypertension</a:t>
            </a:r>
          </a:p>
        </p:txBody>
      </p:sp>
      <p:sp>
        <p:nvSpPr>
          <p:cNvPr id="2" name="Title 1"/>
          <p:cNvSpPr>
            <a:spLocks noGrp="1"/>
          </p:cNvSpPr>
          <p:nvPr>
            <p:ph type="title"/>
          </p:nvPr>
        </p:nvSpPr>
        <p:spPr/>
        <p:txBody>
          <a:bodyPr>
            <a:normAutofit fontScale="90000"/>
          </a:bodyPr>
          <a:lstStyle/>
          <a:p>
            <a:r>
              <a:rPr lang="en-US" dirty="0"/>
              <a:t>Factors Influencing Blood Pressure</a:t>
            </a:r>
          </a:p>
        </p:txBody>
      </p:sp>
      <p:pic>
        <p:nvPicPr>
          <p:cNvPr id="12291" name="Picture 3" descr="C:\Users\jdshuler\AppData\Local\Microsoft\Windows\Temporary Internet Files\Content.IE5\EFWISXJA\StressSymptom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743200"/>
            <a:ext cx="395287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340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81200"/>
            <a:ext cx="4919133" cy="4419600"/>
          </a:xfrm>
        </p:spPr>
        <p:txBody>
          <a:bodyPr>
            <a:normAutofit fontScale="70000" lnSpcReduction="20000"/>
          </a:bodyPr>
          <a:lstStyle/>
          <a:p>
            <a:r>
              <a:rPr lang="en-US" dirty="0"/>
              <a:t>May use electronic cuff</a:t>
            </a:r>
          </a:p>
          <a:p>
            <a:r>
              <a:rPr lang="en-US" dirty="0"/>
              <a:t>Manual measurement: you will need a quiet room, 2 chairs, a stethoscope and a blood pressure cuff (sphygmomanometer)</a:t>
            </a:r>
          </a:p>
          <a:p>
            <a:r>
              <a:rPr lang="en-US" dirty="0"/>
              <a:t>Wait 5 minutes prior to checking blood pressure, ensure the client is comfortable.</a:t>
            </a:r>
          </a:p>
          <a:p>
            <a:r>
              <a:rPr lang="en-US" dirty="0"/>
              <a:t>Feel for brachial artery (inside of elbow)</a:t>
            </a:r>
          </a:p>
          <a:p>
            <a:r>
              <a:rPr lang="en-US" dirty="0"/>
              <a:t>Apply cuff to upper arm (2 cm above the fold) and inflate until brachial artery pulse cannot be felt.</a:t>
            </a:r>
          </a:p>
          <a:p>
            <a:r>
              <a:rPr lang="en-US" dirty="0"/>
              <a:t>Place stethoscope over brachial artery</a:t>
            </a:r>
          </a:p>
          <a:p>
            <a:r>
              <a:rPr lang="en-US" dirty="0"/>
              <a:t>Slowly release valve and listen for sounds while watching the manometer, allow mercury to fall at a rate of 2-3 mmHg per second</a:t>
            </a:r>
          </a:p>
          <a:p>
            <a:r>
              <a:rPr lang="en-US" dirty="0"/>
              <a:t>Note the first and last sounds you hear, these are the systolic and diastolic values.</a:t>
            </a:r>
          </a:p>
          <a:p>
            <a:r>
              <a:rPr lang="en-US" dirty="0"/>
              <a:t>Deflate cuff completely and remove</a:t>
            </a:r>
          </a:p>
        </p:txBody>
      </p:sp>
      <p:sp>
        <p:nvSpPr>
          <p:cNvPr id="3" name="Title 2"/>
          <p:cNvSpPr>
            <a:spLocks noGrp="1"/>
          </p:cNvSpPr>
          <p:nvPr>
            <p:ph type="title"/>
          </p:nvPr>
        </p:nvSpPr>
        <p:spPr/>
        <p:txBody>
          <a:bodyPr/>
          <a:lstStyle/>
          <a:p>
            <a:r>
              <a:rPr lang="en-US" dirty="0"/>
              <a:t>Measuring Blood Pressure</a:t>
            </a:r>
          </a:p>
        </p:txBody>
      </p:sp>
      <p:pic>
        <p:nvPicPr>
          <p:cNvPr id="2050" name="Picture 2" descr="C:\Users\jdshuler\AppData\Local\Microsoft\Windows\Temporary Internet Files\Content.IE5\7L72WZV4\2127_Thoracic_Upper_Limb_Arterie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600200"/>
            <a:ext cx="2648712" cy="468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1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One high blood pressure recording does not qualify as a diagnosis of hypertension. There must be three readings at different times.</a:t>
            </a:r>
          </a:p>
          <a:p>
            <a:r>
              <a:rPr lang="en-US" dirty="0"/>
              <a:t>A diagnosis of hypertension can only be made by a provider.  </a:t>
            </a:r>
            <a:r>
              <a:rPr lang="en-US"/>
              <a:t>(MD, DO, APRN, PA)</a:t>
            </a:r>
            <a:endParaRPr lang="en-US" dirty="0"/>
          </a:p>
        </p:txBody>
      </p:sp>
      <p:sp>
        <p:nvSpPr>
          <p:cNvPr id="2" name="Title 1"/>
          <p:cNvSpPr>
            <a:spLocks noGrp="1"/>
          </p:cNvSpPr>
          <p:nvPr>
            <p:ph type="title"/>
          </p:nvPr>
        </p:nvSpPr>
        <p:spPr/>
        <p:txBody>
          <a:bodyPr/>
          <a:lstStyle/>
          <a:p>
            <a:r>
              <a:rPr lang="en-US" dirty="0"/>
              <a:t>Hypertension</a:t>
            </a:r>
          </a:p>
        </p:txBody>
      </p:sp>
      <p:pic>
        <p:nvPicPr>
          <p:cNvPr id="13314" name="Picture 2" descr="C:\Users\jdshuler\AppData\Local\Microsoft\Windows\Temporary Internet Files\Content.IE5\40YKANQ2\hypertens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419600"/>
            <a:ext cx="1853184" cy="1853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5216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a:t>Vital Signs Practice</a:t>
            </a:r>
          </a:p>
        </p:txBody>
      </p:sp>
      <p:pic>
        <p:nvPicPr>
          <p:cNvPr id="1026" name="Picture 2" descr="C:\Users\jdshuler\AppData\Local\Microsoft\Windows\Temporary Internet Files\Content.IE5\EFWISXJA\38175454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733800"/>
            <a:ext cx="4267200" cy="238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069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9D2B9-BE76-4204-9973-04E493002186}"/>
              </a:ext>
            </a:extLst>
          </p:cNvPr>
          <p:cNvSpPr>
            <a:spLocks noGrp="1"/>
          </p:cNvSpPr>
          <p:nvPr>
            <p:ph type="title"/>
          </p:nvPr>
        </p:nvSpPr>
        <p:spPr/>
        <p:txBody>
          <a:bodyPr/>
          <a:lstStyle/>
          <a:p>
            <a:r>
              <a:rPr lang="en-US" dirty="0"/>
              <a:t>Chapter 3</a:t>
            </a:r>
          </a:p>
        </p:txBody>
      </p:sp>
      <p:sp>
        <p:nvSpPr>
          <p:cNvPr id="3" name="Text Placeholder 2">
            <a:extLst>
              <a:ext uri="{FF2B5EF4-FFF2-40B4-BE49-F238E27FC236}">
                <a16:creationId xmlns:a16="http://schemas.microsoft.com/office/drawing/2014/main" id="{9EE33015-9EF2-4C14-8E60-B4DCFCA7AB82}"/>
              </a:ext>
            </a:extLst>
          </p:cNvPr>
          <p:cNvSpPr>
            <a:spLocks noGrp="1"/>
          </p:cNvSpPr>
          <p:nvPr>
            <p:ph type="body" idx="1"/>
          </p:nvPr>
        </p:nvSpPr>
        <p:spPr/>
        <p:txBody>
          <a:bodyPr/>
          <a:lstStyle/>
          <a:p>
            <a:r>
              <a:rPr lang="en-US" dirty="0"/>
              <a:t>An Overview of Psychosocial and Biomedical Issues During Detoxification</a:t>
            </a:r>
          </a:p>
        </p:txBody>
      </p:sp>
    </p:spTree>
    <p:extLst>
      <p:ext uri="{BB962C8B-B14F-4D97-AF65-F5344CB8AC3E}">
        <p14:creationId xmlns:p14="http://schemas.microsoft.com/office/powerpoint/2010/main" val="40014761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88E3A2-3835-4105-B80B-013534961C55}"/>
              </a:ext>
            </a:extLst>
          </p:cNvPr>
          <p:cNvSpPr>
            <a:spLocks noGrp="1"/>
          </p:cNvSpPr>
          <p:nvPr>
            <p:ph idx="1"/>
          </p:nvPr>
        </p:nvSpPr>
        <p:spPr/>
        <p:txBody>
          <a:bodyPr/>
          <a:lstStyle/>
          <a:p>
            <a:r>
              <a:rPr lang="en-US" dirty="0"/>
              <a:t>Substance use disorders are treatable, and there is hope for recovery. </a:t>
            </a:r>
          </a:p>
          <a:p>
            <a:r>
              <a:rPr lang="en-US" dirty="0"/>
              <a:t>Substance use disorders are brain disorders and not evidence of moral weaknesses. </a:t>
            </a:r>
          </a:p>
          <a:p>
            <a:r>
              <a:rPr lang="en-US" dirty="0"/>
              <a:t>Patients are always treated with respect and dignity </a:t>
            </a:r>
          </a:p>
          <a:p>
            <a:r>
              <a:rPr lang="en-US" dirty="0"/>
              <a:t>Patients are treated in a nonjudgmental and supportive manner. </a:t>
            </a:r>
          </a:p>
          <a:p>
            <a:endParaRPr lang="en-US" dirty="0"/>
          </a:p>
        </p:txBody>
      </p:sp>
      <p:sp>
        <p:nvSpPr>
          <p:cNvPr id="3" name="Title 2">
            <a:extLst>
              <a:ext uri="{FF2B5EF4-FFF2-40B4-BE49-F238E27FC236}">
                <a16:creationId xmlns:a16="http://schemas.microsoft.com/office/drawing/2014/main" id="{6B78BBD5-8602-4C54-80B9-7B580246AD1F}"/>
              </a:ext>
            </a:extLst>
          </p:cNvPr>
          <p:cNvSpPr>
            <a:spLocks noGrp="1"/>
          </p:cNvSpPr>
          <p:nvPr>
            <p:ph type="title"/>
          </p:nvPr>
        </p:nvSpPr>
        <p:spPr/>
        <p:txBody>
          <a:bodyPr>
            <a:normAutofit fontScale="90000"/>
          </a:bodyPr>
          <a:lstStyle/>
          <a:p>
            <a:r>
              <a:rPr lang="en-US" dirty="0"/>
              <a:t>Overarching Principles for Care During Detoxification Services</a:t>
            </a:r>
          </a:p>
        </p:txBody>
      </p:sp>
    </p:spTree>
    <p:extLst>
      <p:ext uri="{BB962C8B-B14F-4D97-AF65-F5344CB8AC3E}">
        <p14:creationId xmlns:p14="http://schemas.microsoft.com/office/powerpoint/2010/main" val="193016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362200"/>
            <a:ext cx="5943600" cy="3763963"/>
          </a:xfrm>
        </p:spPr>
        <p:txBody>
          <a:bodyPr>
            <a:normAutofit fontScale="77500" lnSpcReduction="20000"/>
          </a:bodyPr>
          <a:lstStyle/>
          <a:p>
            <a:r>
              <a:rPr lang="en-US" dirty="0"/>
              <a:t>RDS is an acronym that stands for Regional Detoxification Specialist</a:t>
            </a:r>
          </a:p>
          <a:p>
            <a:pPr lvl="1"/>
            <a:r>
              <a:rPr lang="en-US" dirty="0"/>
              <a:t>According to the Alcohol and Drug Abuse Prevention Rules of Practice and Procedure, training will provide competency at a minimum:</a:t>
            </a:r>
          </a:p>
          <a:p>
            <a:pPr lvl="2"/>
            <a:r>
              <a:rPr lang="en-US" dirty="0"/>
              <a:t>Current RADD Program Policy and Procedure</a:t>
            </a:r>
          </a:p>
          <a:p>
            <a:pPr lvl="2"/>
            <a:r>
              <a:rPr lang="en-US" dirty="0"/>
              <a:t>Taking of Vital Signs</a:t>
            </a:r>
          </a:p>
          <a:p>
            <a:pPr lvl="2"/>
            <a:r>
              <a:rPr lang="en-US" dirty="0"/>
              <a:t>Evaluation of presenting symptoms and compiling an accurate substance abuse history</a:t>
            </a:r>
          </a:p>
          <a:p>
            <a:pPr lvl="2"/>
            <a:r>
              <a:rPr lang="en-US" dirty="0"/>
              <a:t>Current certification in cardiopulmonary resuscitation (CPR)</a:t>
            </a:r>
          </a:p>
          <a:p>
            <a:pPr lvl="2"/>
            <a:r>
              <a:rPr lang="en-US" dirty="0"/>
              <a:t>Current certification in a First Aid Course</a:t>
            </a:r>
          </a:p>
          <a:p>
            <a:pPr lvl="2"/>
            <a:r>
              <a:rPr lang="en-US" dirty="0"/>
              <a:t>Current Non-violent Crisis Prevention and Intervention (CPI) training in diffusing hostile situations</a:t>
            </a:r>
          </a:p>
          <a:p>
            <a:pPr lvl="2"/>
            <a:r>
              <a:rPr lang="en-US" dirty="0"/>
              <a:t>Knowledge of alternate social, rehabilitative and emergency referral sources</a:t>
            </a:r>
          </a:p>
        </p:txBody>
      </p:sp>
      <p:sp>
        <p:nvSpPr>
          <p:cNvPr id="2" name="Title 1"/>
          <p:cNvSpPr>
            <a:spLocks noGrp="1"/>
          </p:cNvSpPr>
          <p:nvPr>
            <p:ph type="title"/>
          </p:nvPr>
        </p:nvSpPr>
        <p:spPr/>
        <p:txBody>
          <a:bodyPr/>
          <a:lstStyle/>
          <a:p>
            <a:r>
              <a:rPr lang="en-US" dirty="0"/>
              <a:t>What is an RDS?</a:t>
            </a:r>
          </a:p>
        </p:txBody>
      </p:sp>
      <p:pic>
        <p:nvPicPr>
          <p:cNvPr id="2050" name="Picture 2" descr="C:\Program Files (x86)\Microsoft Office\MEDIA\CAGCAT10\j03154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86000"/>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629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CC01C8-B514-4E7F-8297-43E90554859C}"/>
              </a:ext>
            </a:extLst>
          </p:cNvPr>
          <p:cNvSpPr>
            <a:spLocks noGrp="1"/>
          </p:cNvSpPr>
          <p:nvPr>
            <p:ph idx="1"/>
          </p:nvPr>
        </p:nvSpPr>
        <p:spPr>
          <a:xfrm>
            <a:off x="872067" y="2362200"/>
            <a:ext cx="7408333" cy="3962400"/>
          </a:xfrm>
        </p:spPr>
        <p:txBody>
          <a:bodyPr>
            <a:normAutofit fontScale="85000" lnSpcReduction="20000"/>
          </a:bodyPr>
          <a:lstStyle/>
          <a:p>
            <a:r>
              <a:rPr lang="en-US" dirty="0"/>
              <a:t>Detoxification is challenging, but Regional Detoxification Specialists (RDS) are equipped to provide safe and humane withdrawal from substances, and they are uniquely positioned to foster the patient’s entry into long term treatment and recovery.  Clients presenting to detox are often in a crisis, and a therapeutic approach to their admission is often key to retaining the client in treatment.  Research indicates that addressing key psychosocial issues during detoxification </a:t>
            </a:r>
          </a:p>
          <a:p>
            <a:pPr lvl="1"/>
            <a:r>
              <a:rPr lang="en-US" dirty="0"/>
              <a:t>“significantly increases the likelihood that the patient will experience a safe detoxification and go on to participate in substance abuse treatment.  Staff members ability to respond to patient’s needs in a compassionate manner can make the difference between a return to substance abuse and the beginning of a new (and more positive) way of life.” (TIP 45 page 23)</a:t>
            </a:r>
          </a:p>
          <a:p>
            <a:endParaRPr lang="en-US" dirty="0"/>
          </a:p>
        </p:txBody>
      </p:sp>
      <p:sp>
        <p:nvSpPr>
          <p:cNvPr id="3" name="Title 2">
            <a:extLst>
              <a:ext uri="{FF2B5EF4-FFF2-40B4-BE49-F238E27FC236}">
                <a16:creationId xmlns:a16="http://schemas.microsoft.com/office/drawing/2014/main" id="{E1E68090-F871-43DA-AE8E-49501E8F77DF}"/>
              </a:ext>
            </a:extLst>
          </p:cNvPr>
          <p:cNvSpPr>
            <a:spLocks noGrp="1"/>
          </p:cNvSpPr>
          <p:nvPr>
            <p:ph type="title"/>
          </p:nvPr>
        </p:nvSpPr>
        <p:spPr/>
        <p:txBody>
          <a:bodyPr/>
          <a:lstStyle/>
          <a:p>
            <a:r>
              <a:rPr lang="en-US" dirty="0"/>
              <a:t>Psychosocial Issues</a:t>
            </a:r>
          </a:p>
        </p:txBody>
      </p:sp>
    </p:spTree>
    <p:extLst>
      <p:ext uri="{BB962C8B-B14F-4D97-AF65-F5344CB8AC3E}">
        <p14:creationId xmlns:p14="http://schemas.microsoft.com/office/powerpoint/2010/main" val="22611930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4AA9A45-4199-4E02-B03C-A8C8E1F0E133}"/>
              </a:ext>
            </a:extLst>
          </p:cNvPr>
          <p:cNvPicPr>
            <a:picLocks noGrp="1" noChangeAspect="1"/>
          </p:cNvPicPr>
          <p:nvPr>
            <p:ph idx="1"/>
          </p:nvPr>
        </p:nvPicPr>
        <p:blipFill>
          <a:blip r:embed="rId2"/>
          <a:stretch>
            <a:fillRect/>
          </a:stretch>
        </p:blipFill>
        <p:spPr>
          <a:xfrm>
            <a:off x="457200" y="1828800"/>
            <a:ext cx="4082161" cy="4505157"/>
          </a:xfrm>
          <a:prstGeom prst="rect">
            <a:avLst/>
          </a:prstGeom>
        </p:spPr>
      </p:pic>
      <p:sp>
        <p:nvSpPr>
          <p:cNvPr id="3" name="Title 2">
            <a:extLst>
              <a:ext uri="{FF2B5EF4-FFF2-40B4-BE49-F238E27FC236}">
                <a16:creationId xmlns:a16="http://schemas.microsoft.com/office/drawing/2014/main" id="{F17D146F-5019-4183-86C4-E3794A5BCFF0}"/>
              </a:ext>
            </a:extLst>
          </p:cNvPr>
          <p:cNvSpPr>
            <a:spLocks noGrp="1"/>
          </p:cNvSpPr>
          <p:nvPr>
            <p:ph type="title"/>
          </p:nvPr>
        </p:nvSpPr>
        <p:spPr/>
        <p:txBody>
          <a:bodyPr>
            <a:normAutofit fontScale="90000"/>
          </a:bodyPr>
          <a:lstStyle/>
          <a:p>
            <a:r>
              <a:rPr lang="en-US" dirty="0"/>
              <a:t>Biomedical and Psychosocial Evaluation Domains</a:t>
            </a:r>
          </a:p>
        </p:txBody>
      </p:sp>
    </p:spTree>
    <p:extLst>
      <p:ext uri="{BB962C8B-B14F-4D97-AF65-F5344CB8AC3E}">
        <p14:creationId xmlns:p14="http://schemas.microsoft.com/office/powerpoint/2010/main" val="29595205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A2DA-9D83-43B9-BF35-2FEC5F42D40B}"/>
              </a:ext>
            </a:extLst>
          </p:cNvPr>
          <p:cNvSpPr>
            <a:spLocks noGrp="1"/>
          </p:cNvSpPr>
          <p:nvPr>
            <p:ph type="title"/>
          </p:nvPr>
        </p:nvSpPr>
        <p:spPr/>
        <p:txBody>
          <a:bodyPr/>
          <a:lstStyle/>
          <a:p>
            <a:r>
              <a:rPr lang="en-US" dirty="0"/>
              <a:t>Chapter 4</a:t>
            </a:r>
          </a:p>
        </p:txBody>
      </p:sp>
      <p:sp>
        <p:nvSpPr>
          <p:cNvPr id="3" name="Text Placeholder 2">
            <a:extLst>
              <a:ext uri="{FF2B5EF4-FFF2-40B4-BE49-F238E27FC236}">
                <a16:creationId xmlns:a16="http://schemas.microsoft.com/office/drawing/2014/main" id="{55429A43-CE4B-42C7-B928-E2E87BC2184B}"/>
              </a:ext>
            </a:extLst>
          </p:cNvPr>
          <p:cNvSpPr>
            <a:spLocks noGrp="1"/>
          </p:cNvSpPr>
          <p:nvPr>
            <p:ph type="body" idx="1"/>
          </p:nvPr>
        </p:nvSpPr>
        <p:spPr/>
        <p:txBody>
          <a:bodyPr/>
          <a:lstStyle/>
          <a:p>
            <a:r>
              <a:rPr lang="en-US" dirty="0"/>
              <a:t>Physical Detoxification Services for Withdrawal from Specific Substances</a:t>
            </a:r>
          </a:p>
        </p:txBody>
      </p:sp>
    </p:spTree>
    <p:extLst>
      <p:ext uri="{BB962C8B-B14F-4D97-AF65-F5344CB8AC3E}">
        <p14:creationId xmlns:p14="http://schemas.microsoft.com/office/powerpoint/2010/main" val="16024161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5376333" cy="3450696"/>
          </a:xfrm>
        </p:spPr>
        <p:txBody>
          <a:bodyPr>
            <a:normAutofit fontScale="92500"/>
          </a:bodyPr>
          <a:lstStyle/>
          <a:p>
            <a:r>
              <a:rPr lang="en-US" dirty="0"/>
              <a:t>The Three Ants were born on a late spring day in 1987.  Their purpose was to help lay-people understand the basic pharmacology of psychoactive drugs.  The names of the three ants describes the actions produced by each of three general groups of psychoactive drugs.  The Three Ants thus, began as a helpful way for understanding the action of psychoactive drugs.  </a:t>
            </a:r>
          </a:p>
        </p:txBody>
      </p:sp>
      <p:sp>
        <p:nvSpPr>
          <p:cNvPr id="2" name="Title 1"/>
          <p:cNvSpPr>
            <a:spLocks noGrp="1"/>
          </p:cNvSpPr>
          <p:nvPr>
            <p:ph type="title"/>
          </p:nvPr>
        </p:nvSpPr>
        <p:spPr/>
        <p:txBody>
          <a:bodyPr/>
          <a:lstStyle/>
          <a:p>
            <a:r>
              <a:rPr lang="en-US" dirty="0"/>
              <a:t>Drugs and Their Effects</a:t>
            </a:r>
          </a:p>
        </p:txBody>
      </p:sp>
      <p:pic>
        <p:nvPicPr>
          <p:cNvPr id="3075" name="Picture 3" descr="C:\Users\jdshuler\AppData\Local\Microsoft\Windows\Temporary Internet Files\Content.IE5\40YKANQ2\aug_23_2970_three_an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124200"/>
            <a:ext cx="2090057" cy="310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3209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Controlled Substance Act passed in 1970; last amended in 2015</a:t>
            </a:r>
          </a:p>
          <a:p>
            <a:r>
              <a:rPr lang="en-US" dirty="0"/>
              <a:t>Schedules drugs and medications according to risk of abuse and misuse.</a:t>
            </a:r>
          </a:p>
          <a:p>
            <a:r>
              <a:rPr lang="en-US" dirty="0"/>
              <a:t>Prescribers must have a DEA certification</a:t>
            </a:r>
          </a:p>
          <a:p>
            <a:r>
              <a:rPr lang="en-US" dirty="0"/>
              <a:t>Prescriptions are tracked on PDMP</a:t>
            </a:r>
          </a:p>
        </p:txBody>
      </p:sp>
      <p:sp>
        <p:nvSpPr>
          <p:cNvPr id="3" name="Title 2"/>
          <p:cNvSpPr>
            <a:spLocks noGrp="1"/>
          </p:cNvSpPr>
          <p:nvPr>
            <p:ph type="title"/>
          </p:nvPr>
        </p:nvSpPr>
        <p:spPr/>
        <p:txBody>
          <a:bodyPr/>
          <a:lstStyle/>
          <a:p>
            <a:r>
              <a:rPr lang="en-US" dirty="0"/>
              <a:t>Controlled Substance Act</a:t>
            </a:r>
          </a:p>
        </p:txBody>
      </p:sp>
    </p:spTree>
    <p:extLst>
      <p:ext uri="{BB962C8B-B14F-4D97-AF65-F5344CB8AC3E}">
        <p14:creationId xmlns:p14="http://schemas.microsoft.com/office/powerpoint/2010/main" val="4927861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Depress-Ant (depressant) drugs depress, or decrease thinking, feeling, and behavior.</a:t>
            </a:r>
          </a:p>
        </p:txBody>
      </p:sp>
      <p:sp>
        <p:nvSpPr>
          <p:cNvPr id="2" name="Title 1"/>
          <p:cNvSpPr>
            <a:spLocks noGrp="1"/>
          </p:cNvSpPr>
          <p:nvPr>
            <p:ph type="title"/>
          </p:nvPr>
        </p:nvSpPr>
        <p:spPr/>
        <p:txBody>
          <a:bodyPr/>
          <a:lstStyle/>
          <a:p>
            <a:r>
              <a:rPr lang="en-US" dirty="0"/>
              <a:t>Depress-ANT</a:t>
            </a:r>
          </a:p>
        </p:txBody>
      </p:sp>
      <p:pic>
        <p:nvPicPr>
          <p:cNvPr id="4099" name="Picture 3" descr="C:\Users\jdshuler\AppData\Local\Microsoft\Windows\Temporary Internet Files\Content.IE5\EFWISXJA\3743370658_133f4531f5_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581400"/>
            <a:ext cx="3093929" cy="2646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6935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Alcohol</a:t>
            </a:r>
          </a:p>
          <a:p>
            <a:r>
              <a:rPr lang="en-US" dirty="0"/>
              <a:t>Opiates</a:t>
            </a:r>
          </a:p>
          <a:p>
            <a:pPr lvl="1"/>
            <a:r>
              <a:rPr lang="en-US" dirty="0"/>
              <a:t>Heroin</a:t>
            </a:r>
          </a:p>
          <a:p>
            <a:pPr lvl="1"/>
            <a:r>
              <a:rPr lang="en-US" dirty="0"/>
              <a:t>Codeine</a:t>
            </a:r>
          </a:p>
          <a:p>
            <a:pPr lvl="1"/>
            <a:r>
              <a:rPr lang="en-US" dirty="0"/>
              <a:t>Oxycodone</a:t>
            </a:r>
          </a:p>
          <a:p>
            <a:pPr lvl="1"/>
            <a:r>
              <a:rPr lang="en-US" dirty="0"/>
              <a:t>Hydrocodone</a:t>
            </a:r>
          </a:p>
          <a:p>
            <a:pPr lvl="1"/>
            <a:r>
              <a:rPr lang="en-US" dirty="0"/>
              <a:t>Fentanyl</a:t>
            </a:r>
          </a:p>
          <a:p>
            <a:pPr lvl="1"/>
            <a:r>
              <a:rPr lang="en-US" dirty="0"/>
              <a:t>Meperidine</a:t>
            </a:r>
          </a:p>
          <a:p>
            <a:r>
              <a:rPr lang="en-US" dirty="0"/>
              <a:t>Benzodiazepines</a:t>
            </a:r>
          </a:p>
          <a:p>
            <a:pPr lvl="1"/>
            <a:r>
              <a:rPr lang="en-US" dirty="0"/>
              <a:t>Valium</a:t>
            </a:r>
          </a:p>
          <a:p>
            <a:pPr lvl="1"/>
            <a:r>
              <a:rPr lang="en-US" dirty="0"/>
              <a:t>Xanax</a:t>
            </a:r>
          </a:p>
          <a:p>
            <a:pPr lvl="1"/>
            <a:endParaRPr lang="en-US" dirty="0"/>
          </a:p>
        </p:txBody>
      </p:sp>
      <p:sp>
        <p:nvSpPr>
          <p:cNvPr id="2" name="Title 1"/>
          <p:cNvSpPr>
            <a:spLocks noGrp="1"/>
          </p:cNvSpPr>
          <p:nvPr>
            <p:ph type="title"/>
          </p:nvPr>
        </p:nvSpPr>
        <p:spPr/>
        <p:txBody>
          <a:bodyPr/>
          <a:lstStyle/>
          <a:p>
            <a:r>
              <a:rPr lang="en-US" dirty="0"/>
              <a:t>Depress-Ant Examples </a:t>
            </a:r>
          </a:p>
        </p:txBody>
      </p:sp>
    </p:spTree>
    <p:extLst>
      <p:ext uri="{BB962C8B-B14F-4D97-AF65-F5344CB8AC3E}">
        <p14:creationId xmlns:p14="http://schemas.microsoft.com/office/powerpoint/2010/main" val="19710685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Stim-U-Ant (Stimulant) drugs stimulate or increase thinking, feeling and behavior</a:t>
            </a:r>
          </a:p>
        </p:txBody>
      </p:sp>
      <p:sp>
        <p:nvSpPr>
          <p:cNvPr id="2" name="Title 1"/>
          <p:cNvSpPr>
            <a:spLocks noGrp="1"/>
          </p:cNvSpPr>
          <p:nvPr>
            <p:ph type="title"/>
          </p:nvPr>
        </p:nvSpPr>
        <p:spPr/>
        <p:txBody>
          <a:bodyPr/>
          <a:lstStyle/>
          <a:p>
            <a:r>
              <a:rPr lang="en-US" dirty="0"/>
              <a:t>Stim-U-ANT</a:t>
            </a:r>
          </a:p>
        </p:txBody>
      </p:sp>
      <p:pic>
        <p:nvPicPr>
          <p:cNvPr id="5123" name="Picture 3" descr="C:\Users\jdshuler\AppData\Local\Microsoft\Windows\Temporary Internet Files\Content.IE5\RNE9YUJ6\4823655057_a59eb2838f_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699866"/>
            <a:ext cx="4191000" cy="297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6782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Tobacco</a:t>
            </a:r>
          </a:p>
          <a:p>
            <a:r>
              <a:rPr lang="en-US" dirty="0"/>
              <a:t>Amphetamines</a:t>
            </a:r>
          </a:p>
          <a:p>
            <a:r>
              <a:rPr lang="en-US" dirty="0"/>
              <a:t>Methamphetamines</a:t>
            </a:r>
          </a:p>
          <a:p>
            <a:r>
              <a:rPr lang="en-US" dirty="0"/>
              <a:t>Cocaine</a:t>
            </a:r>
          </a:p>
        </p:txBody>
      </p:sp>
      <p:sp>
        <p:nvSpPr>
          <p:cNvPr id="2" name="Title 1"/>
          <p:cNvSpPr>
            <a:spLocks noGrp="1"/>
          </p:cNvSpPr>
          <p:nvPr>
            <p:ph type="title"/>
          </p:nvPr>
        </p:nvSpPr>
        <p:spPr/>
        <p:txBody>
          <a:bodyPr/>
          <a:lstStyle/>
          <a:p>
            <a:r>
              <a:rPr lang="en-US" dirty="0"/>
              <a:t>Stim-U-Ant Examples</a:t>
            </a:r>
          </a:p>
        </p:txBody>
      </p:sp>
    </p:spTree>
    <p:extLst>
      <p:ext uri="{BB962C8B-B14F-4D97-AF65-F5344CB8AC3E}">
        <p14:creationId xmlns:p14="http://schemas.microsoft.com/office/powerpoint/2010/main" val="19327767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Confuse-Ant (</a:t>
            </a:r>
            <a:r>
              <a:rPr lang="en-US" dirty="0" err="1"/>
              <a:t>confusant</a:t>
            </a:r>
            <a:r>
              <a:rPr lang="en-US" dirty="0"/>
              <a:t>) drugs confuse or distort thinking, feeling and behavior</a:t>
            </a:r>
          </a:p>
        </p:txBody>
      </p:sp>
      <p:sp>
        <p:nvSpPr>
          <p:cNvPr id="2" name="Title 1"/>
          <p:cNvSpPr>
            <a:spLocks noGrp="1"/>
          </p:cNvSpPr>
          <p:nvPr>
            <p:ph type="title"/>
          </p:nvPr>
        </p:nvSpPr>
        <p:spPr/>
        <p:txBody>
          <a:bodyPr/>
          <a:lstStyle/>
          <a:p>
            <a:r>
              <a:rPr lang="en-US" dirty="0"/>
              <a:t>Confuse-ANT</a:t>
            </a:r>
          </a:p>
        </p:txBody>
      </p:sp>
      <p:pic>
        <p:nvPicPr>
          <p:cNvPr id="6146" name="Picture 2" descr="C:\Users\jdshuler\AppData\Local\Microsoft\Windows\Temporary Internet Files\Content.IE5\7L72WZV4\8119044421_fc0f884af4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962400"/>
            <a:ext cx="3038505"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1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There must be documentation in personnel file that the RDS is knowledgeable of emergency procedures, as identified in the facility policy and procedure manual.</a:t>
            </a:r>
          </a:p>
          <a:p>
            <a:r>
              <a:rPr lang="en-US" dirty="0"/>
              <a:t>In any emergency, follow your facilities policies and procedures</a:t>
            </a:r>
          </a:p>
        </p:txBody>
      </p:sp>
      <p:sp>
        <p:nvSpPr>
          <p:cNvPr id="2" name="Title 1"/>
          <p:cNvSpPr>
            <a:spLocks noGrp="1"/>
          </p:cNvSpPr>
          <p:nvPr>
            <p:ph type="title"/>
          </p:nvPr>
        </p:nvSpPr>
        <p:spPr/>
        <p:txBody>
          <a:bodyPr/>
          <a:lstStyle/>
          <a:p>
            <a:r>
              <a:rPr lang="en-US" dirty="0"/>
              <a:t>Emergency Procedures</a:t>
            </a:r>
          </a:p>
        </p:txBody>
      </p:sp>
      <p:pic>
        <p:nvPicPr>
          <p:cNvPr id="3074" name="Picture 2" descr="C:\Users\jdshuler\AppData\Local\Microsoft\Windows\Temporary Internet Files\Content.IE5\7L72WZV4\20071227214048113_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7697" y="4648200"/>
            <a:ext cx="2819400" cy="185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0439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Marijuana</a:t>
            </a:r>
          </a:p>
          <a:p>
            <a:r>
              <a:rPr lang="en-US" dirty="0"/>
              <a:t>PCP</a:t>
            </a:r>
          </a:p>
          <a:p>
            <a:r>
              <a:rPr lang="en-US" dirty="0"/>
              <a:t>LSD</a:t>
            </a:r>
          </a:p>
          <a:p>
            <a:r>
              <a:rPr lang="en-US" dirty="0"/>
              <a:t>Ketamine</a:t>
            </a:r>
          </a:p>
          <a:p>
            <a:r>
              <a:rPr lang="en-US" dirty="0"/>
              <a:t>MDMA-Ecstasy</a:t>
            </a:r>
          </a:p>
          <a:p>
            <a:r>
              <a:rPr lang="en-US" dirty="0"/>
              <a:t>Inhalants</a:t>
            </a:r>
          </a:p>
        </p:txBody>
      </p:sp>
      <p:sp>
        <p:nvSpPr>
          <p:cNvPr id="2" name="Title 1"/>
          <p:cNvSpPr>
            <a:spLocks noGrp="1"/>
          </p:cNvSpPr>
          <p:nvPr>
            <p:ph type="title"/>
          </p:nvPr>
        </p:nvSpPr>
        <p:spPr/>
        <p:txBody>
          <a:bodyPr/>
          <a:lstStyle/>
          <a:p>
            <a:r>
              <a:rPr lang="en-US" dirty="0"/>
              <a:t>Confuse-Ant Examples</a:t>
            </a:r>
          </a:p>
        </p:txBody>
      </p:sp>
    </p:spTree>
    <p:extLst>
      <p:ext uri="{BB962C8B-B14F-4D97-AF65-F5344CB8AC3E}">
        <p14:creationId xmlns:p14="http://schemas.microsoft.com/office/powerpoint/2010/main" val="322876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Withdrawal Signs and Symptoms</a:t>
            </a:r>
          </a:p>
        </p:txBody>
      </p:sp>
      <p:sp>
        <p:nvSpPr>
          <p:cNvPr id="3" name="Conten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90520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4" name="Title 3"/>
          <p:cNvSpPr>
            <a:spLocks noGrp="1"/>
          </p:cNvSpPr>
          <p:nvPr>
            <p:ph type="title"/>
          </p:nvPr>
        </p:nvSpPr>
        <p:spPr/>
        <p:txBody>
          <a:bodyPr/>
          <a:lstStyle/>
          <a:p>
            <a:endParaRPr lang="en-US"/>
          </a:p>
        </p:txBody>
      </p:sp>
      <p:pic>
        <p:nvPicPr>
          <p:cNvPr id="3074" name="Picture 2" descr="\\dhhs.arkgov.net\dhsfiles\home\ASH\jdshuler\Desktop\RADD\drug-withdrawal-timelin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5438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8206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Alcohol</a:t>
            </a:r>
          </a:p>
          <a:p>
            <a:pPr lvl="1"/>
            <a:r>
              <a:rPr lang="en-US" dirty="0"/>
              <a:t>Client has been drinking at least 16 oz. of 80 proof alcohol per day or the equivalent of a 6 pack of beer per day.</a:t>
            </a:r>
          </a:p>
          <a:p>
            <a:pPr lvl="2"/>
            <a:r>
              <a:rPr lang="en-US" dirty="0"/>
              <a:t>Could be less for a smaller person</a:t>
            </a:r>
          </a:p>
        </p:txBody>
      </p:sp>
      <p:sp>
        <p:nvSpPr>
          <p:cNvPr id="2" name="Title 1"/>
          <p:cNvSpPr>
            <a:spLocks noGrp="1"/>
          </p:cNvSpPr>
          <p:nvPr>
            <p:ph type="title"/>
          </p:nvPr>
        </p:nvSpPr>
        <p:spPr/>
        <p:txBody>
          <a:bodyPr/>
          <a:lstStyle/>
          <a:p>
            <a:r>
              <a:rPr lang="en-US" dirty="0"/>
              <a:t>Depress-ANT Drugs</a:t>
            </a:r>
          </a:p>
        </p:txBody>
      </p:sp>
      <p:pic>
        <p:nvPicPr>
          <p:cNvPr id="8196" name="Picture 4" descr="C:\Users\jdshuler\AppData\Local\Microsoft\Windows\Temporary Internet Files\Content.IE5\EFWISXJA\1261167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801643"/>
            <a:ext cx="1676400" cy="1363472"/>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jdshuler\AppData\Local\Microsoft\Windows\Temporary Internet Files\Content.IE5\7L72WZV4\25628714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466363"/>
            <a:ext cx="1676400" cy="169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4989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6" name="Picture 2" descr="\\dhhs.arkgov.net\dhsfiles\home\ASH\jdshuler\Desktop\RADD\alcohol-withdrawal_png_pagespeed_ce__MEr8U7bq9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219200"/>
            <a:ext cx="786765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2999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Complicated or severe medical withdrawal has one or more elements of </a:t>
            </a:r>
          </a:p>
          <a:p>
            <a:pPr lvl="1"/>
            <a:r>
              <a:rPr lang="en-US" dirty="0"/>
              <a:t>Delirium</a:t>
            </a:r>
          </a:p>
          <a:p>
            <a:pPr lvl="1"/>
            <a:r>
              <a:rPr lang="en-US" dirty="0"/>
              <a:t>Hallucinations</a:t>
            </a:r>
          </a:p>
          <a:p>
            <a:pPr lvl="1"/>
            <a:r>
              <a:rPr lang="en-US" dirty="0"/>
              <a:t>Delusions</a:t>
            </a:r>
          </a:p>
          <a:p>
            <a:pPr lvl="1"/>
            <a:r>
              <a:rPr lang="en-US" dirty="0"/>
              <a:t>Seizures</a:t>
            </a:r>
          </a:p>
          <a:p>
            <a:pPr lvl="1"/>
            <a:r>
              <a:rPr lang="en-US" dirty="0"/>
              <a:t>Disturbances of body temperature, pulse, and blood pressure. </a:t>
            </a:r>
          </a:p>
          <a:p>
            <a:endParaRPr lang="en-US" dirty="0"/>
          </a:p>
        </p:txBody>
      </p:sp>
      <p:sp>
        <p:nvSpPr>
          <p:cNvPr id="2" name="Title 1"/>
          <p:cNvSpPr>
            <a:spLocks noGrp="1"/>
          </p:cNvSpPr>
          <p:nvPr>
            <p:ph type="title"/>
          </p:nvPr>
        </p:nvSpPr>
        <p:spPr/>
        <p:txBody>
          <a:bodyPr/>
          <a:lstStyle/>
          <a:p>
            <a:r>
              <a:rPr lang="en-US" dirty="0"/>
              <a:t>Signs of Alcohol Poisoning</a:t>
            </a:r>
          </a:p>
        </p:txBody>
      </p:sp>
    </p:spTree>
    <p:extLst>
      <p:ext uri="{BB962C8B-B14F-4D97-AF65-F5344CB8AC3E}">
        <p14:creationId xmlns:p14="http://schemas.microsoft.com/office/powerpoint/2010/main" val="10140807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Restlessness, irritability, anxiety, agitation </a:t>
            </a:r>
          </a:p>
          <a:p>
            <a:pPr lvl="0"/>
            <a:r>
              <a:rPr lang="en-US" dirty="0"/>
              <a:t>Anorexia (lack of appetite), nausea, vomiting </a:t>
            </a:r>
          </a:p>
          <a:p>
            <a:pPr lvl="0"/>
            <a:r>
              <a:rPr lang="en-US" dirty="0"/>
              <a:t>Tremor (shakiness), elevated heart rate, increased blood pressure </a:t>
            </a:r>
          </a:p>
          <a:p>
            <a:pPr lvl="0"/>
            <a:r>
              <a:rPr lang="en-US" dirty="0"/>
              <a:t>Insomnia, intense dreaming, nightmares </a:t>
            </a:r>
          </a:p>
          <a:p>
            <a:pPr lvl="0"/>
            <a:r>
              <a:rPr lang="en-US" dirty="0"/>
              <a:t>Poor concentration, impaired memory and judgment </a:t>
            </a:r>
          </a:p>
          <a:p>
            <a:pPr lvl="0"/>
            <a:r>
              <a:rPr lang="en-US" dirty="0"/>
              <a:t>Increased sensitivity to sound, light, and tactile sensations </a:t>
            </a:r>
          </a:p>
          <a:p>
            <a:endParaRPr lang="en-US" dirty="0"/>
          </a:p>
        </p:txBody>
      </p:sp>
      <p:sp>
        <p:nvSpPr>
          <p:cNvPr id="2" name="Title 1"/>
          <p:cNvSpPr>
            <a:spLocks noGrp="1"/>
          </p:cNvSpPr>
          <p:nvPr>
            <p:ph type="title"/>
          </p:nvPr>
        </p:nvSpPr>
        <p:spPr/>
        <p:txBody>
          <a:bodyPr/>
          <a:lstStyle/>
          <a:p>
            <a:r>
              <a:rPr lang="en-US" dirty="0"/>
              <a:t>Signs of Withdrawal</a:t>
            </a:r>
          </a:p>
        </p:txBody>
      </p:sp>
      <p:pic>
        <p:nvPicPr>
          <p:cNvPr id="7171" name="Picture 3" descr="C:\Users\jdshuler\AppData\Local\Microsoft\Windows\Temporary Internet Files\Content.IE5\RNE9YUJ6\14215-illustration-of-a-mug-of-beer-pv[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338328"/>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7563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263634-774C-46C4-8775-F01E70579D2F}"/>
              </a:ext>
            </a:extLst>
          </p:cNvPr>
          <p:cNvSpPr>
            <a:spLocks noGrp="1"/>
          </p:cNvSpPr>
          <p:nvPr>
            <p:ph idx="1"/>
          </p:nvPr>
        </p:nvSpPr>
        <p:spPr>
          <a:xfrm>
            <a:off x="872067" y="2675466"/>
            <a:ext cx="7408333" cy="3844205"/>
          </a:xfrm>
        </p:spPr>
        <p:txBody>
          <a:bodyPr>
            <a:normAutofit fontScale="92500" lnSpcReduction="10000"/>
          </a:bodyPr>
          <a:lstStyle/>
          <a:p>
            <a:pPr lvl="0"/>
            <a:r>
              <a:rPr lang="en-US" dirty="0"/>
              <a:t>Hallucinations (auditory, visual, or tactile) </a:t>
            </a:r>
          </a:p>
          <a:p>
            <a:pPr lvl="0"/>
            <a:r>
              <a:rPr lang="en-US" dirty="0"/>
              <a:t>Delusions, usually of paranoid or persecutory varieties </a:t>
            </a:r>
          </a:p>
          <a:p>
            <a:pPr lvl="0"/>
            <a:r>
              <a:rPr lang="en-US" sz="2400" dirty="0"/>
              <a:t>Grand mal seizures (grand mal seizures represent a severe, generalized, abnormal electrical discharge of the major portions of the brain, resulting in loss of consciousness, brief cessation of breathing, and muscle rigidity followed by muscle jerking; a brief period of sleep, awakening later with some mild to even severe confusion, generally occurs) </a:t>
            </a:r>
          </a:p>
          <a:p>
            <a:pPr lvl="0"/>
            <a:r>
              <a:rPr lang="en-US" dirty="0"/>
              <a:t>Hyperthermia (high fever) </a:t>
            </a:r>
            <a:endParaRPr lang="en-US" sz="2000" dirty="0"/>
          </a:p>
          <a:p>
            <a:pPr lvl="0"/>
            <a:r>
              <a:rPr lang="en-US" dirty="0"/>
              <a:t>Delirium with disorientation with regard to time, place, person, and situation; fluctuation in level of consciousness </a:t>
            </a:r>
            <a:endParaRPr lang="en-US" sz="2000" dirty="0"/>
          </a:p>
          <a:p>
            <a:endParaRPr lang="en-US" dirty="0"/>
          </a:p>
        </p:txBody>
      </p:sp>
      <p:sp>
        <p:nvSpPr>
          <p:cNvPr id="3" name="Title 2">
            <a:extLst>
              <a:ext uri="{FF2B5EF4-FFF2-40B4-BE49-F238E27FC236}">
                <a16:creationId xmlns:a16="http://schemas.microsoft.com/office/drawing/2014/main" id="{DB880674-6ED8-4D6D-A848-6F0D5A171805}"/>
              </a:ext>
            </a:extLst>
          </p:cNvPr>
          <p:cNvSpPr>
            <a:spLocks noGrp="1"/>
          </p:cNvSpPr>
          <p:nvPr>
            <p:ph type="title"/>
          </p:nvPr>
        </p:nvSpPr>
        <p:spPr/>
        <p:txBody>
          <a:bodyPr/>
          <a:lstStyle/>
          <a:p>
            <a:r>
              <a:rPr lang="en-US" dirty="0"/>
              <a:t>Signs of Withdrawal</a:t>
            </a:r>
          </a:p>
        </p:txBody>
      </p:sp>
    </p:spTree>
    <p:extLst>
      <p:ext uri="{BB962C8B-B14F-4D97-AF65-F5344CB8AC3E}">
        <p14:creationId xmlns:p14="http://schemas.microsoft.com/office/powerpoint/2010/main" val="1863183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Mild alcohol withdrawal generally consists of anxiety, irritability, difficulty sleeping, and decreased appetite. </a:t>
            </a: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Mild Withdrawal</a:t>
            </a:r>
            <a:br>
              <a:rPr lang="en-US" dirty="0"/>
            </a:br>
            <a:r>
              <a:rPr lang="en-US" dirty="0"/>
              <a:t>from Alcohol</a:t>
            </a:r>
          </a:p>
        </p:txBody>
      </p:sp>
    </p:spTree>
    <p:extLst>
      <p:ext uri="{BB962C8B-B14F-4D97-AF65-F5344CB8AC3E}">
        <p14:creationId xmlns:p14="http://schemas.microsoft.com/office/powerpoint/2010/main" val="14651448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Moderate alcohol withdrawal is defined more vaguely but represents some features of both mild and severe withdrawal.</a:t>
            </a:r>
          </a:p>
          <a:p>
            <a:r>
              <a:rPr lang="en-US" dirty="0"/>
              <a:t>Uncomplicated or mild to moderate withdrawal is characterized by restlessness, irritability, anorexia (lack of appetite), tremor (shakiness), insomnia, impaired cognitive functions, and mild perceptual changes. </a:t>
            </a:r>
          </a:p>
          <a:p>
            <a:endParaRPr lang="en-US" dirty="0"/>
          </a:p>
        </p:txBody>
      </p:sp>
      <p:sp>
        <p:nvSpPr>
          <p:cNvPr id="2" name="Title 1"/>
          <p:cNvSpPr>
            <a:spLocks noGrp="1"/>
          </p:cNvSpPr>
          <p:nvPr>
            <p:ph type="title"/>
          </p:nvPr>
        </p:nvSpPr>
        <p:spPr/>
        <p:txBody>
          <a:bodyPr>
            <a:normAutofit fontScale="90000"/>
          </a:bodyPr>
          <a:lstStyle/>
          <a:p>
            <a:r>
              <a:rPr lang="en-US" dirty="0"/>
              <a:t>Moderate Withdrawal</a:t>
            </a:r>
            <a:br>
              <a:rPr lang="en-US" dirty="0"/>
            </a:br>
            <a:r>
              <a:rPr lang="en-US" dirty="0"/>
              <a:t>from Alcohol</a:t>
            </a:r>
          </a:p>
        </p:txBody>
      </p:sp>
    </p:spTree>
    <p:extLst>
      <p:ext uri="{BB962C8B-B14F-4D97-AF65-F5344CB8AC3E}">
        <p14:creationId xmlns:p14="http://schemas.microsoft.com/office/powerpoint/2010/main" val="200811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818B9-06CE-4086-BBE0-11ABE881B7F8}"/>
              </a:ext>
            </a:extLst>
          </p:cNvPr>
          <p:cNvSpPr>
            <a:spLocks noGrp="1"/>
          </p:cNvSpPr>
          <p:nvPr>
            <p:ph type="title"/>
          </p:nvPr>
        </p:nvSpPr>
        <p:spPr/>
        <p:txBody>
          <a:bodyPr/>
          <a:lstStyle/>
          <a:p>
            <a:r>
              <a:rPr lang="en-US" dirty="0"/>
              <a:t>Chapter 1</a:t>
            </a:r>
          </a:p>
        </p:txBody>
      </p:sp>
      <p:sp>
        <p:nvSpPr>
          <p:cNvPr id="3" name="Text Placeholder 2">
            <a:extLst>
              <a:ext uri="{FF2B5EF4-FFF2-40B4-BE49-F238E27FC236}">
                <a16:creationId xmlns:a16="http://schemas.microsoft.com/office/drawing/2014/main" id="{A06D5D18-2643-4040-B211-FA9F59FA3833}"/>
              </a:ext>
            </a:extLst>
          </p:cNvPr>
          <p:cNvSpPr>
            <a:spLocks noGrp="1"/>
          </p:cNvSpPr>
          <p:nvPr>
            <p:ph type="body" idx="1"/>
          </p:nvPr>
        </p:nvSpPr>
        <p:spPr/>
        <p:txBody>
          <a:bodyPr/>
          <a:lstStyle/>
          <a:p>
            <a:r>
              <a:rPr lang="en-US" dirty="0"/>
              <a:t>Overview, Essential Concepts, and Definitions in Detoxification</a:t>
            </a:r>
          </a:p>
        </p:txBody>
      </p:sp>
    </p:spTree>
    <p:extLst>
      <p:ext uri="{BB962C8B-B14F-4D97-AF65-F5344CB8AC3E}">
        <p14:creationId xmlns:p14="http://schemas.microsoft.com/office/powerpoint/2010/main" val="23533195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9654AB-DF28-4953-9A56-F165FEB123F4}"/>
              </a:ext>
            </a:extLst>
          </p:cNvPr>
          <p:cNvSpPr>
            <a:spLocks noGrp="1"/>
          </p:cNvSpPr>
          <p:nvPr>
            <p:ph idx="1"/>
          </p:nvPr>
        </p:nvSpPr>
        <p:spPr>
          <a:xfrm>
            <a:off x="872067" y="2286000"/>
            <a:ext cx="7408333" cy="3840163"/>
          </a:xfrm>
        </p:spPr>
        <p:txBody>
          <a:bodyPr>
            <a:normAutofit fontScale="92500"/>
          </a:bodyPr>
          <a:lstStyle/>
          <a:p>
            <a:r>
              <a:rPr lang="en-US" dirty="0"/>
              <a:t>Severe alcohol withdrawal usually is characterized by obvious trembling of the hands and arms, sweating, elevation of pulse (above 100) and blood pressure (greater than 140/90), nausea (sometimes with vomiting), and hypersensitivity to noises (which seem louder than usual) and light (which appears brighter than usual). Brief periods of hearing and seeing things that are not present (auditory and visual hallucinations) also may occur. A fever greater than 101° F also may be seen, though care should be taken to determine whether the fever is the result of an infection.</a:t>
            </a:r>
          </a:p>
        </p:txBody>
      </p:sp>
      <p:sp>
        <p:nvSpPr>
          <p:cNvPr id="3" name="Title 2">
            <a:extLst>
              <a:ext uri="{FF2B5EF4-FFF2-40B4-BE49-F238E27FC236}">
                <a16:creationId xmlns:a16="http://schemas.microsoft.com/office/drawing/2014/main" id="{64960BD2-E927-440D-A0D4-3177EFD2C2BF}"/>
              </a:ext>
            </a:extLst>
          </p:cNvPr>
          <p:cNvSpPr>
            <a:spLocks noGrp="1"/>
          </p:cNvSpPr>
          <p:nvPr>
            <p:ph type="title"/>
          </p:nvPr>
        </p:nvSpPr>
        <p:spPr/>
        <p:txBody>
          <a:bodyPr/>
          <a:lstStyle/>
          <a:p>
            <a:r>
              <a:rPr lang="en-US" dirty="0"/>
              <a:t>Severe Alcohol Withdrawal</a:t>
            </a:r>
          </a:p>
        </p:txBody>
      </p:sp>
    </p:spTree>
    <p:extLst>
      <p:ext uri="{BB962C8B-B14F-4D97-AF65-F5344CB8AC3E}">
        <p14:creationId xmlns:p14="http://schemas.microsoft.com/office/powerpoint/2010/main" val="34161940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003080-6F52-4580-971C-ABED3A0636E3}"/>
              </a:ext>
            </a:extLst>
          </p:cNvPr>
          <p:cNvSpPr>
            <a:spLocks noGrp="1"/>
          </p:cNvSpPr>
          <p:nvPr>
            <p:ph idx="1"/>
          </p:nvPr>
        </p:nvSpPr>
        <p:spPr/>
        <p:txBody>
          <a:bodyPr>
            <a:normAutofit lnSpcReduction="10000"/>
          </a:bodyPr>
          <a:lstStyle/>
          <a:p>
            <a:r>
              <a:rPr lang="en-US" dirty="0"/>
              <a:t>Uncomplicated or mild to moderate withdrawal is characterized by restlessness, irritability, anorexia (lack of appetite), tremor (shakiness), insomnia, impaired cognitive functions, and mild perceptual changes. </a:t>
            </a:r>
          </a:p>
          <a:p>
            <a:r>
              <a:rPr lang="en-US" dirty="0"/>
              <a:t>Complicated or severe medical withdrawal has one or more elements of delirium, hallucinations, delusions, seizures, and disturbances of body temperature, pulse, and blood pressure. </a:t>
            </a:r>
          </a:p>
          <a:p>
            <a:endParaRPr lang="en-US" dirty="0"/>
          </a:p>
        </p:txBody>
      </p:sp>
      <p:sp>
        <p:nvSpPr>
          <p:cNvPr id="3" name="Title 2">
            <a:extLst>
              <a:ext uri="{FF2B5EF4-FFF2-40B4-BE49-F238E27FC236}">
                <a16:creationId xmlns:a16="http://schemas.microsoft.com/office/drawing/2014/main" id="{6236059C-EE0B-4AB6-A990-DB09070ADE9A}"/>
              </a:ext>
            </a:extLst>
          </p:cNvPr>
          <p:cNvSpPr>
            <a:spLocks noGrp="1"/>
          </p:cNvSpPr>
          <p:nvPr>
            <p:ph type="title"/>
          </p:nvPr>
        </p:nvSpPr>
        <p:spPr/>
        <p:txBody>
          <a:bodyPr/>
          <a:lstStyle/>
          <a:p>
            <a:r>
              <a:rPr lang="en-US" dirty="0"/>
              <a:t>Uncomplicated vs. Complicated</a:t>
            </a:r>
          </a:p>
        </p:txBody>
      </p:sp>
    </p:spTree>
    <p:extLst>
      <p:ext uri="{BB962C8B-B14F-4D97-AF65-F5344CB8AC3E}">
        <p14:creationId xmlns:p14="http://schemas.microsoft.com/office/powerpoint/2010/main" val="33977041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Place in observation detoxification</a:t>
            </a:r>
          </a:p>
          <a:p>
            <a:r>
              <a:rPr lang="en-US" dirty="0"/>
              <a:t>Monitor vital signs every 2 hours</a:t>
            </a:r>
          </a:p>
          <a:p>
            <a:r>
              <a:rPr lang="en-US" dirty="0"/>
              <a:t>Push fluids (juice) diet as tolerated</a:t>
            </a:r>
          </a:p>
          <a:p>
            <a:r>
              <a:rPr lang="en-US" dirty="0"/>
              <a:t>After stable, encourage client to sit up</a:t>
            </a:r>
          </a:p>
          <a:p>
            <a:r>
              <a:rPr lang="en-US" dirty="0"/>
              <a:t>Limit noise (quiet environment)</a:t>
            </a:r>
          </a:p>
          <a:p>
            <a:r>
              <a:rPr lang="en-US" dirty="0"/>
              <a:t>If medical problems arise, refer for medical services</a:t>
            </a:r>
          </a:p>
        </p:txBody>
      </p:sp>
      <p:sp>
        <p:nvSpPr>
          <p:cNvPr id="2" name="Title 1"/>
          <p:cNvSpPr>
            <a:spLocks noGrp="1"/>
          </p:cNvSpPr>
          <p:nvPr>
            <p:ph type="title"/>
          </p:nvPr>
        </p:nvSpPr>
        <p:spPr/>
        <p:txBody>
          <a:bodyPr/>
          <a:lstStyle/>
          <a:p>
            <a:r>
              <a:rPr lang="en-US" dirty="0"/>
              <a:t>Interventions</a:t>
            </a:r>
          </a:p>
        </p:txBody>
      </p:sp>
    </p:spTree>
    <p:extLst>
      <p:ext uri="{BB962C8B-B14F-4D97-AF65-F5344CB8AC3E}">
        <p14:creationId xmlns:p14="http://schemas.microsoft.com/office/powerpoint/2010/main" val="23368253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Refer for medical services if:</a:t>
            </a:r>
          </a:p>
          <a:p>
            <a:pPr lvl="1"/>
            <a:r>
              <a:rPr lang="en-US" dirty="0"/>
              <a:t>Pulse higher than 120 bpm</a:t>
            </a:r>
          </a:p>
          <a:p>
            <a:pPr lvl="1"/>
            <a:r>
              <a:rPr lang="en-US" dirty="0"/>
              <a:t>Blood pressure greater than 160/110 mmHg</a:t>
            </a:r>
          </a:p>
          <a:p>
            <a:pPr lvl="1"/>
            <a:r>
              <a:rPr lang="en-US" dirty="0"/>
              <a:t>Temperature greater than 100 degrees Fahrenheit</a:t>
            </a:r>
          </a:p>
          <a:p>
            <a:pPr lvl="1"/>
            <a:r>
              <a:rPr lang="en-US" dirty="0"/>
              <a:t>Confused</a:t>
            </a:r>
          </a:p>
          <a:p>
            <a:pPr lvl="1"/>
            <a:r>
              <a:rPr lang="en-US" dirty="0"/>
              <a:t>Hallucinations, Delirium Tremens, Seizures</a:t>
            </a:r>
          </a:p>
        </p:txBody>
      </p:sp>
      <p:sp>
        <p:nvSpPr>
          <p:cNvPr id="2" name="Title 1"/>
          <p:cNvSpPr>
            <a:spLocks noGrp="1"/>
          </p:cNvSpPr>
          <p:nvPr>
            <p:ph type="title"/>
          </p:nvPr>
        </p:nvSpPr>
        <p:spPr>
          <a:xfrm>
            <a:off x="457200" y="457200"/>
            <a:ext cx="8229600" cy="1252728"/>
          </a:xfrm>
        </p:spPr>
        <p:txBody>
          <a:bodyPr>
            <a:noAutofit/>
          </a:bodyPr>
          <a:lstStyle/>
          <a:p>
            <a:r>
              <a:rPr lang="en-US" sz="3600" dirty="0"/>
              <a:t>Interventions</a:t>
            </a:r>
            <a:br>
              <a:rPr lang="en-US" sz="3600" dirty="0"/>
            </a:br>
            <a:r>
              <a:rPr lang="en-US" sz="3600" dirty="0"/>
              <a:t>Severe Withdrawal from Alcohol and CNS depressants</a:t>
            </a:r>
          </a:p>
        </p:txBody>
      </p:sp>
    </p:spTree>
    <p:extLst>
      <p:ext uri="{BB962C8B-B14F-4D97-AF65-F5344CB8AC3E}">
        <p14:creationId xmlns:p14="http://schemas.microsoft.com/office/powerpoint/2010/main" val="22712042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Good nutrition</a:t>
            </a:r>
          </a:p>
          <a:p>
            <a:r>
              <a:rPr lang="en-US" dirty="0"/>
              <a:t>Plenty of fluids (juice)</a:t>
            </a:r>
          </a:p>
          <a:p>
            <a:r>
              <a:rPr lang="en-US" dirty="0"/>
              <a:t>Activity as permitted/tolerated</a:t>
            </a:r>
          </a:p>
        </p:txBody>
      </p:sp>
      <p:sp>
        <p:nvSpPr>
          <p:cNvPr id="2" name="Title 1"/>
          <p:cNvSpPr>
            <a:spLocks noGrp="1"/>
          </p:cNvSpPr>
          <p:nvPr>
            <p:ph type="title"/>
          </p:nvPr>
        </p:nvSpPr>
        <p:spPr/>
        <p:txBody>
          <a:bodyPr>
            <a:normAutofit fontScale="90000"/>
          </a:bodyPr>
          <a:lstStyle/>
          <a:p>
            <a:r>
              <a:rPr lang="en-US" dirty="0"/>
              <a:t>Interventions for all Alcohol abuse</a:t>
            </a:r>
          </a:p>
        </p:txBody>
      </p:sp>
    </p:spTree>
    <p:extLst>
      <p:ext uri="{BB962C8B-B14F-4D97-AF65-F5344CB8AC3E}">
        <p14:creationId xmlns:p14="http://schemas.microsoft.com/office/powerpoint/2010/main" val="33902890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50" name="Picture 2" descr="\\dhhs.arkgov.net\dhsfiles\home\ASH\jdshuler\Desktop\RADD\opiate-withdrawal-americanaddictioncentersor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06196"/>
            <a:ext cx="6879503"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9274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EF95C0-744E-45F2-BC40-31FF1303D70D}"/>
              </a:ext>
            </a:extLst>
          </p:cNvPr>
          <p:cNvSpPr>
            <a:spLocks noGrp="1"/>
          </p:cNvSpPr>
          <p:nvPr>
            <p:ph idx="1"/>
          </p:nvPr>
        </p:nvSpPr>
        <p:spPr>
          <a:xfrm>
            <a:off x="872067" y="2286000"/>
            <a:ext cx="7408333" cy="3840163"/>
          </a:xfrm>
        </p:spPr>
        <p:txBody>
          <a:bodyPr>
            <a:normAutofit lnSpcReduction="10000"/>
          </a:bodyPr>
          <a:lstStyle/>
          <a:p>
            <a:r>
              <a:rPr lang="en-US" dirty="0"/>
              <a:t>“Opioids are highly addicting, and their chronic use leads to withdrawal symptoms that, although not medically dangerous, can be highly unpleasant and produce intense discomfort. All opioids (e.g., heroin, morphine, hydromorphone, oxycodone, codeine, and methadone) produce similar effects by interacting with endogenous (produced by the body itself) opioid receptors (that is, specific sites on cells where these substances bind to the cell). Opioid agonists stimulate these receptors and opioid antagonists block them, preventing their action.” (TIP 45)</a:t>
            </a:r>
          </a:p>
          <a:p>
            <a:endParaRPr lang="en-US" dirty="0"/>
          </a:p>
        </p:txBody>
      </p:sp>
      <p:sp>
        <p:nvSpPr>
          <p:cNvPr id="3" name="Title 2">
            <a:extLst>
              <a:ext uri="{FF2B5EF4-FFF2-40B4-BE49-F238E27FC236}">
                <a16:creationId xmlns:a16="http://schemas.microsoft.com/office/drawing/2014/main" id="{E139BD13-00D1-4739-8702-D4176C3DD23E}"/>
              </a:ext>
            </a:extLst>
          </p:cNvPr>
          <p:cNvSpPr>
            <a:spLocks noGrp="1"/>
          </p:cNvSpPr>
          <p:nvPr>
            <p:ph type="title"/>
          </p:nvPr>
        </p:nvSpPr>
        <p:spPr/>
        <p:txBody>
          <a:bodyPr/>
          <a:lstStyle/>
          <a:p>
            <a:r>
              <a:rPr lang="en-US" dirty="0"/>
              <a:t>Opioids</a:t>
            </a:r>
          </a:p>
        </p:txBody>
      </p:sp>
    </p:spTree>
    <p:extLst>
      <p:ext uri="{BB962C8B-B14F-4D97-AF65-F5344CB8AC3E}">
        <p14:creationId xmlns:p14="http://schemas.microsoft.com/office/powerpoint/2010/main" val="32061017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D1EEA3-B84B-403B-955A-922C6B8A145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E99BB8F-9C6F-437C-8087-7B2587977FC8}"/>
              </a:ext>
            </a:extLst>
          </p:cNvPr>
          <p:cNvPicPr>
            <a:picLocks noGrp="1"/>
          </p:cNvPicPr>
          <p:nvPr>
            <p:ph idx="1"/>
          </p:nvPr>
        </p:nvPicPr>
        <p:blipFill>
          <a:blip r:embed="rId2"/>
          <a:stretch>
            <a:fillRect/>
          </a:stretch>
        </p:blipFill>
        <p:spPr>
          <a:xfrm>
            <a:off x="838200" y="1676400"/>
            <a:ext cx="7543799" cy="4724400"/>
          </a:xfrm>
          <a:prstGeom prst="rect">
            <a:avLst/>
          </a:prstGeom>
        </p:spPr>
      </p:pic>
    </p:spTree>
    <p:extLst>
      <p:ext uri="{BB962C8B-B14F-4D97-AF65-F5344CB8AC3E}">
        <p14:creationId xmlns:p14="http://schemas.microsoft.com/office/powerpoint/2010/main" val="35936743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Goose bumps</a:t>
            </a:r>
          </a:p>
          <a:p>
            <a:r>
              <a:rPr lang="en-US" dirty="0"/>
              <a:t>Muscle twitching</a:t>
            </a:r>
          </a:p>
          <a:p>
            <a:r>
              <a:rPr lang="en-US" dirty="0"/>
              <a:t>Muscle and joint pain</a:t>
            </a:r>
          </a:p>
          <a:p>
            <a:r>
              <a:rPr lang="en-US" dirty="0"/>
              <a:t>Abdominal Discomfort</a:t>
            </a:r>
          </a:p>
          <a:p>
            <a:r>
              <a:rPr lang="en-US" dirty="0"/>
              <a:t>Dilated pupils</a:t>
            </a:r>
          </a:p>
          <a:p>
            <a:r>
              <a:rPr lang="en-US" dirty="0"/>
              <a:t>Anxiety</a:t>
            </a:r>
          </a:p>
        </p:txBody>
      </p:sp>
      <p:sp>
        <p:nvSpPr>
          <p:cNvPr id="2" name="Title 1"/>
          <p:cNvSpPr>
            <a:spLocks noGrp="1"/>
          </p:cNvSpPr>
          <p:nvPr>
            <p:ph type="title"/>
          </p:nvPr>
        </p:nvSpPr>
        <p:spPr/>
        <p:txBody>
          <a:bodyPr>
            <a:normAutofit fontScale="90000"/>
          </a:bodyPr>
          <a:lstStyle/>
          <a:p>
            <a:r>
              <a:rPr lang="en-US" dirty="0"/>
              <a:t>Narcotics</a:t>
            </a:r>
            <a:br>
              <a:rPr lang="en-US" dirty="0"/>
            </a:br>
            <a:r>
              <a:rPr lang="en-US" dirty="0"/>
              <a:t>Mild Withdrawal Symptoms</a:t>
            </a:r>
          </a:p>
        </p:txBody>
      </p:sp>
      <p:pic>
        <p:nvPicPr>
          <p:cNvPr id="9218" name="Picture 2" descr="C:\Users\jdshuler\AppData\Local\Microsoft\Windows\Temporary Internet Files\Content.IE5\40YKANQ2\505148554_fe37492732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4417" y="3581400"/>
            <a:ext cx="3219450" cy="214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3094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Place in observational detoxification</a:t>
            </a:r>
          </a:p>
          <a:p>
            <a:r>
              <a:rPr lang="en-US" dirty="0"/>
              <a:t>Monitor vital signs</a:t>
            </a:r>
          </a:p>
          <a:p>
            <a:r>
              <a:rPr lang="en-US" dirty="0"/>
              <a:t>Bed rest</a:t>
            </a:r>
          </a:p>
          <a:p>
            <a:r>
              <a:rPr lang="en-US" dirty="0"/>
              <a:t>Push fluids (Juices)</a:t>
            </a:r>
          </a:p>
          <a:p>
            <a:r>
              <a:rPr lang="en-US" dirty="0"/>
              <a:t>Diet as tolerated</a:t>
            </a:r>
          </a:p>
          <a:p>
            <a:r>
              <a:rPr lang="en-US" dirty="0"/>
              <a:t>If medical problems arise, refer for medical services with the doctor or hospital of their choice</a:t>
            </a:r>
          </a:p>
        </p:txBody>
      </p:sp>
      <p:sp>
        <p:nvSpPr>
          <p:cNvPr id="2" name="Title 1"/>
          <p:cNvSpPr>
            <a:spLocks noGrp="1"/>
          </p:cNvSpPr>
          <p:nvPr>
            <p:ph type="title"/>
          </p:nvPr>
        </p:nvSpPr>
        <p:spPr/>
        <p:txBody>
          <a:bodyPr>
            <a:normAutofit fontScale="90000"/>
          </a:bodyPr>
          <a:lstStyle/>
          <a:p>
            <a:r>
              <a:rPr lang="en-US" dirty="0"/>
              <a:t>Interventions for Mild Narcotic Withdrawal</a:t>
            </a:r>
          </a:p>
        </p:txBody>
      </p:sp>
    </p:spTree>
    <p:extLst>
      <p:ext uri="{BB962C8B-B14F-4D97-AF65-F5344CB8AC3E}">
        <p14:creationId xmlns:p14="http://schemas.microsoft.com/office/powerpoint/2010/main" val="3852179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362200"/>
            <a:ext cx="7408333" cy="3763963"/>
          </a:xfrm>
        </p:spPr>
        <p:txBody>
          <a:bodyPr>
            <a:normAutofit lnSpcReduction="10000"/>
          </a:bodyPr>
          <a:lstStyle/>
          <a:p>
            <a:r>
              <a:rPr lang="en-US" u="sng" dirty="0"/>
              <a:t>Evaluation</a:t>
            </a:r>
            <a:r>
              <a:rPr lang="en-US" dirty="0"/>
              <a:t> entails testing for the presence of substances of abuse in the bloodstream, measuring their concentration, and screening for co-occurring mental and physical conditions.  Evaluation also includes a comprehensive assessment of the patient’s medical and physiological conditions, and social situation to help determine the appropriate level of treatment following detoxification.  Essentially, the evaluation serves as the basis for the initial substance abuse treatment plan once the patient has been withdrawn successfully.</a:t>
            </a:r>
          </a:p>
        </p:txBody>
      </p:sp>
      <p:sp>
        <p:nvSpPr>
          <p:cNvPr id="2" name="Title 1"/>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27348301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Pulse rate is greater than 92 bpm</a:t>
            </a:r>
          </a:p>
          <a:p>
            <a:r>
              <a:rPr lang="en-US" dirty="0"/>
              <a:t>Blood pressure is higher than 140/90 mmHg</a:t>
            </a:r>
          </a:p>
          <a:p>
            <a:r>
              <a:rPr lang="en-US" dirty="0"/>
              <a:t>Temperature is 98-100.2 degrees Fahrenheit</a:t>
            </a:r>
          </a:p>
          <a:p>
            <a:r>
              <a:rPr lang="en-US" dirty="0"/>
              <a:t>Rhinitis (runny nose)</a:t>
            </a:r>
          </a:p>
          <a:p>
            <a:r>
              <a:rPr lang="en-US" dirty="0"/>
              <a:t>Lacrimation (Watery eyes)</a:t>
            </a:r>
          </a:p>
          <a:p>
            <a:r>
              <a:rPr lang="en-US" dirty="0"/>
              <a:t>Nausea</a:t>
            </a:r>
          </a:p>
          <a:p>
            <a:r>
              <a:rPr lang="en-US" dirty="0"/>
              <a:t>Extreme restlessness</a:t>
            </a:r>
          </a:p>
          <a:p>
            <a:r>
              <a:rPr lang="en-US" dirty="0"/>
              <a:t>Anorexia (no appetite)</a:t>
            </a:r>
          </a:p>
        </p:txBody>
      </p:sp>
      <p:sp>
        <p:nvSpPr>
          <p:cNvPr id="2" name="Title 1"/>
          <p:cNvSpPr>
            <a:spLocks noGrp="1"/>
          </p:cNvSpPr>
          <p:nvPr>
            <p:ph type="title"/>
          </p:nvPr>
        </p:nvSpPr>
        <p:spPr/>
        <p:txBody>
          <a:bodyPr>
            <a:normAutofit fontScale="90000"/>
          </a:bodyPr>
          <a:lstStyle/>
          <a:p>
            <a:r>
              <a:rPr lang="en-US" dirty="0"/>
              <a:t>Narcotics</a:t>
            </a:r>
            <a:br>
              <a:rPr lang="en-US" dirty="0"/>
            </a:br>
            <a:r>
              <a:rPr lang="en-US" dirty="0"/>
              <a:t>Moderate Withdrawal Symptoms</a:t>
            </a:r>
          </a:p>
        </p:txBody>
      </p:sp>
      <p:pic>
        <p:nvPicPr>
          <p:cNvPr id="10242" name="Picture 2" descr="C:\Users\jdshuler\AppData\Local\Microsoft\Windows\Temporary Internet Files\Content.IE5\EFWISXJA\5596514392_2b932e83aa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036218"/>
            <a:ext cx="3149600" cy="209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97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4538133" cy="3450696"/>
          </a:xfrm>
        </p:spPr>
        <p:txBody>
          <a:bodyPr/>
          <a:lstStyle/>
          <a:p>
            <a:r>
              <a:rPr lang="en-US" dirty="0"/>
              <a:t>Place in observational detoxification</a:t>
            </a:r>
          </a:p>
          <a:p>
            <a:r>
              <a:rPr lang="en-US" dirty="0"/>
              <a:t>If medical problems arise, refer for medical services with the hospital or doctor of their choice.</a:t>
            </a:r>
          </a:p>
        </p:txBody>
      </p:sp>
      <p:sp>
        <p:nvSpPr>
          <p:cNvPr id="2" name="Title 1"/>
          <p:cNvSpPr>
            <a:spLocks noGrp="1"/>
          </p:cNvSpPr>
          <p:nvPr>
            <p:ph type="title"/>
          </p:nvPr>
        </p:nvSpPr>
        <p:spPr/>
        <p:txBody>
          <a:bodyPr>
            <a:normAutofit fontScale="90000"/>
          </a:bodyPr>
          <a:lstStyle/>
          <a:p>
            <a:r>
              <a:rPr lang="en-US" dirty="0"/>
              <a:t>Interventions for Moderate Narcotic Withdrawal</a:t>
            </a:r>
          </a:p>
        </p:txBody>
      </p:sp>
      <p:pic>
        <p:nvPicPr>
          <p:cNvPr id="11266" name="Picture 2" descr="C:\Users\jdshuler\AppData\Local\Microsoft\Windows\Temporary Internet Files\Content.IE5\RNE9YUJ6\Hospital-entrance-sig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667000"/>
            <a:ext cx="316382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1860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5147733" cy="3450696"/>
          </a:xfrm>
        </p:spPr>
        <p:txBody>
          <a:bodyPr/>
          <a:lstStyle/>
          <a:p>
            <a:r>
              <a:rPr lang="en-US" dirty="0"/>
              <a:t>Diarrhea</a:t>
            </a:r>
          </a:p>
          <a:p>
            <a:r>
              <a:rPr lang="en-US" dirty="0"/>
              <a:t>Vomiting</a:t>
            </a:r>
          </a:p>
          <a:p>
            <a:r>
              <a:rPr lang="en-US" dirty="0"/>
              <a:t>Dehydration</a:t>
            </a:r>
          </a:p>
          <a:p>
            <a:pPr lvl="1"/>
            <a:r>
              <a:rPr lang="en-US" dirty="0"/>
              <a:t>Hypotension (low blood pressure)</a:t>
            </a:r>
          </a:p>
          <a:p>
            <a:pPr lvl="1"/>
            <a:r>
              <a:rPr lang="en-US" dirty="0"/>
              <a:t>Hypoglycemia (low blood sugar)</a:t>
            </a:r>
          </a:p>
          <a:p>
            <a:pPr lvl="1"/>
            <a:r>
              <a:rPr lang="en-US" dirty="0"/>
              <a:t>Fetal position</a:t>
            </a:r>
          </a:p>
        </p:txBody>
      </p:sp>
      <p:sp>
        <p:nvSpPr>
          <p:cNvPr id="2" name="Title 1"/>
          <p:cNvSpPr>
            <a:spLocks noGrp="1"/>
          </p:cNvSpPr>
          <p:nvPr>
            <p:ph type="title"/>
          </p:nvPr>
        </p:nvSpPr>
        <p:spPr/>
        <p:txBody>
          <a:bodyPr>
            <a:normAutofit fontScale="90000"/>
          </a:bodyPr>
          <a:lstStyle/>
          <a:p>
            <a:r>
              <a:rPr lang="en-US" dirty="0"/>
              <a:t>Narcotics Severe Withdrawal Symptoms</a:t>
            </a:r>
          </a:p>
        </p:txBody>
      </p:sp>
      <p:pic>
        <p:nvPicPr>
          <p:cNvPr id="12290" name="Picture 2" descr="C:\Users\jdshuler\AppData\Local\Microsoft\Windows\Temporary Internet Files\Content.IE5\40YKANQ2\article-1385301-0BFAAF8B00000578-277_233x43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819400"/>
            <a:ext cx="1457011" cy="274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2275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4461933" cy="3450696"/>
          </a:xfrm>
        </p:spPr>
        <p:txBody>
          <a:bodyPr/>
          <a:lstStyle/>
          <a:p>
            <a:r>
              <a:rPr lang="en-US" dirty="0"/>
              <a:t>WARNING: Dehydration is a medical emergency!</a:t>
            </a:r>
          </a:p>
          <a:p>
            <a:r>
              <a:rPr lang="en-US" dirty="0"/>
              <a:t>During dehydration the pulse elevates as the blood pressure drops or remains close to the same.</a:t>
            </a:r>
          </a:p>
          <a:p>
            <a:pPr lvl="1"/>
            <a:r>
              <a:rPr lang="en-US" dirty="0"/>
              <a:t>Follow emergency procedures as outlined in your facility policy and procedure manual.</a:t>
            </a:r>
          </a:p>
        </p:txBody>
      </p:sp>
      <p:sp>
        <p:nvSpPr>
          <p:cNvPr id="2" name="Title 1"/>
          <p:cNvSpPr>
            <a:spLocks noGrp="1"/>
          </p:cNvSpPr>
          <p:nvPr>
            <p:ph type="title"/>
          </p:nvPr>
        </p:nvSpPr>
        <p:spPr/>
        <p:txBody>
          <a:bodyPr/>
          <a:lstStyle/>
          <a:p>
            <a:r>
              <a:rPr lang="en-US" dirty="0"/>
              <a:t>Severe Narcotic Withdrawal</a:t>
            </a:r>
          </a:p>
        </p:txBody>
      </p:sp>
      <p:pic>
        <p:nvPicPr>
          <p:cNvPr id="13314" name="Picture 2" descr="C:\Users\jdshuler\AppData\Local\Microsoft\Windows\Temporary Internet Files\Content.IE5\7L72WZV4\Hydration-vs.-Dehydrat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438400"/>
            <a:ext cx="2396096"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1664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4233333" cy="3450696"/>
          </a:xfrm>
        </p:spPr>
        <p:txBody>
          <a:bodyPr/>
          <a:lstStyle/>
          <a:p>
            <a:r>
              <a:rPr lang="en-US" dirty="0"/>
              <a:t>For severe Narcotic Withdrawal, refer immediately for medical services with the doctor or hospital of their choice.  </a:t>
            </a:r>
          </a:p>
        </p:txBody>
      </p:sp>
      <p:sp>
        <p:nvSpPr>
          <p:cNvPr id="2" name="Title 1"/>
          <p:cNvSpPr>
            <a:spLocks noGrp="1"/>
          </p:cNvSpPr>
          <p:nvPr>
            <p:ph type="title"/>
          </p:nvPr>
        </p:nvSpPr>
        <p:spPr/>
        <p:txBody>
          <a:bodyPr>
            <a:normAutofit fontScale="90000"/>
          </a:bodyPr>
          <a:lstStyle/>
          <a:p>
            <a:r>
              <a:rPr lang="en-US" dirty="0"/>
              <a:t>Narcotic Withdrawal Interventions</a:t>
            </a:r>
          </a:p>
        </p:txBody>
      </p:sp>
      <p:pic>
        <p:nvPicPr>
          <p:cNvPr id="14338" name="Picture 2" descr="C:\Users\jdshuler\AppData\Local\Microsoft\Windows\Temporary Internet Files\Content.IE5\RNE9YUJ6\hospital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048000"/>
            <a:ext cx="3781425"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1896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4157133" cy="3450696"/>
          </a:xfrm>
        </p:spPr>
        <p:txBody>
          <a:bodyPr>
            <a:normAutofit lnSpcReduction="10000"/>
          </a:bodyPr>
          <a:lstStyle/>
          <a:p>
            <a:r>
              <a:rPr lang="en-US" dirty="0"/>
              <a:t>If client is an IV drug user, monitor all injection sites for 72 hours for abscesses or cellulitis (inflammation of the subcutaneous tissues)</a:t>
            </a:r>
          </a:p>
          <a:p>
            <a:r>
              <a:rPr lang="en-US" dirty="0"/>
              <a:t>Monitor temperature; over 100.2 degrees Fahrenheit indicated an infection</a:t>
            </a:r>
          </a:p>
          <a:p>
            <a:r>
              <a:rPr lang="en-US" dirty="0"/>
              <a:t>Push fluids</a:t>
            </a:r>
          </a:p>
        </p:txBody>
      </p:sp>
      <p:sp>
        <p:nvSpPr>
          <p:cNvPr id="2" name="Title 1"/>
          <p:cNvSpPr>
            <a:spLocks noGrp="1"/>
          </p:cNvSpPr>
          <p:nvPr>
            <p:ph type="title"/>
          </p:nvPr>
        </p:nvSpPr>
        <p:spPr/>
        <p:txBody>
          <a:bodyPr/>
          <a:lstStyle/>
          <a:p>
            <a:r>
              <a:rPr lang="en-US" dirty="0"/>
              <a:t>Narcotic General Considerations</a:t>
            </a:r>
          </a:p>
        </p:txBody>
      </p:sp>
      <p:pic>
        <p:nvPicPr>
          <p:cNvPr id="15362" name="Picture 2" descr="C:\Users\jdshuler\AppData\Local\Microsoft\Windows\Temporary Internet Files\Content.IE5\40YKANQ2\Celulitis_infecciosa_dia_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048000"/>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1190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3699933" cy="3450696"/>
          </a:xfrm>
        </p:spPr>
        <p:txBody>
          <a:bodyPr/>
          <a:lstStyle/>
          <a:p>
            <a:r>
              <a:rPr lang="en-US" dirty="0"/>
              <a:t>Drugs that </a:t>
            </a:r>
            <a:r>
              <a:rPr lang="en-US" b="1" dirty="0"/>
              <a:t>stimulate</a:t>
            </a:r>
            <a:r>
              <a:rPr lang="en-US" dirty="0"/>
              <a:t> or </a:t>
            </a:r>
            <a:r>
              <a:rPr lang="en-US" b="1" dirty="0"/>
              <a:t>increase</a:t>
            </a:r>
            <a:r>
              <a:rPr lang="en-US" dirty="0"/>
              <a:t> thinking, feeling, and behavior.</a:t>
            </a:r>
          </a:p>
        </p:txBody>
      </p:sp>
      <p:sp>
        <p:nvSpPr>
          <p:cNvPr id="3" name="Title 2"/>
          <p:cNvSpPr>
            <a:spLocks noGrp="1"/>
          </p:cNvSpPr>
          <p:nvPr>
            <p:ph type="title"/>
          </p:nvPr>
        </p:nvSpPr>
        <p:spPr/>
        <p:txBody>
          <a:bodyPr/>
          <a:lstStyle/>
          <a:p>
            <a:r>
              <a:rPr lang="en-US" dirty="0"/>
              <a:t>Stim-u-ANTS Withdrawal</a:t>
            </a:r>
          </a:p>
        </p:txBody>
      </p:sp>
      <p:pic>
        <p:nvPicPr>
          <p:cNvPr id="16386" name="Picture 2" descr="C:\Users\jdshuler\AppData\Local\Microsoft\Windows\Temporary Internet Files\Content.IE5\EFWISXJA\ant_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19400"/>
            <a:ext cx="2560701"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5271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Tobacco</a:t>
            </a:r>
          </a:p>
          <a:p>
            <a:r>
              <a:rPr lang="en-US" dirty="0"/>
              <a:t>Amphetamines</a:t>
            </a:r>
          </a:p>
          <a:p>
            <a:r>
              <a:rPr lang="en-US" dirty="0"/>
              <a:t>Methamphetamines</a:t>
            </a:r>
          </a:p>
          <a:p>
            <a:r>
              <a:rPr lang="en-US" dirty="0"/>
              <a:t>Cocaine</a:t>
            </a:r>
          </a:p>
        </p:txBody>
      </p:sp>
      <p:sp>
        <p:nvSpPr>
          <p:cNvPr id="2" name="Title 1"/>
          <p:cNvSpPr>
            <a:spLocks noGrp="1"/>
          </p:cNvSpPr>
          <p:nvPr>
            <p:ph type="title"/>
          </p:nvPr>
        </p:nvSpPr>
        <p:spPr/>
        <p:txBody>
          <a:bodyPr/>
          <a:lstStyle/>
          <a:p>
            <a:r>
              <a:rPr lang="en-US" dirty="0"/>
              <a:t>Stim-U-Ant Examples</a:t>
            </a:r>
          </a:p>
        </p:txBody>
      </p:sp>
      <p:pic>
        <p:nvPicPr>
          <p:cNvPr id="17411" name="Picture 3" descr="C:\Users\jdshuler\AppData\Local\Microsoft\Windows\Temporary Internet Files\Content.IE5\7L72WZV4\parkinson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200400"/>
            <a:ext cx="2036064" cy="196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219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Anxiety</a:t>
            </a:r>
          </a:p>
          <a:p>
            <a:r>
              <a:rPr lang="en-US" dirty="0"/>
              <a:t>Lack of energy</a:t>
            </a:r>
          </a:p>
          <a:p>
            <a:r>
              <a:rPr lang="en-US" dirty="0"/>
              <a:t>Increased appetite</a:t>
            </a:r>
          </a:p>
        </p:txBody>
      </p:sp>
      <p:sp>
        <p:nvSpPr>
          <p:cNvPr id="2" name="Title 1"/>
          <p:cNvSpPr>
            <a:spLocks noGrp="1"/>
          </p:cNvSpPr>
          <p:nvPr>
            <p:ph type="title"/>
          </p:nvPr>
        </p:nvSpPr>
        <p:spPr/>
        <p:txBody>
          <a:bodyPr>
            <a:normAutofit fontScale="90000"/>
          </a:bodyPr>
          <a:lstStyle/>
          <a:p>
            <a:r>
              <a:rPr lang="en-US" dirty="0"/>
              <a:t>Stimulants</a:t>
            </a:r>
            <a:br>
              <a:rPr lang="en-US" dirty="0"/>
            </a:br>
            <a:r>
              <a:rPr lang="en-US" dirty="0"/>
              <a:t>Mild Withdrawal Symptoms</a:t>
            </a:r>
          </a:p>
        </p:txBody>
      </p:sp>
      <p:pic>
        <p:nvPicPr>
          <p:cNvPr id="18434" name="Picture 2" descr="C:\Users\jdshuler\AppData\Local\Microsoft\Windows\Temporary Internet Files\Content.IE5\7L72WZV4\6059864539_4508c957ea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647598"/>
            <a:ext cx="3759200" cy="269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2672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Place in observational detoxification</a:t>
            </a:r>
          </a:p>
          <a:p>
            <a:r>
              <a:rPr lang="en-US" dirty="0"/>
              <a:t>Monitor Vital Signs</a:t>
            </a:r>
          </a:p>
          <a:p>
            <a:r>
              <a:rPr lang="en-US" dirty="0"/>
              <a:t>Bed Rest</a:t>
            </a:r>
          </a:p>
          <a:p>
            <a:r>
              <a:rPr lang="en-US" dirty="0"/>
              <a:t>Push fluids (juices)</a:t>
            </a:r>
          </a:p>
          <a:p>
            <a:r>
              <a:rPr lang="en-US" dirty="0"/>
              <a:t>Diet as tolerated</a:t>
            </a:r>
          </a:p>
          <a:p>
            <a:r>
              <a:rPr lang="en-US" dirty="0"/>
              <a:t>If medical problems arise, refer for medical services</a:t>
            </a:r>
          </a:p>
        </p:txBody>
      </p:sp>
      <p:sp>
        <p:nvSpPr>
          <p:cNvPr id="2" name="Title 1"/>
          <p:cNvSpPr>
            <a:spLocks noGrp="1"/>
          </p:cNvSpPr>
          <p:nvPr>
            <p:ph type="title"/>
          </p:nvPr>
        </p:nvSpPr>
        <p:spPr/>
        <p:txBody>
          <a:bodyPr>
            <a:normAutofit fontScale="90000"/>
          </a:bodyPr>
          <a:lstStyle/>
          <a:p>
            <a:r>
              <a:rPr lang="en-US" dirty="0"/>
              <a:t>Interventions for Mild Stimulant Withdrawal</a:t>
            </a:r>
          </a:p>
        </p:txBody>
      </p:sp>
    </p:spTree>
    <p:extLst>
      <p:ext uri="{BB962C8B-B14F-4D97-AF65-F5344CB8AC3E}">
        <p14:creationId xmlns:p14="http://schemas.microsoft.com/office/powerpoint/2010/main" val="30183347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7756</TotalTime>
  <Words>5336</Words>
  <Application>Microsoft Office PowerPoint</Application>
  <PresentationFormat>On-screen Show (4:3)</PresentationFormat>
  <Paragraphs>660</Paragraphs>
  <Slides>122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122</vt:i4>
      </vt:variant>
    </vt:vector>
  </HeadingPairs>
  <TitlesOfParts>
    <vt:vector size="126" baseType="lpstr">
      <vt:lpstr>Calibri</vt:lpstr>
      <vt:lpstr>Candara</vt:lpstr>
      <vt:lpstr>Symbol</vt:lpstr>
      <vt:lpstr>Waveform</vt:lpstr>
      <vt:lpstr>Welcome</vt:lpstr>
      <vt:lpstr>RADD Training Agenda</vt:lpstr>
      <vt:lpstr>RADD Training Objectives</vt:lpstr>
      <vt:lpstr>RADD Qualified Staff</vt:lpstr>
      <vt:lpstr>RDS is a qualified individual responsible for….</vt:lpstr>
      <vt:lpstr>What is an RDS?</vt:lpstr>
      <vt:lpstr>Emergency Procedures</vt:lpstr>
      <vt:lpstr>Chapter 1</vt:lpstr>
      <vt:lpstr>Definitions</vt:lpstr>
      <vt:lpstr>Definitions</vt:lpstr>
      <vt:lpstr>Entry into Treatment</vt:lpstr>
      <vt:lpstr>Detoxification</vt:lpstr>
      <vt:lpstr>Goals of Detoxification</vt:lpstr>
      <vt:lpstr>Chapter 2</vt:lpstr>
      <vt:lpstr>Evaluation Process</vt:lpstr>
      <vt:lpstr>Environment of Care</vt:lpstr>
      <vt:lpstr>Evaluation Process</vt:lpstr>
      <vt:lpstr>After the Evaluation</vt:lpstr>
      <vt:lpstr>Admissions</vt:lpstr>
      <vt:lpstr>Admissions</vt:lpstr>
      <vt:lpstr>Admissions</vt:lpstr>
      <vt:lpstr>Denial of Admission</vt:lpstr>
      <vt:lpstr>Examples of Overriding Medical Problems</vt:lpstr>
      <vt:lpstr>Symptoms and Signs of Conditions that Require Medical Attention</vt:lpstr>
      <vt:lpstr>Denial of Admission</vt:lpstr>
      <vt:lpstr>Admission Priority</vt:lpstr>
      <vt:lpstr>Admissions Process</vt:lpstr>
      <vt:lpstr>Universal Precautions</vt:lpstr>
      <vt:lpstr>Universal Precautions</vt:lpstr>
      <vt:lpstr>Vital Signs</vt:lpstr>
      <vt:lpstr>What are Vital Signs?</vt:lpstr>
      <vt:lpstr>Vital Signs Documentation</vt:lpstr>
      <vt:lpstr>Vital Signs Frequency</vt:lpstr>
      <vt:lpstr>Also take vital signs…</vt:lpstr>
      <vt:lpstr>Temperature</vt:lpstr>
      <vt:lpstr>Factors Affecting Body Temperature</vt:lpstr>
      <vt:lpstr>Assessing Temperature</vt:lpstr>
      <vt:lpstr>Fever</vt:lpstr>
      <vt:lpstr>Common Symptoms of Fever</vt:lpstr>
      <vt:lpstr>Possible Observations in Fever</vt:lpstr>
      <vt:lpstr>Interventions for Fever</vt:lpstr>
      <vt:lpstr>Interventions for Fever</vt:lpstr>
      <vt:lpstr>Pulse</vt:lpstr>
      <vt:lpstr>Pulse Rate</vt:lpstr>
      <vt:lpstr>Normal Pulse Rate</vt:lpstr>
      <vt:lpstr>Factors influencing pulse rate</vt:lpstr>
      <vt:lpstr>Note if pulse is regular or irregular</vt:lpstr>
      <vt:lpstr>Respirations</vt:lpstr>
      <vt:lpstr>Assessing Respirations</vt:lpstr>
      <vt:lpstr>Factors affecting Respirations</vt:lpstr>
      <vt:lpstr>Blood Pressure</vt:lpstr>
      <vt:lpstr>Blood Pressure</vt:lpstr>
      <vt:lpstr>Blood Pressure</vt:lpstr>
      <vt:lpstr>Factors Influencing Blood Pressure</vt:lpstr>
      <vt:lpstr>Measuring Blood Pressure</vt:lpstr>
      <vt:lpstr>Hypertension</vt:lpstr>
      <vt:lpstr>Vital Signs Practice</vt:lpstr>
      <vt:lpstr>Chapter 3</vt:lpstr>
      <vt:lpstr>Overarching Principles for Care During Detoxification Services</vt:lpstr>
      <vt:lpstr>Psychosocial Issues</vt:lpstr>
      <vt:lpstr>Biomedical and Psychosocial Evaluation Domains</vt:lpstr>
      <vt:lpstr>Chapter 4</vt:lpstr>
      <vt:lpstr>Drugs and Their Effects</vt:lpstr>
      <vt:lpstr>Controlled Substance Act</vt:lpstr>
      <vt:lpstr>Depress-ANT</vt:lpstr>
      <vt:lpstr>Depress-Ant Examples </vt:lpstr>
      <vt:lpstr>Stim-U-ANT</vt:lpstr>
      <vt:lpstr>Stim-U-Ant Examples</vt:lpstr>
      <vt:lpstr>Confuse-ANT</vt:lpstr>
      <vt:lpstr>Confuse-Ant Examples</vt:lpstr>
      <vt:lpstr>Withdrawal Signs and Symptoms</vt:lpstr>
      <vt:lpstr>PowerPoint Presentation</vt:lpstr>
      <vt:lpstr>Depress-ANT Drugs</vt:lpstr>
      <vt:lpstr>PowerPoint Presentation</vt:lpstr>
      <vt:lpstr>Signs of Alcohol Poisoning</vt:lpstr>
      <vt:lpstr>Signs of Withdrawal</vt:lpstr>
      <vt:lpstr>Signs of Withdrawal</vt:lpstr>
      <vt:lpstr>Mild Withdrawal from Alcohol</vt:lpstr>
      <vt:lpstr>Moderate Withdrawal from Alcohol</vt:lpstr>
      <vt:lpstr>Severe Alcohol Withdrawal</vt:lpstr>
      <vt:lpstr>Uncomplicated vs. Complicated</vt:lpstr>
      <vt:lpstr>Interventions</vt:lpstr>
      <vt:lpstr>Interventions Severe Withdrawal from Alcohol and CNS depressants</vt:lpstr>
      <vt:lpstr>Interventions for all Alcohol abuse</vt:lpstr>
      <vt:lpstr>PowerPoint Presentation</vt:lpstr>
      <vt:lpstr>Opioids</vt:lpstr>
      <vt:lpstr>PowerPoint Presentation</vt:lpstr>
      <vt:lpstr>Narcotics Mild Withdrawal Symptoms</vt:lpstr>
      <vt:lpstr>Interventions for Mild Narcotic Withdrawal</vt:lpstr>
      <vt:lpstr>Narcotics Moderate Withdrawal Symptoms</vt:lpstr>
      <vt:lpstr>Interventions for Moderate Narcotic Withdrawal</vt:lpstr>
      <vt:lpstr>Narcotics Severe Withdrawal Symptoms</vt:lpstr>
      <vt:lpstr>Severe Narcotic Withdrawal</vt:lpstr>
      <vt:lpstr>Narcotic Withdrawal Interventions</vt:lpstr>
      <vt:lpstr>Narcotic General Considerations</vt:lpstr>
      <vt:lpstr>Stim-u-ANTS Withdrawal</vt:lpstr>
      <vt:lpstr>Stim-U-Ant Examples</vt:lpstr>
      <vt:lpstr>Stimulants Mild Withdrawal Symptoms</vt:lpstr>
      <vt:lpstr>Interventions for Mild Stimulant Withdrawal</vt:lpstr>
      <vt:lpstr>Stimulants Moderate to Severe Withdrawal Symptoms</vt:lpstr>
      <vt:lpstr>Interventions for Moderate to Severe Stimulant Withdrawal</vt:lpstr>
      <vt:lpstr>Confuse-ANT Withdrawal</vt:lpstr>
      <vt:lpstr>Confuse-Ant Examples</vt:lpstr>
      <vt:lpstr>Marijuana Withdrawal Symptoms</vt:lpstr>
      <vt:lpstr>Ecstasy Withdrawal Symptoms</vt:lpstr>
      <vt:lpstr>Interventions for Confus-ANT Withdrawal Symptoms</vt:lpstr>
      <vt:lpstr>Documentation</vt:lpstr>
      <vt:lpstr>Client File Contents</vt:lpstr>
      <vt:lpstr>Withdrawal Risk Assessment</vt:lpstr>
      <vt:lpstr>Withdrawal Risk Assessment</vt:lpstr>
      <vt:lpstr>Detoxification (Stabilization) Plan</vt:lpstr>
      <vt:lpstr>Detoxification (Stabilization) Plan</vt:lpstr>
      <vt:lpstr>Medication Record</vt:lpstr>
      <vt:lpstr>Authorization to Release Information</vt:lpstr>
      <vt:lpstr>Personal Property Inventory</vt:lpstr>
      <vt:lpstr>Vital Signs</vt:lpstr>
      <vt:lpstr>Aftercare (Discharge) Plan</vt:lpstr>
      <vt:lpstr>Progress notes while client is in detoxification will include…</vt:lpstr>
      <vt:lpstr>RDS Progress Notes</vt:lpstr>
      <vt:lpstr>RDS Progress Notes</vt:lpstr>
      <vt:lpstr>Documentation</vt:lpstr>
      <vt:lpstr>Thank you! Feel free to contact me at  jennifer.shuler@dhs.arkansas.gov Office: 501-396-6347 Cell:  501-416-9401</vt:lpstr>
    </vt:vector>
  </TitlesOfParts>
  <Company>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Jennifer Shuler</dc:creator>
  <cp:lastModifiedBy>Jennifer Shuler</cp:lastModifiedBy>
  <cp:revision>73</cp:revision>
  <cp:lastPrinted>2019-04-11T16:40:04Z</cp:lastPrinted>
  <dcterms:created xsi:type="dcterms:W3CDTF">2019-01-18T22:17:22Z</dcterms:created>
  <dcterms:modified xsi:type="dcterms:W3CDTF">2019-06-20T20:24:15Z</dcterms:modified>
</cp:coreProperties>
</file>