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7" r:id="rId2"/>
    <p:sldId id="274" r:id="rId3"/>
    <p:sldId id="273" r:id="rId4"/>
    <p:sldId id="258" r:id="rId5"/>
    <p:sldId id="259" r:id="rId6"/>
    <p:sldId id="260" r:id="rId7"/>
    <p:sldId id="279" r:id="rId8"/>
    <p:sldId id="280" r:id="rId9"/>
    <p:sldId id="281" r:id="rId10"/>
    <p:sldId id="277" r:id="rId11"/>
    <p:sldId id="282" r:id="rId12"/>
    <p:sldId id="275" r:id="rId13"/>
    <p:sldId id="283" r:id="rId14"/>
    <p:sldId id="284" r:id="rId15"/>
    <p:sldId id="264"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96D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84A1E01-03FE-4D32-AFC9-AAF06C4B643B}" v="202" dt="2022-05-17T16:30:03.49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7" d="100"/>
          <a:sy n="87" d="100"/>
        </p:scale>
        <p:origin x="114" y="9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ora Fawcett" userId="efd61b64-005b-4970-bf99-d613d2752323" providerId="ADAL" clId="{784A1E01-03FE-4D32-AFC9-AAF06C4B643B}"/>
    <pc:docChg chg="undo custSel modSld">
      <pc:chgData name="Nora Fawcett" userId="efd61b64-005b-4970-bf99-d613d2752323" providerId="ADAL" clId="{784A1E01-03FE-4D32-AFC9-AAF06C4B643B}" dt="2022-05-17T16:38:21.107" v="258" actId="14100"/>
      <pc:docMkLst>
        <pc:docMk/>
      </pc:docMkLst>
      <pc:sldChg chg="modSp mod">
        <pc:chgData name="Nora Fawcett" userId="efd61b64-005b-4970-bf99-d613d2752323" providerId="ADAL" clId="{784A1E01-03FE-4D32-AFC9-AAF06C4B643B}" dt="2022-05-12T13:34:56.038" v="10" actId="1076"/>
        <pc:sldMkLst>
          <pc:docMk/>
          <pc:sldMk cId="3843472346" sldId="257"/>
        </pc:sldMkLst>
        <pc:spChg chg="mod">
          <ac:chgData name="Nora Fawcett" userId="efd61b64-005b-4970-bf99-d613d2752323" providerId="ADAL" clId="{784A1E01-03FE-4D32-AFC9-AAF06C4B643B}" dt="2022-05-12T13:34:56.038" v="10" actId="1076"/>
          <ac:spMkLst>
            <pc:docMk/>
            <pc:sldMk cId="3843472346" sldId="257"/>
            <ac:spMk id="2" creationId="{00000000-0000-0000-0000-000000000000}"/>
          </ac:spMkLst>
        </pc:spChg>
      </pc:sldChg>
      <pc:sldChg chg="modSp mod">
        <pc:chgData name="Nora Fawcett" userId="efd61b64-005b-4970-bf99-d613d2752323" providerId="ADAL" clId="{784A1E01-03FE-4D32-AFC9-AAF06C4B643B}" dt="2022-05-17T16:30:03.575" v="214" actId="27636"/>
        <pc:sldMkLst>
          <pc:docMk/>
          <pc:sldMk cId="3524072344" sldId="258"/>
        </pc:sldMkLst>
        <pc:spChg chg="mod">
          <ac:chgData name="Nora Fawcett" userId="efd61b64-005b-4970-bf99-d613d2752323" providerId="ADAL" clId="{784A1E01-03FE-4D32-AFC9-AAF06C4B643B}" dt="2022-05-17T16:30:03.575" v="214" actId="27636"/>
          <ac:spMkLst>
            <pc:docMk/>
            <pc:sldMk cId="3524072344" sldId="258"/>
            <ac:spMk id="7" creationId="{C3E5D006-D123-47EC-A202-6798503AC514}"/>
          </ac:spMkLst>
        </pc:spChg>
      </pc:sldChg>
      <pc:sldChg chg="modSp mod">
        <pc:chgData name="Nora Fawcett" userId="efd61b64-005b-4970-bf99-d613d2752323" providerId="ADAL" clId="{784A1E01-03FE-4D32-AFC9-AAF06C4B643B}" dt="2022-05-12T11:53:24.067" v="6" actId="1076"/>
        <pc:sldMkLst>
          <pc:docMk/>
          <pc:sldMk cId="924136165" sldId="259"/>
        </pc:sldMkLst>
        <pc:spChg chg="mod">
          <ac:chgData name="Nora Fawcett" userId="efd61b64-005b-4970-bf99-d613d2752323" providerId="ADAL" clId="{784A1E01-03FE-4D32-AFC9-AAF06C4B643B}" dt="2022-05-12T11:53:24.067" v="6" actId="1076"/>
          <ac:spMkLst>
            <pc:docMk/>
            <pc:sldMk cId="924136165" sldId="259"/>
            <ac:spMk id="2" creationId="{ED8C15D2-D2CD-43C1-90F5-06F675C53CF3}"/>
          </ac:spMkLst>
        </pc:spChg>
      </pc:sldChg>
      <pc:sldChg chg="addSp modSp mod">
        <pc:chgData name="Nora Fawcett" userId="efd61b64-005b-4970-bf99-d613d2752323" providerId="ADAL" clId="{784A1E01-03FE-4D32-AFC9-AAF06C4B643B}" dt="2022-05-17T16:38:21.107" v="258" actId="14100"/>
        <pc:sldMkLst>
          <pc:docMk/>
          <pc:sldMk cId="3142024558" sldId="277"/>
        </pc:sldMkLst>
        <pc:spChg chg="add mod ord">
          <ac:chgData name="Nora Fawcett" userId="efd61b64-005b-4970-bf99-d613d2752323" providerId="ADAL" clId="{784A1E01-03FE-4D32-AFC9-AAF06C4B643B}" dt="2022-05-17T16:37:38.468" v="253" actId="14100"/>
          <ac:spMkLst>
            <pc:docMk/>
            <pc:sldMk cId="3142024558" sldId="277"/>
            <ac:spMk id="2" creationId="{00BC699D-90BB-47F1-BF68-37D3363F94DC}"/>
          </ac:spMkLst>
        </pc:spChg>
        <pc:picChg chg="mod ord">
          <ac:chgData name="Nora Fawcett" userId="efd61b64-005b-4970-bf99-d613d2752323" providerId="ADAL" clId="{784A1E01-03FE-4D32-AFC9-AAF06C4B643B}" dt="2022-05-17T16:38:21.107" v="258" actId="14100"/>
          <ac:picMkLst>
            <pc:docMk/>
            <pc:sldMk cId="3142024558" sldId="277"/>
            <ac:picMk id="3" creationId="{552EB7CA-91EE-4AB5-B588-055DEB083589}"/>
          </ac:picMkLst>
        </pc:picChg>
      </pc:sldChg>
      <pc:sldChg chg="modSp mod">
        <pc:chgData name="Nora Fawcett" userId="efd61b64-005b-4970-bf99-d613d2752323" providerId="ADAL" clId="{784A1E01-03FE-4D32-AFC9-AAF06C4B643B}" dt="2022-05-12T11:54:42.347" v="7" actId="3062"/>
        <pc:sldMkLst>
          <pc:docMk/>
          <pc:sldMk cId="774533083" sldId="279"/>
        </pc:sldMkLst>
        <pc:spChg chg="mod">
          <ac:chgData name="Nora Fawcett" userId="efd61b64-005b-4970-bf99-d613d2752323" providerId="ADAL" clId="{784A1E01-03FE-4D32-AFC9-AAF06C4B643B}" dt="2022-05-12T11:54:42.347" v="7" actId="3062"/>
          <ac:spMkLst>
            <pc:docMk/>
            <pc:sldMk cId="774533083" sldId="279"/>
            <ac:spMk id="2" creationId="{A8ED65B1-2724-49D1-8FC9-A2872B6474C7}"/>
          </ac:spMkLst>
        </pc:spChg>
      </pc:sldChg>
      <pc:sldChg chg="addSp delSp modSp mod">
        <pc:chgData name="Nora Fawcett" userId="efd61b64-005b-4970-bf99-d613d2752323" providerId="ADAL" clId="{784A1E01-03FE-4D32-AFC9-AAF06C4B643B}" dt="2022-05-17T16:29:01.600" v="212" actId="1076"/>
        <pc:sldMkLst>
          <pc:docMk/>
          <pc:sldMk cId="2837398575" sldId="280"/>
        </pc:sldMkLst>
        <pc:spChg chg="mod">
          <ac:chgData name="Nora Fawcett" userId="efd61b64-005b-4970-bf99-d613d2752323" providerId="ADAL" clId="{784A1E01-03FE-4D32-AFC9-AAF06C4B643B}" dt="2022-05-12T11:55:21.251" v="8" actId="3062"/>
          <ac:spMkLst>
            <pc:docMk/>
            <pc:sldMk cId="2837398575" sldId="280"/>
            <ac:spMk id="2" creationId="{A8ED65B1-2724-49D1-8FC9-A2872B6474C7}"/>
          </ac:spMkLst>
        </pc:spChg>
        <pc:spChg chg="mod">
          <ac:chgData name="Nora Fawcett" userId="efd61b64-005b-4970-bf99-d613d2752323" providerId="ADAL" clId="{784A1E01-03FE-4D32-AFC9-AAF06C4B643B}" dt="2022-05-17T16:28:55.202" v="210" actId="1076"/>
          <ac:spMkLst>
            <pc:docMk/>
            <pc:sldMk cId="2837398575" sldId="280"/>
            <ac:spMk id="5" creationId="{C4587028-4F99-40E0-A8BA-81D02C303A6D}"/>
          </ac:spMkLst>
        </pc:spChg>
        <pc:spChg chg="mod">
          <ac:chgData name="Nora Fawcett" userId="efd61b64-005b-4970-bf99-d613d2752323" providerId="ADAL" clId="{784A1E01-03FE-4D32-AFC9-AAF06C4B643B}" dt="2022-05-17T16:29:01.600" v="212" actId="1076"/>
          <ac:spMkLst>
            <pc:docMk/>
            <pc:sldMk cId="2837398575" sldId="280"/>
            <ac:spMk id="6" creationId="{4770B915-666E-434E-B169-1E463F8266C8}"/>
          </ac:spMkLst>
        </pc:spChg>
        <pc:spChg chg="mod">
          <ac:chgData name="Nora Fawcett" userId="efd61b64-005b-4970-bf99-d613d2752323" providerId="ADAL" clId="{784A1E01-03FE-4D32-AFC9-AAF06C4B643B}" dt="2022-05-17T16:28:58.042" v="211" actId="1076"/>
          <ac:spMkLst>
            <pc:docMk/>
            <pc:sldMk cId="2837398575" sldId="280"/>
            <ac:spMk id="11" creationId="{938CE72E-0B01-4294-976D-712EE9445720}"/>
          </ac:spMkLst>
        </pc:spChg>
        <pc:picChg chg="add del mod">
          <ac:chgData name="Nora Fawcett" userId="efd61b64-005b-4970-bf99-d613d2752323" providerId="ADAL" clId="{784A1E01-03FE-4D32-AFC9-AAF06C4B643B}" dt="2022-05-17T16:26:14.531" v="191" actId="478"/>
          <ac:picMkLst>
            <pc:docMk/>
            <pc:sldMk cId="2837398575" sldId="280"/>
            <ac:picMk id="4" creationId="{BAECCB71-911E-40A6-80A9-6B580BCF6063}"/>
          </ac:picMkLst>
        </pc:picChg>
        <pc:picChg chg="add del mod">
          <ac:chgData name="Nora Fawcett" userId="efd61b64-005b-4970-bf99-d613d2752323" providerId="ADAL" clId="{784A1E01-03FE-4D32-AFC9-AAF06C4B643B}" dt="2022-05-17T16:28:48.895" v="209" actId="478"/>
          <ac:picMkLst>
            <pc:docMk/>
            <pc:sldMk cId="2837398575" sldId="280"/>
            <ac:picMk id="8" creationId="{77E47028-A39F-4972-A022-B25BFBB03CB0}"/>
          </ac:picMkLst>
        </pc:picChg>
      </pc:sldChg>
      <pc:sldChg chg="addSp modSp mod">
        <pc:chgData name="Nora Fawcett" userId="efd61b64-005b-4970-bf99-d613d2752323" providerId="ADAL" clId="{784A1E01-03FE-4D32-AFC9-AAF06C4B643B}" dt="2022-05-17T16:25:51.080" v="190" actId="1076"/>
        <pc:sldMkLst>
          <pc:docMk/>
          <pc:sldMk cId="1042303423" sldId="281"/>
        </pc:sldMkLst>
        <pc:spChg chg="mod">
          <ac:chgData name="Nora Fawcett" userId="efd61b64-005b-4970-bf99-d613d2752323" providerId="ADAL" clId="{784A1E01-03FE-4D32-AFC9-AAF06C4B643B}" dt="2022-05-17T16:25:37.561" v="188" actId="1076"/>
          <ac:spMkLst>
            <pc:docMk/>
            <pc:sldMk cId="1042303423" sldId="281"/>
            <ac:spMk id="4" creationId="{0E5609C3-7F93-49D6-9BD1-6A215E5ECCD8}"/>
          </ac:spMkLst>
        </pc:spChg>
        <pc:spChg chg="mod">
          <ac:chgData name="Nora Fawcett" userId="efd61b64-005b-4970-bf99-d613d2752323" providerId="ADAL" clId="{784A1E01-03FE-4D32-AFC9-AAF06C4B643B}" dt="2022-05-17T16:25:43.928" v="189" actId="1076"/>
          <ac:spMkLst>
            <pc:docMk/>
            <pc:sldMk cId="1042303423" sldId="281"/>
            <ac:spMk id="5" creationId="{CB9AA2B8-D812-404A-815F-E8B11F3D4BB6}"/>
          </ac:spMkLst>
        </pc:spChg>
        <pc:spChg chg="mod">
          <ac:chgData name="Nora Fawcett" userId="efd61b64-005b-4970-bf99-d613d2752323" providerId="ADAL" clId="{784A1E01-03FE-4D32-AFC9-AAF06C4B643B}" dt="2022-05-17T16:25:51.080" v="190" actId="1076"/>
          <ac:spMkLst>
            <pc:docMk/>
            <pc:sldMk cId="1042303423" sldId="281"/>
            <ac:spMk id="9" creationId="{119F8A6A-1AF6-4187-9C7E-A3FF9CE8B9EC}"/>
          </ac:spMkLst>
        </pc:spChg>
        <pc:picChg chg="add mod">
          <ac:chgData name="Nora Fawcett" userId="efd61b64-005b-4970-bf99-d613d2752323" providerId="ADAL" clId="{784A1E01-03FE-4D32-AFC9-AAF06C4B643B}" dt="2022-05-17T16:25:19.568" v="187" actId="1076"/>
          <ac:picMkLst>
            <pc:docMk/>
            <pc:sldMk cId="1042303423" sldId="281"/>
            <ac:picMk id="6" creationId="{A8574912-F7FF-4D36-9EC9-17F4902918F4}"/>
          </ac:picMkLst>
        </pc:picChg>
      </pc:sldChg>
      <pc:sldChg chg="addSp delSp modSp mod delAnim">
        <pc:chgData name="Nora Fawcett" userId="efd61b64-005b-4970-bf99-d613d2752323" providerId="ADAL" clId="{784A1E01-03FE-4D32-AFC9-AAF06C4B643B}" dt="2022-05-12T21:16:41.082" v="163" actId="478"/>
        <pc:sldMkLst>
          <pc:docMk/>
          <pc:sldMk cId="1531375598" sldId="283"/>
        </pc:sldMkLst>
        <pc:spChg chg="del">
          <ac:chgData name="Nora Fawcett" userId="efd61b64-005b-4970-bf99-d613d2752323" providerId="ADAL" clId="{784A1E01-03FE-4D32-AFC9-AAF06C4B643B}" dt="2022-05-12T21:16:29.644" v="162" actId="478"/>
          <ac:spMkLst>
            <pc:docMk/>
            <pc:sldMk cId="1531375598" sldId="283"/>
            <ac:spMk id="3" creationId="{B00A1EA7-0672-427B-9149-E523678BBBF5}"/>
          </ac:spMkLst>
        </pc:spChg>
        <pc:spChg chg="mod">
          <ac:chgData name="Nora Fawcett" userId="efd61b64-005b-4970-bf99-d613d2752323" providerId="ADAL" clId="{784A1E01-03FE-4D32-AFC9-AAF06C4B643B}" dt="2022-05-12T19:25:26.238" v="161" actId="14100"/>
          <ac:spMkLst>
            <pc:docMk/>
            <pc:sldMk cId="1531375598" sldId="283"/>
            <ac:spMk id="4" creationId="{9053B390-1C3A-40B1-85D5-30FD2A6B7947}"/>
          </ac:spMkLst>
        </pc:spChg>
        <pc:spChg chg="add del mod">
          <ac:chgData name="Nora Fawcett" userId="efd61b64-005b-4970-bf99-d613d2752323" providerId="ADAL" clId="{784A1E01-03FE-4D32-AFC9-AAF06C4B643B}" dt="2022-05-12T21:16:41.082" v="163" actId="478"/>
          <ac:spMkLst>
            <pc:docMk/>
            <pc:sldMk cId="1531375598" sldId="283"/>
            <ac:spMk id="6" creationId="{4847F138-8699-43CA-880E-F80D942C3CEE}"/>
          </ac:spMkLst>
        </pc:spChg>
      </pc:sldChg>
      <pc:sldChg chg="modSp mod">
        <pc:chgData name="Nora Fawcett" userId="efd61b64-005b-4970-bf99-d613d2752323" providerId="ADAL" clId="{784A1E01-03FE-4D32-AFC9-AAF06C4B643B}" dt="2022-05-12T11:56:57.401" v="9" actId="1076"/>
        <pc:sldMkLst>
          <pc:docMk/>
          <pc:sldMk cId="1149035111" sldId="284"/>
        </pc:sldMkLst>
        <pc:picChg chg="mod">
          <ac:chgData name="Nora Fawcett" userId="efd61b64-005b-4970-bf99-d613d2752323" providerId="ADAL" clId="{784A1E01-03FE-4D32-AFC9-AAF06C4B643B}" dt="2022-05-12T11:56:57.401" v="9" actId="1076"/>
          <ac:picMkLst>
            <pc:docMk/>
            <pc:sldMk cId="1149035111" sldId="284"/>
            <ac:picMk id="10" creationId="{00000000-0000-0000-0000-000000000000}"/>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D014E6-A709-459F-8A84-C5A1AC2648D3}"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2EF50C67-B7BD-4592-955E-68E528C8309D}">
      <dgm:prSet/>
      <dgm:spPr/>
      <dgm:t>
        <a:bodyPr/>
        <a:lstStyle/>
        <a:p>
          <a:r>
            <a:rPr lang="en-US" dirty="0"/>
            <a:t>Required Documentation for Review  </a:t>
          </a:r>
        </a:p>
      </dgm:t>
    </dgm:pt>
    <dgm:pt modelId="{784D18A7-A11F-4CCB-9A5C-842125E5AA39}" type="parTrans" cxnId="{BB8123BC-F920-4519-8550-13BA4529AD00}">
      <dgm:prSet/>
      <dgm:spPr/>
      <dgm:t>
        <a:bodyPr/>
        <a:lstStyle/>
        <a:p>
          <a:endParaRPr lang="en-US"/>
        </a:p>
      </dgm:t>
    </dgm:pt>
    <dgm:pt modelId="{0D79B455-1A3E-4B8E-9A5C-BD931DF34FCA}" type="sibTrans" cxnId="{BB8123BC-F920-4519-8550-13BA4529AD00}">
      <dgm:prSet/>
      <dgm:spPr/>
      <dgm:t>
        <a:bodyPr/>
        <a:lstStyle/>
        <a:p>
          <a:endParaRPr lang="en-US"/>
        </a:p>
      </dgm:t>
    </dgm:pt>
    <dgm:pt modelId="{EFBF7C3A-8B70-4090-89AE-4648C93B8FBB}">
      <dgm:prSet/>
      <dgm:spPr/>
      <dgm:t>
        <a:bodyPr/>
        <a:lstStyle/>
        <a:p>
          <a:endParaRPr lang="en-US" dirty="0"/>
        </a:p>
      </dgm:t>
    </dgm:pt>
    <dgm:pt modelId="{D1217BE1-637B-4119-BB1B-553A41DEF7DB}" type="parTrans" cxnId="{F67B671A-5E99-4FEF-A3BA-B376EC16605C}">
      <dgm:prSet/>
      <dgm:spPr/>
      <dgm:t>
        <a:bodyPr/>
        <a:lstStyle/>
        <a:p>
          <a:endParaRPr lang="en-US"/>
        </a:p>
      </dgm:t>
    </dgm:pt>
    <dgm:pt modelId="{4BBC12C5-8289-4A4D-AF15-B4E880CD064A}" type="sibTrans" cxnId="{F67B671A-5E99-4FEF-A3BA-B376EC16605C}">
      <dgm:prSet/>
      <dgm:spPr/>
      <dgm:t>
        <a:bodyPr/>
        <a:lstStyle/>
        <a:p>
          <a:endParaRPr lang="en-US"/>
        </a:p>
      </dgm:t>
    </dgm:pt>
    <dgm:pt modelId="{D68B6472-93C0-4CD1-8C76-BD98DF46B1D4}" type="pres">
      <dgm:prSet presAssocID="{55D014E6-A709-459F-8A84-C5A1AC2648D3}" presName="linear" presStyleCnt="0">
        <dgm:presLayoutVars>
          <dgm:animLvl val="lvl"/>
          <dgm:resizeHandles val="exact"/>
        </dgm:presLayoutVars>
      </dgm:prSet>
      <dgm:spPr/>
    </dgm:pt>
    <dgm:pt modelId="{EEC107D7-7D54-4584-B1CD-92CE0445DF0C}" type="pres">
      <dgm:prSet presAssocID="{2EF50C67-B7BD-4592-955E-68E528C8309D}" presName="parentText" presStyleLbl="node1" presStyleIdx="0" presStyleCnt="1" custScaleY="25399" custLinFactNeighborX="5906" custLinFactNeighborY="-36845">
        <dgm:presLayoutVars>
          <dgm:chMax val="0"/>
          <dgm:bulletEnabled val="1"/>
        </dgm:presLayoutVars>
      </dgm:prSet>
      <dgm:spPr/>
    </dgm:pt>
    <dgm:pt modelId="{48F0F849-C3F0-432C-B475-BDD36BF5B716}" type="pres">
      <dgm:prSet presAssocID="{2EF50C67-B7BD-4592-955E-68E528C8309D}" presName="childText" presStyleLbl="revTx" presStyleIdx="0" presStyleCnt="1">
        <dgm:presLayoutVars>
          <dgm:bulletEnabled val="1"/>
        </dgm:presLayoutVars>
      </dgm:prSet>
      <dgm:spPr/>
    </dgm:pt>
  </dgm:ptLst>
  <dgm:cxnLst>
    <dgm:cxn modelId="{F67B671A-5E99-4FEF-A3BA-B376EC16605C}" srcId="{2EF50C67-B7BD-4592-955E-68E528C8309D}" destId="{EFBF7C3A-8B70-4090-89AE-4648C93B8FBB}" srcOrd="0" destOrd="0" parTransId="{D1217BE1-637B-4119-BB1B-553A41DEF7DB}" sibTransId="{4BBC12C5-8289-4A4D-AF15-B4E880CD064A}"/>
    <dgm:cxn modelId="{A9763E70-211C-4E54-8F3F-8630AB1D9A43}" type="presOf" srcId="{2EF50C67-B7BD-4592-955E-68E528C8309D}" destId="{EEC107D7-7D54-4584-B1CD-92CE0445DF0C}" srcOrd="0" destOrd="0" presId="urn:microsoft.com/office/officeart/2005/8/layout/vList2"/>
    <dgm:cxn modelId="{30355E93-405B-4E70-A1E4-CBE9D76A59F4}" type="presOf" srcId="{EFBF7C3A-8B70-4090-89AE-4648C93B8FBB}" destId="{48F0F849-C3F0-432C-B475-BDD36BF5B716}" srcOrd="0" destOrd="0" presId="urn:microsoft.com/office/officeart/2005/8/layout/vList2"/>
    <dgm:cxn modelId="{06C099B1-3AD5-4961-9AC6-FE4D27965DE6}" type="presOf" srcId="{55D014E6-A709-459F-8A84-C5A1AC2648D3}" destId="{D68B6472-93C0-4CD1-8C76-BD98DF46B1D4}" srcOrd="0" destOrd="0" presId="urn:microsoft.com/office/officeart/2005/8/layout/vList2"/>
    <dgm:cxn modelId="{BB8123BC-F920-4519-8550-13BA4529AD00}" srcId="{55D014E6-A709-459F-8A84-C5A1AC2648D3}" destId="{2EF50C67-B7BD-4592-955E-68E528C8309D}" srcOrd="0" destOrd="0" parTransId="{784D18A7-A11F-4CCB-9A5C-842125E5AA39}" sibTransId="{0D79B455-1A3E-4B8E-9A5C-BD931DF34FCA}"/>
    <dgm:cxn modelId="{9B95F708-64F8-4DC4-814F-51A258A60A81}" type="presParOf" srcId="{D68B6472-93C0-4CD1-8C76-BD98DF46B1D4}" destId="{EEC107D7-7D54-4584-B1CD-92CE0445DF0C}" srcOrd="0" destOrd="0" presId="urn:microsoft.com/office/officeart/2005/8/layout/vList2"/>
    <dgm:cxn modelId="{47B739A8-6A92-47F9-AF70-B81538479C2D}" type="presParOf" srcId="{D68B6472-93C0-4CD1-8C76-BD98DF46B1D4}" destId="{48F0F849-C3F0-432C-B475-BDD36BF5B716}"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C107D7-7D54-4584-B1CD-92CE0445DF0C}">
      <dsp:nvSpPr>
        <dsp:cNvPr id="0" name=""/>
        <dsp:cNvSpPr/>
      </dsp:nvSpPr>
      <dsp:spPr>
        <a:xfrm>
          <a:off x="0" y="0"/>
          <a:ext cx="5744158" cy="762236"/>
        </a:xfrm>
        <a:prstGeom prst="round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Required Documentation for Review  </a:t>
          </a:r>
        </a:p>
      </dsp:txBody>
      <dsp:txXfrm>
        <a:off x="37209" y="37209"/>
        <a:ext cx="5669740" cy="687818"/>
      </dsp:txXfrm>
    </dsp:sp>
    <dsp:sp modelId="{48F0F849-C3F0-432C-B475-BDD36BF5B716}">
      <dsp:nvSpPr>
        <dsp:cNvPr id="0" name=""/>
        <dsp:cNvSpPr/>
      </dsp:nvSpPr>
      <dsp:spPr>
        <a:xfrm>
          <a:off x="0" y="939322"/>
          <a:ext cx="5744158" cy="943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2377" tIns="33020" rIns="184912" bIns="33020" numCol="1" spcCol="1270" anchor="t" anchorCtr="0">
          <a:noAutofit/>
        </a:bodyPr>
        <a:lstStyle/>
        <a:p>
          <a:pPr marL="228600" lvl="1" indent="-228600" algn="l" defTabSz="889000">
            <a:lnSpc>
              <a:spcPct val="90000"/>
            </a:lnSpc>
            <a:spcBef>
              <a:spcPct val="0"/>
            </a:spcBef>
            <a:spcAft>
              <a:spcPct val="20000"/>
            </a:spcAft>
            <a:buChar char="•"/>
          </a:pPr>
          <a:endParaRPr lang="en-US" sz="2000" kern="1200" dirty="0"/>
        </a:p>
      </dsp:txBody>
      <dsp:txXfrm>
        <a:off x="0" y="939322"/>
        <a:ext cx="5744158" cy="94392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8F2982-59DF-4188-8135-C91EF4928766}" type="datetimeFigureOut">
              <a:rPr lang="en-US" smtClean="0"/>
              <a:t>5/17/2022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735041-D5B0-4DA3-853F-87769005FEEE}" type="slidenum">
              <a:rPr lang="en-US" smtClean="0"/>
              <a:t>‹#›</a:t>
            </a:fld>
            <a:endParaRPr lang="en-US"/>
          </a:p>
        </p:txBody>
      </p:sp>
    </p:spTree>
    <p:extLst>
      <p:ext uri="{BB962C8B-B14F-4D97-AF65-F5344CB8AC3E}">
        <p14:creationId xmlns:p14="http://schemas.microsoft.com/office/powerpoint/2010/main" val="35443303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07421D0-D301-43A4-A1AF-63FE9D5D0F95}" type="datetimeFigureOut">
              <a:rPr lang="en-US" smtClean="0"/>
              <a:t>5/17/2022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4F576F-4C2B-4E39-8E8C-99C9DF86AD79}" type="slidenum">
              <a:rPr lang="en-US" smtClean="0"/>
              <a:t>‹#›</a:t>
            </a:fld>
            <a:endParaRPr lang="en-US"/>
          </a:p>
        </p:txBody>
      </p:sp>
    </p:spTree>
    <p:extLst>
      <p:ext uri="{BB962C8B-B14F-4D97-AF65-F5344CB8AC3E}">
        <p14:creationId xmlns:p14="http://schemas.microsoft.com/office/powerpoint/2010/main" val="32575999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07421D0-D301-43A4-A1AF-63FE9D5D0F95}" type="datetimeFigureOut">
              <a:rPr lang="en-US" smtClean="0"/>
              <a:t>5/17/2022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4F576F-4C2B-4E39-8E8C-99C9DF86AD79}" type="slidenum">
              <a:rPr lang="en-US" smtClean="0"/>
              <a:t>‹#›</a:t>
            </a:fld>
            <a:endParaRPr lang="en-US"/>
          </a:p>
        </p:txBody>
      </p:sp>
    </p:spTree>
    <p:extLst>
      <p:ext uri="{BB962C8B-B14F-4D97-AF65-F5344CB8AC3E}">
        <p14:creationId xmlns:p14="http://schemas.microsoft.com/office/powerpoint/2010/main" val="3804958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07421D0-D301-43A4-A1AF-63FE9D5D0F95}" type="datetimeFigureOut">
              <a:rPr lang="en-US" smtClean="0"/>
              <a:t>5/17/2022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4F576F-4C2B-4E39-8E8C-99C9DF86AD79}"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5873271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07421D0-D301-43A4-A1AF-63FE9D5D0F95}" type="datetimeFigureOut">
              <a:rPr lang="en-US" smtClean="0"/>
              <a:t>5/17/2022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4F576F-4C2B-4E39-8E8C-99C9DF86AD79}" type="slidenum">
              <a:rPr lang="en-US" smtClean="0"/>
              <a:t>‹#›</a:t>
            </a:fld>
            <a:endParaRPr lang="en-US"/>
          </a:p>
        </p:txBody>
      </p:sp>
    </p:spTree>
    <p:extLst>
      <p:ext uri="{BB962C8B-B14F-4D97-AF65-F5344CB8AC3E}">
        <p14:creationId xmlns:p14="http://schemas.microsoft.com/office/powerpoint/2010/main" val="29538663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07421D0-D301-43A4-A1AF-63FE9D5D0F95}" type="datetimeFigureOut">
              <a:rPr lang="en-US" smtClean="0"/>
              <a:t>5/17/2022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4F576F-4C2B-4E39-8E8C-99C9DF86AD79}"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5587454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07421D0-D301-43A4-A1AF-63FE9D5D0F95}" type="datetimeFigureOut">
              <a:rPr lang="en-US" smtClean="0"/>
              <a:t>5/17/2022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4F576F-4C2B-4E39-8E8C-99C9DF86AD79}" type="slidenum">
              <a:rPr lang="en-US" smtClean="0"/>
              <a:t>‹#›</a:t>
            </a:fld>
            <a:endParaRPr lang="en-US"/>
          </a:p>
        </p:txBody>
      </p:sp>
    </p:spTree>
    <p:extLst>
      <p:ext uri="{BB962C8B-B14F-4D97-AF65-F5344CB8AC3E}">
        <p14:creationId xmlns:p14="http://schemas.microsoft.com/office/powerpoint/2010/main" val="29871206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07421D0-D301-43A4-A1AF-63FE9D5D0F95}" type="datetimeFigureOut">
              <a:rPr lang="en-US" smtClean="0"/>
              <a:t>5/17/2022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4F576F-4C2B-4E39-8E8C-99C9DF86AD79}" type="slidenum">
              <a:rPr lang="en-US" smtClean="0"/>
              <a:t>‹#›</a:t>
            </a:fld>
            <a:endParaRPr lang="en-US"/>
          </a:p>
        </p:txBody>
      </p:sp>
    </p:spTree>
    <p:extLst>
      <p:ext uri="{BB962C8B-B14F-4D97-AF65-F5344CB8AC3E}">
        <p14:creationId xmlns:p14="http://schemas.microsoft.com/office/powerpoint/2010/main" val="38820118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07421D0-D301-43A4-A1AF-63FE9D5D0F95}" type="datetimeFigureOut">
              <a:rPr lang="en-US" smtClean="0"/>
              <a:t>5/17/2022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4F576F-4C2B-4E39-8E8C-99C9DF86AD79}" type="slidenum">
              <a:rPr lang="en-US" smtClean="0"/>
              <a:t>‹#›</a:t>
            </a:fld>
            <a:endParaRPr lang="en-US"/>
          </a:p>
        </p:txBody>
      </p:sp>
    </p:spTree>
    <p:extLst>
      <p:ext uri="{BB962C8B-B14F-4D97-AF65-F5344CB8AC3E}">
        <p14:creationId xmlns:p14="http://schemas.microsoft.com/office/powerpoint/2010/main" val="1908235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07421D0-D301-43A4-A1AF-63FE9D5D0F95}" type="datetimeFigureOut">
              <a:rPr lang="en-US" smtClean="0"/>
              <a:t>5/17/2022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4F576F-4C2B-4E39-8E8C-99C9DF86AD79}" type="slidenum">
              <a:rPr lang="en-US" smtClean="0"/>
              <a:t>‹#›</a:t>
            </a:fld>
            <a:endParaRPr lang="en-US"/>
          </a:p>
        </p:txBody>
      </p:sp>
    </p:spTree>
    <p:extLst>
      <p:ext uri="{BB962C8B-B14F-4D97-AF65-F5344CB8AC3E}">
        <p14:creationId xmlns:p14="http://schemas.microsoft.com/office/powerpoint/2010/main" val="3851232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07421D0-D301-43A4-A1AF-63FE9D5D0F95}" type="datetimeFigureOut">
              <a:rPr lang="en-US" smtClean="0"/>
              <a:t>5/17/2022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4F576F-4C2B-4E39-8E8C-99C9DF86AD79}" type="slidenum">
              <a:rPr lang="en-US" smtClean="0"/>
              <a:t>‹#›</a:t>
            </a:fld>
            <a:endParaRPr lang="en-US"/>
          </a:p>
        </p:txBody>
      </p:sp>
    </p:spTree>
    <p:extLst>
      <p:ext uri="{BB962C8B-B14F-4D97-AF65-F5344CB8AC3E}">
        <p14:creationId xmlns:p14="http://schemas.microsoft.com/office/powerpoint/2010/main" val="7592628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07421D0-D301-43A4-A1AF-63FE9D5D0F95}" type="datetimeFigureOut">
              <a:rPr lang="en-US" smtClean="0"/>
              <a:t>5/17/2022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4F576F-4C2B-4E39-8E8C-99C9DF86AD79}" type="slidenum">
              <a:rPr lang="en-US" smtClean="0"/>
              <a:t>‹#›</a:t>
            </a:fld>
            <a:endParaRPr lang="en-US"/>
          </a:p>
        </p:txBody>
      </p:sp>
    </p:spTree>
    <p:extLst>
      <p:ext uri="{BB962C8B-B14F-4D97-AF65-F5344CB8AC3E}">
        <p14:creationId xmlns:p14="http://schemas.microsoft.com/office/powerpoint/2010/main" val="13085697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07421D0-D301-43A4-A1AF-63FE9D5D0F95}" type="datetimeFigureOut">
              <a:rPr lang="en-US" smtClean="0"/>
              <a:t>5/17/2022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04F576F-4C2B-4E39-8E8C-99C9DF86AD79}" type="slidenum">
              <a:rPr lang="en-US" smtClean="0"/>
              <a:t>‹#›</a:t>
            </a:fld>
            <a:endParaRPr lang="en-US"/>
          </a:p>
        </p:txBody>
      </p:sp>
    </p:spTree>
    <p:extLst>
      <p:ext uri="{BB962C8B-B14F-4D97-AF65-F5344CB8AC3E}">
        <p14:creationId xmlns:p14="http://schemas.microsoft.com/office/powerpoint/2010/main" val="12342144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07421D0-D301-43A4-A1AF-63FE9D5D0F95}" type="datetimeFigureOut">
              <a:rPr lang="en-US" smtClean="0"/>
              <a:t>5/17/2022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04F576F-4C2B-4E39-8E8C-99C9DF86AD79}" type="slidenum">
              <a:rPr lang="en-US" smtClean="0"/>
              <a:t>‹#›</a:t>
            </a:fld>
            <a:endParaRPr lang="en-US"/>
          </a:p>
        </p:txBody>
      </p:sp>
    </p:spTree>
    <p:extLst>
      <p:ext uri="{BB962C8B-B14F-4D97-AF65-F5344CB8AC3E}">
        <p14:creationId xmlns:p14="http://schemas.microsoft.com/office/powerpoint/2010/main" val="30336909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7421D0-D301-43A4-A1AF-63FE9D5D0F95}" type="datetimeFigureOut">
              <a:rPr lang="en-US" smtClean="0"/>
              <a:t>5/17/2022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04F576F-4C2B-4E39-8E8C-99C9DF86AD79}" type="slidenum">
              <a:rPr lang="en-US" smtClean="0"/>
              <a:t>‹#›</a:t>
            </a:fld>
            <a:endParaRPr lang="en-US"/>
          </a:p>
        </p:txBody>
      </p:sp>
    </p:spTree>
    <p:extLst>
      <p:ext uri="{BB962C8B-B14F-4D97-AF65-F5344CB8AC3E}">
        <p14:creationId xmlns:p14="http://schemas.microsoft.com/office/powerpoint/2010/main" val="34678707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07421D0-D301-43A4-A1AF-63FE9D5D0F95}" type="datetimeFigureOut">
              <a:rPr lang="en-US" smtClean="0"/>
              <a:t>5/17/2022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4F576F-4C2B-4E39-8E8C-99C9DF86AD79}" type="slidenum">
              <a:rPr lang="en-US" smtClean="0"/>
              <a:t>‹#›</a:t>
            </a:fld>
            <a:endParaRPr lang="en-US"/>
          </a:p>
        </p:txBody>
      </p:sp>
    </p:spTree>
    <p:extLst>
      <p:ext uri="{BB962C8B-B14F-4D97-AF65-F5344CB8AC3E}">
        <p14:creationId xmlns:p14="http://schemas.microsoft.com/office/powerpoint/2010/main" val="24375987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07421D0-D301-43A4-A1AF-63FE9D5D0F95}" type="datetimeFigureOut">
              <a:rPr lang="en-US" smtClean="0"/>
              <a:t>5/17/2022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4F576F-4C2B-4E39-8E8C-99C9DF86AD79}" type="slidenum">
              <a:rPr lang="en-US" smtClean="0"/>
              <a:t>‹#›</a:t>
            </a:fld>
            <a:endParaRPr lang="en-US"/>
          </a:p>
        </p:txBody>
      </p:sp>
    </p:spTree>
    <p:extLst>
      <p:ext uri="{BB962C8B-B14F-4D97-AF65-F5344CB8AC3E}">
        <p14:creationId xmlns:p14="http://schemas.microsoft.com/office/powerpoint/2010/main" val="33649305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07421D0-D301-43A4-A1AF-63FE9D5D0F95}" type="datetimeFigureOut">
              <a:rPr lang="en-US" smtClean="0"/>
              <a:t>5/17/2022</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A04F576F-4C2B-4E39-8E8C-99C9DF86AD79}" type="slidenum">
              <a:rPr lang="en-US" smtClean="0"/>
              <a:t>‹#›</a:t>
            </a:fld>
            <a:endParaRPr lang="en-US"/>
          </a:p>
        </p:txBody>
      </p:sp>
    </p:spTree>
    <p:extLst>
      <p:ext uri="{BB962C8B-B14F-4D97-AF65-F5344CB8AC3E}">
        <p14:creationId xmlns:p14="http://schemas.microsoft.com/office/powerpoint/2010/main" val="37814505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8.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usda.gov/oascr/how-to-file-a-program-discrimination-complaint" TargetMode="External"/><Relationship Id="rId2" Type="http://schemas.openxmlformats.org/officeDocument/2006/relationships/image" Target="../media/image20.png"/><Relationship Id="rId1" Type="http://schemas.openxmlformats.org/officeDocument/2006/relationships/slideLayout" Target="../slideLayouts/slideLayout1.xml"/><Relationship Id="rId5" Type="http://schemas.openxmlformats.org/officeDocument/2006/relationships/hyperlink" Target="https://dhs.arkansas.gov/dccece/snp/WelcomeSNPM.aspx" TargetMode="External"/><Relationship Id="rId4" Type="http://schemas.openxmlformats.org/officeDocument/2006/relationships/hyperlink" Target="mailto:program.intake@usda.gov"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svg"/><Relationship Id="rId3" Type="http://schemas.openxmlformats.org/officeDocument/2006/relationships/image" Target="../media/image21.png"/><Relationship Id="rId7" Type="http://schemas.openxmlformats.org/officeDocument/2006/relationships/image" Target="../media/image25.svg"/><Relationship Id="rId12" Type="http://schemas.openxmlformats.org/officeDocument/2006/relationships/image" Target="../media/image30.png"/><Relationship Id="rId2" Type="http://schemas.openxmlformats.org/officeDocument/2006/relationships/image" Target="../media/image20.png"/><Relationship Id="rId16" Type="http://schemas.openxmlformats.org/officeDocument/2006/relationships/image" Target="../media/image34.png"/><Relationship Id="rId1" Type="http://schemas.openxmlformats.org/officeDocument/2006/relationships/slideLayout" Target="../slideLayouts/slideLayout1.xml"/><Relationship Id="rId6" Type="http://schemas.openxmlformats.org/officeDocument/2006/relationships/image" Target="../media/image24.png"/><Relationship Id="rId11" Type="http://schemas.openxmlformats.org/officeDocument/2006/relationships/image" Target="../media/image29.svg"/><Relationship Id="rId5" Type="http://schemas.openxmlformats.org/officeDocument/2006/relationships/image" Target="../media/image23.png"/><Relationship Id="rId15" Type="http://schemas.openxmlformats.org/officeDocument/2006/relationships/image" Target="../media/image33.sv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svg"/><Relationship Id="rId1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entagon 7"/>
          <p:cNvSpPr/>
          <p:nvPr/>
        </p:nvSpPr>
        <p:spPr>
          <a:xfrm>
            <a:off x="140678" y="1395282"/>
            <a:ext cx="7279297" cy="2255365"/>
          </a:xfrm>
          <a:prstGeom prst="rect">
            <a:avLst/>
          </a:prstGeom>
          <a:solidFill>
            <a:srgbClr val="004979"/>
          </a:solidFill>
          <a:ln w="19050">
            <a:solidFill>
              <a:srgbClr val="0049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Pentagon 8"/>
          <p:cNvSpPr/>
          <p:nvPr/>
        </p:nvSpPr>
        <p:spPr>
          <a:xfrm>
            <a:off x="70339" y="3067325"/>
            <a:ext cx="5794244" cy="1083498"/>
          </a:xfrm>
          <a:prstGeom prst="rect">
            <a:avLst/>
          </a:prstGeom>
          <a:solidFill>
            <a:srgbClr val="004979"/>
          </a:solidFill>
          <a:ln>
            <a:solidFill>
              <a:srgbClr val="0049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Rectangle 6"/>
          <p:cNvSpPr/>
          <p:nvPr/>
        </p:nvSpPr>
        <p:spPr>
          <a:xfrm>
            <a:off x="-1739421" y="-44366"/>
            <a:ext cx="4254021" cy="7107560"/>
          </a:xfrm>
          <a:prstGeom prst="rect">
            <a:avLst/>
          </a:prstGeom>
          <a:gradFill flip="none" rotWithShape="1">
            <a:gsLst>
              <a:gs pos="0">
                <a:srgbClr val="007CC2">
                  <a:shade val="30000"/>
                  <a:satMod val="115000"/>
                </a:srgbClr>
              </a:gs>
              <a:gs pos="50000">
                <a:srgbClr val="007CC2">
                  <a:shade val="67500"/>
                  <a:satMod val="115000"/>
                </a:srgbClr>
              </a:gs>
              <a:gs pos="100000">
                <a:srgbClr val="007CC2">
                  <a:shade val="100000"/>
                  <a:satMod val="115000"/>
                </a:srgbClr>
              </a:gs>
            </a:gsLst>
            <a:lin ang="10800000" scaled="1"/>
            <a:tileRect/>
          </a:gradFill>
          <a:ln>
            <a:solidFill>
              <a:srgbClr val="0049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Pentagon 5"/>
          <p:cNvSpPr/>
          <p:nvPr/>
        </p:nvSpPr>
        <p:spPr>
          <a:xfrm>
            <a:off x="1943100" y="2914925"/>
            <a:ext cx="3780806" cy="1083498"/>
          </a:xfrm>
          <a:prstGeom prst="snip1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b="100000"/>
            </a:path>
            <a:tileRect t="-100000" r="-100000"/>
          </a:gradFill>
          <a:ln>
            <a:solidFill>
              <a:srgbClr val="007C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le 1"/>
          <p:cNvSpPr>
            <a:spLocks noGrp="1"/>
          </p:cNvSpPr>
          <p:nvPr>
            <p:ph type="ctrTitle"/>
          </p:nvPr>
        </p:nvSpPr>
        <p:spPr>
          <a:xfrm>
            <a:off x="-3981360" y="1757706"/>
            <a:ext cx="11334759" cy="943631"/>
          </a:xfrm>
        </p:spPr>
        <p:txBody>
          <a:bodyPr>
            <a:noAutofit/>
          </a:bodyPr>
          <a:lstStyle/>
          <a:p>
            <a:r>
              <a:rPr lang="en-US" sz="4000" b="1" u="sng" dirty="0">
                <a:solidFill>
                  <a:schemeClr val="bg1"/>
                </a:solidFill>
              </a:rPr>
              <a:t>Module 5: </a:t>
            </a:r>
            <a:r>
              <a:rPr lang="en-US" sz="3200" b="1" u="sng" dirty="0">
                <a:solidFill>
                  <a:schemeClr val="bg1"/>
                </a:solidFill>
              </a:rPr>
              <a:t>Outreach Overview</a:t>
            </a:r>
            <a:endParaRPr lang="en-US" sz="3200" b="1" dirty="0">
              <a:solidFill>
                <a:schemeClr val="bg1"/>
              </a:solidFill>
            </a:endParaRPr>
          </a:p>
        </p:txBody>
      </p:sp>
      <p:sp>
        <p:nvSpPr>
          <p:cNvPr id="3" name="Subtitle 2"/>
          <p:cNvSpPr>
            <a:spLocks noGrp="1"/>
          </p:cNvSpPr>
          <p:nvPr>
            <p:ph type="subTitle" idx="1"/>
          </p:nvPr>
        </p:nvSpPr>
        <p:spPr>
          <a:xfrm>
            <a:off x="2066924" y="3295651"/>
            <a:ext cx="3656981" cy="552766"/>
          </a:xfrm>
        </p:spPr>
        <p:txBody>
          <a:bodyPr>
            <a:normAutofit/>
          </a:bodyPr>
          <a:lstStyle/>
          <a:p>
            <a:pPr algn="l"/>
            <a:r>
              <a:rPr lang="en-US" sz="2150" dirty="0">
                <a:solidFill>
                  <a:schemeClr val="accent1">
                    <a:lumMod val="75000"/>
                  </a:schemeClr>
                </a:solidFill>
                <a:latin typeface="Franklin Gothic Medium" panose="020B0603020102020204" pitchFamily="34" charset="0"/>
              </a:rPr>
              <a:t>Health &amp; Nutrition Programs</a:t>
            </a:r>
          </a:p>
          <a:p>
            <a:pPr algn="l"/>
            <a:endParaRPr lang="en-US" dirty="0">
              <a:solidFill>
                <a:schemeClr val="accent1">
                  <a:lumMod val="75000"/>
                </a:schemeClr>
              </a:solidFill>
              <a:latin typeface="Franklin Gothic Medium" panose="020B060302010202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37374" y="3971726"/>
            <a:ext cx="3288202" cy="2557707"/>
          </a:xfrm>
          <a:prstGeom prst="rect">
            <a:avLst/>
          </a:prstGeom>
        </p:spPr>
      </p:pic>
      <p:pic>
        <p:nvPicPr>
          <p:cNvPr id="10" name="Picture 9">
            <a:extLst>
              <a:ext uri="{FF2B5EF4-FFF2-40B4-BE49-F238E27FC236}">
                <a16:creationId xmlns:a16="http://schemas.microsoft.com/office/drawing/2014/main" id="{464AC0EF-02E9-4FC8-B785-B237DAF9506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33322" y="4493967"/>
            <a:ext cx="1444378" cy="1443309"/>
          </a:xfrm>
          <a:prstGeom prst="rect">
            <a:avLst/>
          </a:prstGeom>
        </p:spPr>
      </p:pic>
      <p:pic>
        <p:nvPicPr>
          <p:cNvPr id="11" name="Picture 10">
            <a:extLst>
              <a:ext uri="{FF2B5EF4-FFF2-40B4-BE49-F238E27FC236}">
                <a16:creationId xmlns:a16="http://schemas.microsoft.com/office/drawing/2014/main" id="{01C4921A-8A1F-4294-BA23-B2F96E49767A}"/>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3858679" y="4364411"/>
            <a:ext cx="1757731" cy="1718083"/>
          </a:xfrm>
          <a:prstGeom prst="rect">
            <a:avLst/>
          </a:prstGeom>
        </p:spPr>
      </p:pic>
      <p:sp>
        <p:nvSpPr>
          <p:cNvPr id="5" name="TextBox 4">
            <a:extLst>
              <a:ext uri="{FF2B5EF4-FFF2-40B4-BE49-F238E27FC236}">
                <a16:creationId xmlns:a16="http://schemas.microsoft.com/office/drawing/2014/main" id="{7892F401-0603-40AE-AEA1-23E2AD053C08}"/>
              </a:ext>
            </a:extLst>
          </p:cNvPr>
          <p:cNvSpPr txBox="1"/>
          <p:nvPr/>
        </p:nvSpPr>
        <p:spPr>
          <a:xfrm>
            <a:off x="3659810" y="6416499"/>
            <a:ext cx="6443330" cy="375359"/>
          </a:xfrm>
          <a:prstGeom prst="rect">
            <a:avLst/>
          </a:prstGeom>
          <a:noFill/>
        </p:spPr>
        <p:txBody>
          <a:bodyPr wrap="square" rtlCol="0">
            <a:spAutoFit/>
          </a:bodyPr>
          <a:lstStyle/>
          <a:p>
            <a:pPr marL="0" marR="0" lvl="0" indent="0" algn="l" defTabSz="914400" rtl="0" eaLnBrk="1" fontAlgn="auto" latinLnBrk="0" hangingPunct="1">
              <a:lnSpc>
                <a:spcPct val="107000"/>
              </a:lnSpc>
              <a:spcBef>
                <a:spcPts val="1200"/>
              </a:spcBef>
              <a:spcAft>
                <a:spcPts val="120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Source Sans Pro" panose="020B0503030403020204" pitchFamily="34" charset="0"/>
                <a:ea typeface="Times New Roman" panose="02020603050405020304" pitchFamily="18" charset="0"/>
                <a:cs typeface="Arial" panose="020B0604020202020204" pitchFamily="34" charset="0"/>
              </a:rPr>
              <a:t>USDA is an equal opportunity provider, employer, and lender.</a:t>
            </a:r>
            <a:endParaRPr kumimoji="0" lang="en-US" sz="72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434723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0" name="Group 55">
            <a:extLst>
              <a:ext uri="{FF2B5EF4-FFF2-40B4-BE49-F238E27FC236}">
                <a16:creationId xmlns:a16="http://schemas.microsoft.com/office/drawing/2014/main" id="{7664F850-BA8B-47AE-B11A-225CAB8969F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57" name="Straight Connector 56">
              <a:extLst>
                <a:ext uri="{FF2B5EF4-FFF2-40B4-BE49-F238E27FC236}">
                  <a16:creationId xmlns:a16="http://schemas.microsoft.com/office/drawing/2014/main" id="{634FC909-7343-4DEC-920F-098F56B476F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24F22DB2-7E27-4CF7-8B17-254ECB9AE77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59" name="Rectangle 23">
              <a:extLst>
                <a:ext uri="{FF2B5EF4-FFF2-40B4-BE49-F238E27FC236}">
                  <a16:creationId xmlns:a16="http://schemas.microsoft.com/office/drawing/2014/main" id="{C6E593B3-91A3-4687-8B8D-FE37A3714F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0" name="Rectangle 25">
              <a:extLst>
                <a:ext uri="{FF2B5EF4-FFF2-40B4-BE49-F238E27FC236}">
                  <a16:creationId xmlns:a16="http://schemas.microsoft.com/office/drawing/2014/main" id="{0C25B431-5C97-4B8D-B0A3-BFB8133C71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1" name="Isosceles Triangle 60">
              <a:extLst>
                <a:ext uri="{FF2B5EF4-FFF2-40B4-BE49-F238E27FC236}">
                  <a16:creationId xmlns:a16="http://schemas.microsoft.com/office/drawing/2014/main" id="{CA37B366-497E-4CB8-A678-A770CE2BD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62" name="Rectangle 27">
              <a:extLst>
                <a:ext uri="{FF2B5EF4-FFF2-40B4-BE49-F238E27FC236}">
                  <a16:creationId xmlns:a16="http://schemas.microsoft.com/office/drawing/2014/main" id="{CF707EDC-52B2-4D5C-8EC3-71C66EE8B3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3" name="Rectangle 28">
              <a:extLst>
                <a:ext uri="{FF2B5EF4-FFF2-40B4-BE49-F238E27FC236}">
                  <a16:creationId xmlns:a16="http://schemas.microsoft.com/office/drawing/2014/main" id="{BF8E2DE7-7466-4EDF-8D69-BCA91A88D3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4" name="Rectangle 29">
              <a:extLst>
                <a:ext uri="{FF2B5EF4-FFF2-40B4-BE49-F238E27FC236}">
                  <a16:creationId xmlns:a16="http://schemas.microsoft.com/office/drawing/2014/main" id="{229C2E15-76CD-409E-9D6B-10DAD8881E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65" name="Isosceles Triangle 64">
              <a:extLst>
                <a:ext uri="{FF2B5EF4-FFF2-40B4-BE49-F238E27FC236}">
                  <a16:creationId xmlns:a16="http://schemas.microsoft.com/office/drawing/2014/main" id="{89A24369-AC96-4A98-AD98-47A7217ECC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6" name="Isosceles Triangle 65">
              <a:extLst>
                <a:ext uri="{FF2B5EF4-FFF2-40B4-BE49-F238E27FC236}">
                  <a16:creationId xmlns:a16="http://schemas.microsoft.com/office/drawing/2014/main" id="{7D0DF9A3-4628-42F6-B0A4-44D97617E0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82" name="Rectangle 67">
            <a:extLst>
              <a:ext uri="{FF2B5EF4-FFF2-40B4-BE49-F238E27FC236}">
                <a16:creationId xmlns:a16="http://schemas.microsoft.com/office/drawing/2014/main" id="{7459C506-5F4B-4B75-9218-C7C3F87FA8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0" name="Group 69">
            <a:extLst>
              <a:ext uri="{FF2B5EF4-FFF2-40B4-BE49-F238E27FC236}">
                <a16:creationId xmlns:a16="http://schemas.microsoft.com/office/drawing/2014/main" id="{BC659EEB-C3AE-4544-8263-417009DCDF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71" name="Straight Connector 70">
              <a:extLst>
                <a:ext uri="{FF2B5EF4-FFF2-40B4-BE49-F238E27FC236}">
                  <a16:creationId xmlns:a16="http://schemas.microsoft.com/office/drawing/2014/main" id="{D99DB6C6-36F9-4576-A558-95153EADBE4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2" name="Rectangle 23">
              <a:extLst>
                <a:ext uri="{FF2B5EF4-FFF2-40B4-BE49-F238E27FC236}">
                  <a16:creationId xmlns:a16="http://schemas.microsoft.com/office/drawing/2014/main" id="{694E7916-EDE4-4B50-A4A1-6B28FDD4D9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3" name="Rectangle 25">
              <a:extLst>
                <a:ext uri="{FF2B5EF4-FFF2-40B4-BE49-F238E27FC236}">
                  <a16:creationId xmlns:a16="http://schemas.microsoft.com/office/drawing/2014/main" id="{6F6CB7BB-4370-4173-97F8-F636C0F149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4" name="Isosceles Triangle 73">
              <a:extLst>
                <a:ext uri="{FF2B5EF4-FFF2-40B4-BE49-F238E27FC236}">
                  <a16:creationId xmlns:a16="http://schemas.microsoft.com/office/drawing/2014/main" id="{B0F590BB-1F51-4138-A2D4-2E483C84FB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75" name="Rectangle 27">
              <a:extLst>
                <a:ext uri="{FF2B5EF4-FFF2-40B4-BE49-F238E27FC236}">
                  <a16:creationId xmlns:a16="http://schemas.microsoft.com/office/drawing/2014/main" id="{4A492863-9797-45A2-BAB3-514F10C5F2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6" name="Rectangle 28">
              <a:extLst>
                <a:ext uri="{FF2B5EF4-FFF2-40B4-BE49-F238E27FC236}">
                  <a16:creationId xmlns:a16="http://schemas.microsoft.com/office/drawing/2014/main" id="{7C1E33F6-6D0F-4ECF-92F4-6F71D8BAF3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7" name="Rectangle 29">
              <a:extLst>
                <a:ext uri="{FF2B5EF4-FFF2-40B4-BE49-F238E27FC236}">
                  <a16:creationId xmlns:a16="http://schemas.microsoft.com/office/drawing/2014/main" id="{73EEEA64-7411-474B-BD0E-60C24B3F4E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78" name="Isosceles Triangle 77">
              <a:extLst>
                <a:ext uri="{FF2B5EF4-FFF2-40B4-BE49-F238E27FC236}">
                  <a16:creationId xmlns:a16="http://schemas.microsoft.com/office/drawing/2014/main" id="{4F82A6DD-92BB-4443-B5A5-05240DD558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9" name="Isosceles Triangle 78">
              <a:extLst>
                <a:ext uri="{FF2B5EF4-FFF2-40B4-BE49-F238E27FC236}">
                  <a16:creationId xmlns:a16="http://schemas.microsoft.com/office/drawing/2014/main" id="{79832BCB-1DCF-46AC-9FFA-170791668D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81" name="Rectangle 80">
            <a:extLst>
              <a:ext uri="{FF2B5EF4-FFF2-40B4-BE49-F238E27FC236}">
                <a16:creationId xmlns:a16="http://schemas.microsoft.com/office/drawing/2014/main" id="{4E74DA95-CD7A-4D5E-9D27-67A759CE70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ln w="222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3" name="Straight Connector 82">
            <a:extLst>
              <a:ext uri="{FF2B5EF4-FFF2-40B4-BE49-F238E27FC236}">
                <a16:creationId xmlns:a16="http://schemas.microsoft.com/office/drawing/2014/main" id="{14AA3B5C-0C55-4FFF-9C45-8F9F7C074A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81305" y="1650669"/>
            <a:ext cx="0" cy="3431969"/>
          </a:xfrm>
          <a:prstGeom prst="line">
            <a:avLst/>
          </a:prstGeom>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0FEE88E6-7C9D-460D-99BA-4BBAFB79BE38}"/>
              </a:ext>
            </a:extLst>
          </p:cNvPr>
          <p:cNvPicPr>
            <a:picLocks noChangeAspect="1"/>
          </p:cNvPicPr>
          <p:nvPr/>
        </p:nvPicPr>
        <p:blipFill>
          <a:blip r:embed="rId2"/>
          <a:stretch>
            <a:fillRect/>
          </a:stretch>
        </p:blipFill>
        <p:spPr>
          <a:xfrm>
            <a:off x="6234330" y="2000211"/>
            <a:ext cx="5103863" cy="2637446"/>
          </a:xfrm>
          <a:prstGeom prst="rect">
            <a:avLst/>
          </a:prstGeom>
        </p:spPr>
      </p:pic>
      <p:sp>
        <p:nvSpPr>
          <p:cNvPr id="2" name="Rectangle 1">
            <a:extLst>
              <a:ext uri="{FF2B5EF4-FFF2-40B4-BE49-F238E27FC236}">
                <a16:creationId xmlns:a16="http://schemas.microsoft.com/office/drawing/2014/main" id="{00BC699D-90BB-47F1-BF68-37D3363F94DC}"/>
              </a:ext>
            </a:extLst>
          </p:cNvPr>
          <p:cNvSpPr/>
          <p:nvPr/>
        </p:nvSpPr>
        <p:spPr>
          <a:xfrm rot="5400000">
            <a:off x="1409623" y="830208"/>
            <a:ext cx="3762621" cy="526006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3" name="Content Placeholder 2" descr="Young multiracial friends">
            <a:extLst>
              <a:ext uri="{FF2B5EF4-FFF2-40B4-BE49-F238E27FC236}">
                <a16:creationId xmlns:a16="http://schemas.microsoft.com/office/drawing/2014/main" id="{552EB7CA-91EE-4AB5-B588-055DEB08358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57251" y="1740665"/>
            <a:ext cx="5003243" cy="3459296"/>
          </a:xfrm>
          <a:prstGeom prst="rect">
            <a:avLst/>
          </a:prstGeom>
          <a:ln>
            <a:solidFill>
              <a:schemeClr val="accent1">
                <a:lumMod val="75000"/>
              </a:schemeClr>
            </a:solidFill>
          </a:ln>
        </p:spPr>
      </p:pic>
    </p:spTree>
    <p:extLst>
      <p:ext uri="{BB962C8B-B14F-4D97-AF65-F5344CB8AC3E}">
        <p14:creationId xmlns:p14="http://schemas.microsoft.com/office/powerpoint/2010/main" val="31420245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B763D-E383-45EF-91EE-3DB72445143E}"/>
              </a:ext>
            </a:extLst>
          </p:cNvPr>
          <p:cNvSpPr>
            <a:spLocks noGrp="1"/>
          </p:cNvSpPr>
          <p:nvPr>
            <p:ph type="title"/>
          </p:nvPr>
        </p:nvSpPr>
        <p:spPr>
          <a:xfrm>
            <a:off x="546351" y="433545"/>
            <a:ext cx="11139854" cy="930447"/>
          </a:xfrm>
        </p:spPr>
        <p:txBody>
          <a:bodyPr vert="horz" lIns="91440" tIns="45720" rIns="91440" bIns="45720" rtlCol="0" anchor="b">
            <a:normAutofit/>
          </a:bodyPr>
          <a:lstStyle/>
          <a:p>
            <a:pPr algn="ctr"/>
            <a:r>
              <a:rPr lang="en-US" sz="5400" b="1" dirty="0">
                <a:solidFill>
                  <a:srgbClr val="FFFFFF"/>
                </a:solidFill>
              </a:rPr>
              <a:t>Application TEAM</a:t>
            </a:r>
          </a:p>
        </p:txBody>
      </p:sp>
      <p:sp>
        <p:nvSpPr>
          <p:cNvPr id="3" name="Rectangle 2">
            <a:extLst>
              <a:ext uri="{FF2B5EF4-FFF2-40B4-BE49-F238E27FC236}">
                <a16:creationId xmlns:a16="http://schemas.microsoft.com/office/drawing/2014/main" id="{ECDC9C50-363D-4DF6-9B9C-2F9519C518E5}"/>
              </a:ext>
            </a:extLst>
          </p:cNvPr>
          <p:cNvSpPr/>
          <p:nvPr/>
        </p:nvSpPr>
        <p:spPr>
          <a:xfrm>
            <a:off x="267381" y="1140146"/>
            <a:ext cx="2359582" cy="830997"/>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w="0"/>
                <a:effectLst>
                  <a:outerShdw blurRad="38100" dist="25400" dir="5400000" algn="ctr" rotWithShape="0">
                    <a:srgbClr val="6E747A">
                      <a:alpha val="43000"/>
                    </a:srgbClr>
                  </a:outerShdw>
                </a:effectLst>
                <a:uLnTx/>
                <a:uFillTx/>
                <a:latin typeface="Calibri" panose="020F0502020204030204"/>
                <a:ea typeface="+mn-ea"/>
                <a:cs typeface="+mn-cs"/>
              </a:rPr>
              <a:t>30 Days</a:t>
            </a:r>
          </a:p>
        </p:txBody>
      </p:sp>
      <p:pic>
        <p:nvPicPr>
          <p:cNvPr id="9" name="Picture 8" descr="Table&#10;&#10;Description automatically generated">
            <a:extLst>
              <a:ext uri="{FF2B5EF4-FFF2-40B4-BE49-F238E27FC236}">
                <a16:creationId xmlns:a16="http://schemas.microsoft.com/office/drawing/2014/main" id="{4A1F2E5C-9493-4023-8858-27B02F6F39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221" y="1937862"/>
            <a:ext cx="3838371" cy="4822838"/>
          </a:xfrm>
          <a:prstGeom prst="rect">
            <a:avLst/>
          </a:prstGeom>
        </p:spPr>
      </p:pic>
      <p:pic>
        <p:nvPicPr>
          <p:cNvPr id="11" name="Picture 10" descr="Table&#10;&#10;Description automatically generated">
            <a:extLst>
              <a:ext uri="{FF2B5EF4-FFF2-40B4-BE49-F238E27FC236}">
                <a16:creationId xmlns:a16="http://schemas.microsoft.com/office/drawing/2014/main" id="{58D88AA3-63EC-4843-9904-4D8F7450616D}"/>
              </a:ext>
            </a:extLst>
          </p:cNvPr>
          <p:cNvPicPr>
            <a:picLocks noChangeAspect="1"/>
          </p:cNvPicPr>
          <p:nvPr/>
        </p:nvPicPr>
        <p:blipFill rotWithShape="1">
          <a:blip r:embed="rId3">
            <a:extLst>
              <a:ext uri="{28A0092B-C50C-407E-A947-70E740481C1C}">
                <a14:useLocalDpi xmlns:a14="http://schemas.microsoft.com/office/drawing/2010/main" val="0"/>
              </a:ext>
            </a:extLst>
          </a:blip>
          <a:srcRect t="1" b="877"/>
          <a:stretch/>
        </p:blipFill>
        <p:spPr>
          <a:xfrm>
            <a:off x="3968940" y="1937862"/>
            <a:ext cx="3905104" cy="4816119"/>
          </a:xfrm>
          <a:prstGeom prst="rect">
            <a:avLst/>
          </a:prstGeom>
        </p:spPr>
      </p:pic>
      <p:pic>
        <p:nvPicPr>
          <p:cNvPr id="14" name="Picture 13" descr="Table&#10;&#10;Description automatically generated">
            <a:extLst>
              <a:ext uri="{FF2B5EF4-FFF2-40B4-BE49-F238E27FC236}">
                <a16:creationId xmlns:a16="http://schemas.microsoft.com/office/drawing/2014/main" id="{F2A6F13E-2497-4DF3-90A5-5D071A8ADD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30571" y="1944582"/>
            <a:ext cx="3905104" cy="4816118"/>
          </a:xfrm>
          <a:prstGeom prst="rect">
            <a:avLst/>
          </a:prstGeom>
        </p:spPr>
      </p:pic>
    </p:spTree>
    <p:extLst>
      <p:ext uri="{BB962C8B-B14F-4D97-AF65-F5344CB8AC3E}">
        <p14:creationId xmlns:p14="http://schemas.microsoft.com/office/powerpoint/2010/main" val="22229587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77EB2-C5C1-46CF-A53C-42DB4DC01F12}"/>
              </a:ext>
            </a:extLst>
          </p:cNvPr>
          <p:cNvSpPr>
            <a:spLocks noGrp="1"/>
          </p:cNvSpPr>
          <p:nvPr>
            <p:ph type="title"/>
          </p:nvPr>
        </p:nvSpPr>
        <p:spPr>
          <a:xfrm>
            <a:off x="840711" y="991266"/>
            <a:ext cx="3416158" cy="4795408"/>
          </a:xfrm>
        </p:spPr>
        <p:txBody>
          <a:bodyPr>
            <a:normAutofit/>
          </a:bodyPr>
          <a:lstStyle/>
          <a:p>
            <a:r>
              <a:rPr lang="en-US" b="1" dirty="0">
                <a:solidFill>
                  <a:srgbClr val="FFFFFF"/>
                </a:solidFill>
              </a:rPr>
              <a:t>Review TEAM</a:t>
            </a:r>
          </a:p>
        </p:txBody>
      </p:sp>
      <p:graphicFrame>
        <p:nvGraphicFramePr>
          <p:cNvPr id="5" name="Content Placeholder 2">
            <a:extLst>
              <a:ext uri="{FF2B5EF4-FFF2-40B4-BE49-F238E27FC236}">
                <a16:creationId xmlns:a16="http://schemas.microsoft.com/office/drawing/2014/main" id="{C84B31CA-2479-4479-81D2-420AB02CC67B}"/>
              </a:ext>
            </a:extLst>
          </p:cNvPr>
          <p:cNvGraphicFramePr>
            <a:graphicFrameLocks noGrp="1"/>
          </p:cNvGraphicFramePr>
          <p:nvPr>
            <p:ph idx="1"/>
            <p:extLst>
              <p:ext uri="{D42A27DB-BD31-4B8C-83A1-F6EECF244321}">
                <p14:modId xmlns:p14="http://schemas.microsoft.com/office/powerpoint/2010/main" val="1102922857"/>
              </p:ext>
            </p:extLst>
          </p:nvPr>
        </p:nvGraphicFramePr>
        <p:xfrm>
          <a:off x="3223919" y="509608"/>
          <a:ext cx="5744158" cy="20603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7D7993E6-D3F3-4EF1-9484-EABCECD67587}"/>
              </a:ext>
            </a:extLst>
          </p:cNvPr>
          <p:cNvSpPr txBox="1"/>
          <p:nvPr/>
        </p:nvSpPr>
        <p:spPr>
          <a:xfrm>
            <a:off x="3369123" y="1831272"/>
            <a:ext cx="5744157" cy="1477328"/>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Attendance Roster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Enrollment Forms for Children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Income Eligibility Forms (FRP/2016) for Children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Income Eligibility Forms (SNP-10A) for Adults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Obligation to Serve Infants Forms</a:t>
            </a:r>
          </a:p>
        </p:txBody>
      </p:sp>
      <p:sp>
        <p:nvSpPr>
          <p:cNvPr id="4" name="TextBox 3">
            <a:extLst>
              <a:ext uri="{FF2B5EF4-FFF2-40B4-BE49-F238E27FC236}">
                <a16:creationId xmlns:a16="http://schemas.microsoft.com/office/drawing/2014/main" id="{BC2F918C-9771-4B97-8CDD-5A31411AD712}"/>
              </a:ext>
            </a:extLst>
          </p:cNvPr>
          <p:cNvSpPr txBox="1"/>
          <p:nvPr/>
        </p:nvSpPr>
        <p:spPr>
          <a:xfrm>
            <a:off x="3369122" y="3512310"/>
            <a:ext cx="5744157" cy="1200329"/>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Production Records (meal documentation records)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Itemized Receipts for all CACFP Expenditures (food/milk, allowable non-food, administrative costs/salaries, Procurement)</a:t>
            </a:r>
          </a:p>
        </p:txBody>
      </p:sp>
      <p:sp>
        <p:nvSpPr>
          <p:cNvPr id="6" name="TextBox 5">
            <a:extLst>
              <a:ext uri="{FF2B5EF4-FFF2-40B4-BE49-F238E27FC236}">
                <a16:creationId xmlns:a16="http://schemas.microsoft.com/office/drawing/2014/main" id="{3687D9F1-51EF-4DA0-8B3D-965D7AF1E0F0}"/>
              </a:ext>
            </a:extLst>
          </p:cNvPr>
          <p:cNvSpPr txBox="1"/>
          <p:nvPr/>
        </p:nvSpPr>
        <p:spPr>
          <a:xfrm>
            <a:off x="3369122" y="4906657"/>
            <a:ext cx="5947207" cy="92333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Meal Count Sheets (contracted meals)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Vendor Menus (contracted meals)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Vendor Invoices (contracted meals)</a:t>
            </a:r>
          </a:p>
        </p:txBody>
      </p:sp>
      <p:pic>
        <p:nvPicPr>
          <p:cNvPr id="7" name="Picture 6">
            <a:extLst>
              <a:ext uri="{FF2B5EF4-FFF2-40B4-BE49-F238E27FC236}">
                <a16:creationId xmlns:a16="http://schemas.microsoft.com/office/drawing/2014/main" id="{B889265D-2B6C-4827-BB1F-E488D674F18D}"/>
              </a:ext>
            </a:extLst>
          </p:cNvPr>
          <p:cNvPicPr>
            <a:picLocks noChangeAspect="1"/>
          </p:cNvPicPr>
          <p:nvPr/>
        </p:nvPicPr>
        <p:blipFill>
          <a:blip r:embed="rId7"/>
          <a:stretch>
            <a:fillRect/>
          </a:stretch>
        </p:blipFill>
        <p:spPr>
          <a:xfrm>
            <a:off x="64296" y="1539772"/>
            <a:ext cx="3014420" cy="2856804"/>
          </a:xfrm>
          <a:prstGeom prst="rect">
            <a:avLst/>
          </a:prstGeom>
        </p:spPr>
      </p:pic>
    </p:spTree>
    <p:extLst>
      <p:ext uri="{BB962C8B-B14F-4D97-AF65-F5344CB8AC3E}">
        <p14:creationId xmlns:p14="http://schemas.microsoft.com/office/powerpoint/2010/main" val="2380890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3" grpId="0"/>
      <p:bldP spid="4"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F92CAB-0A5A-47B6-86F6-FE6D709FD532}"/>
              </a:ext>
            </a:extLst>
          </p:cNvPr>
          <p:cNvSpPr>
            <a:spLocks noGrp="1"/>
          </p:cNvSpPr>
          <p:nvPr>
            <p:ph type="title"/>
          </p:nvPr>
        </p:nvSpPr>
        <p:spPr>
          <a:xfrm>
            <a:off x="4019227" y="832235"/>
            <a:ext cx="6029586" cy="1325563"/>
          </a:xfrm>
        </p:spPr>
        <p:txBody>
          <a:bodyPr>
            <a:normAutofit/>
          </a:bodyPr>
          <a:lstStyle/>
          <a:p>
            <a:r>
              <a:rPr lang="en-US" sz="4800" b="1" dirty="0"/>
              <a:t>Training TEAM</a:t>
            </a:r>
          </a:p>
        </p:txBody>
      </p:sp>
      <p:pic>
        <p:nvPicPr>
          <p:cNvPr id="7" name="Graphic 6" descr="Row of seated people clapping hands at work event">
            <a:extLst>
              <a:ext uri="{FF2B5EF4-FFF2-40B4-BE49-F238E27FC236}">
                <a16:creationId xmlns:a16="http://schemas.microsoft.com/office/drawing/2014/main" id="{0BD4621C-6C04-48DA-9321-977CE4A14F0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1648925"/>
            <a:ext cx="3719593" cy="2479728"/>
          </a:xfrm>
          <a:prstGeom prst="rect">
            <a:avLst/>
          </a:prstGeom>
        </p:spPr>
      </p:pic>
      <p:sp>
        <p:nvSpPr>
          <p:cNvPr id="4" name="TextBox 3">
            <a:extLst>
              <a:ext uri="{FF2B5EF4-FFF2-40B4-BE49-F238E27FC236}">
                <a16:creationId xmlns:a16="http://schemas.microsoft.com/office/drawing/2014/main" id="{9053B390-1C3A-40B1-85D5-30FD2A6B7947}"/>
              </a:ext>
            </a:extLst>
          </p:cNvPr>
          <p:cNvSpPr txBox="1"/>
          <p:nvPr/>
        </p:nvSpPr>
        <p:spPr>
          <a:xfrm>
            <a:off x="4236999" y="1648925"/>
            <a:ext cx="6029586" cy="3970318"/>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Application Training- 3 hours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New Participant Training (All Programs) - 6 hours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Online Refresher Training (All Programs) - </a:t>
            </a:r>
            <a:r>
              <a:rPr lang="en-US" sz="2800" dirty="0">
                <a:solidFill>
                  <a:prstClr val="white"/>
                </a:solidFill>
                <a:latin typeface="Calibri" panose="020F0502020204030204"/>
              </a:rPr>
              <a:t>2</a:t>
            </a: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 hours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1-on-1 Technical Assistance</a:t>
            </a:r>
            <a:r>
              <a:rPr kumimoji="0" lang="en-US" sz="2800" b="0" i="0" u="none" strike="noStrike" kern="1200" cap="none" spc="0" normalizeH="0" noProof="0" dirty="0">
                <a:ln>
                  <a:noFill/>
                </a:ln>
                <a:solidFill>
                  <a:prstClr val="white"/>
                </a:solidFill>
                <a:effectLst/>
                <a:uLnTx/>
                <a:uFillTx/>
                <a:latin typeface="Calibri" panose="020F0502020204030204"/>
                <a:ea typeface="+mn-ea"/>
                <a:cs typeface="+mn-cs"/>
              </a:rPr>
              <a:t> – As requested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baseline="0" dirty="0">
                <a:solidFill>
                  <a:prstClr val="white"/>
                </a:solidFill>
                <a:latin typeface="Calibri" panose="020F0502020204030204"/>
              </a:rPr>
              <a:t>On-Site</a:t>
            </a:r>
            <a:r>
              <a:rPr lang="en-US" sz="2800" dirty="0">
                <a:solidFill>
                  <a:prstClr val="white"/>
                </a:solidFill>
                <a:latin typeface="Calibri" panose="020F0502020204030204"/>
              </a:rPr>
              <a:t> Special Topic Training for Providers – As requested</a:t>
            </a:r>
            <a:endPar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137559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09271" y="-315930"/>
            <a:ext cx="2807087" cy="2183476"/>
          </a:xfrm>
          <a:prstGeom prst="rect">
            <a:avLst/>
          </a:prstGeom>
        </p:spPr>
      </p:pic>
      <p:sp>
        <p:nvSpPr>
          <p:cNvPr id="11" name="TextBox 10">
            <a:extLst>
              <a:ext uri="{FF2B5EF4-FFF2-40B4-BE49-F238E27FC236}">
                <a16:creationId xmlns:a16="http://schemas.microsoft.com/office/drawing/2014/main" id="{36FDB4E8-D671-4530-B09C-A83B2B3B2382}"/>
              </a:ext>
            </a:extLst>
          </p:cNvPr>
          <p:cNvSpPr txBox="1"/>
          <p:nvPr/>
        </p:nvSpPr>
        <p:spPr>
          <a:xfrm>
            <a:off x="658679" y="842931"/>
            <a:ext cx="9283483" cy="5686428"/>
          </a:xfrm>
          <a:prstGeom prst="rect">
            <a:avLst/>
          </a:prstGeom>
          <a:noFill/>
        </p:spPr>
        <p:txBody>
          <a:bodyPr wrap="square">
            <a:spAutoFit/>
          </a:bodyPr>
          <a:lstStyle/>
          <a:p>
            <a:pPr marL="0" marR="0" lvl="0" indent="0" algn="l" defTabSz="914400" rtl="0" eaLnBrk="1" fontAlgn="auto" latinLnBrk="0" hangingPunct="1">
              <a:lnSpc>
                <a:spcPct val="107000"/>
              </a:lnSpc>
              <a:spcBef>
                <a:spcPts val="1200"/>
              </a:spcBef>
              <a:spcAft>
                <a:spcPts val="120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In accordance with Federal civil rights law and U.S. Department of Agriculture (USDA) civil rights regulations and policies, the USDA, its Agencies, offices, and employees, and institutions participating in or administering USDA programs are prohibited from discriminating based on race, color, national origin, religion, sex, gender identity (including gender expression), sexual orientation, disability, age, marital status, family/parental status, income derived from a public assistance program, political beliefs, or reprisal or retaliation for prior civil rights activity, in any program or activity conducted or funded by USDA (not all bases apply to all programs). Remedies and complaint filing deadlines vary by program or incident.</a:t>
            </a:r>
            <a:endPar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Persons with disabilities who require alternative means of communication for program information (e.g., Braille, large print, audiotape, American Sign Language, etc.) should contact the responsible Agency or USDA's TARGET Center at (202) 720-2600 (voice and TTY) or contact USDA through the Federal Relay Service at (800) 877-8339. Additionally, program information may be made available in languages other than English.</a:t>
            </a:r>
            <a:endPar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To file a program discrimination complaint, complete the USDA Program Discrimination Complaint Form, AD-3027, found online at </a:t>
            </a:r>
            <a:r>
              <a:rPr kumimoji="0" lang="en-US" sz="1400" b="0" i="0" u="none" strike="noStrike" kern="1200" cap="none" spc="0" normalizeH="0" baseline="0" noProof="0" dirty="0">
                <a:ln>
                  <a:noFill/>
                </a:ln>
                <a:solidFill>
                  <a:srgbClr val="0071BC"/>
                </a:solidFill>
                <a:effectLst/>
                <a:uLnTx/>
                <a:uFillTx/>
                <a:latin typeface="Times New Roman" panose="02020603050405020304" pitchFamily="18" charset="0"/>
                <a:ea typeface="Times New Roman" panose="02020603050405020304" pitchFamily="18" charset="0"/>
                <a:cs typeface="Times New Roman" panose="02020603050405020304" pitchFamily="18" charset="0"/>
                <a:hlinkClick r:id="rId3"/>
              </a:rPr>
              <a:t>How to File a Program Discrimination Complaint</a:t>
            </a: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and at any USDA office or write a letter addressed to USDA and provide in the letter all of the information requested in the form. To request a copy of the complaint form, call (866) 632-9992. Submit your completed form or letter to USDA by: </a:t>
            </a:r>
          </a:p>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(1) mail: U.S. Department of Agriculture, Office of the Assistant Secretary for Civil Rights, 1400 Independence Avenue, SW, Washington, D.C. 20250-9410</a:t>
            </a:r>
          </a:p>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(2) fax: (202) 690-7442 </a:t>
            </a:r>
          </a:p>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(3) email: </a:t>
            </a:r>
            <a:r>
              <a:rPr kumimoji="0" lang="en-US" sz="1400" b="0" i="0" u="none" strike="noStrike" kern="1200" cap="none" spc="0" normalizeH="0" baseline="0" noProof="0" dirty="0">
                <a:ln>
                  <a:noFill/>
                </a:ln>
                <a:solidFill>
                  <a:srgbClr val="0071BC"/>
                </a:solidFill>
                <a:effectLst/>
                <a:uLnTx/>
                <a:uFillTx/>
                <a:latin typeface="Times New Roman" panose="02020603050405020304" pitchFamily="18" charset="0"/>
                <a:ea typeface="Times New Roman" panose="02020603050405020304" pitchFamily="18" charset="0"/>
                <a:cs typeface="Times New Roman" panose="02020603050405020304" pitchFamily="18" charset="0"/>
                <a:hlinkClick r:id="rId4"/>
              </a:rPr>
              <a:t>program.intake@usda.gov</a:t>
            </a:r>
            <a:endParaRPr kumimoji="0" lang="en-US" sz="1400" b="0" i="0" u="none" strike="noStrike" kern="1200" cap="none" spc="0" normalizeH="0" baseline="0" noProof="0" dirty="0">
              <a:ln>
                <a:noFill/>
              </a:ln>
              <a:solidFill>
                <a:srgbClr val="0071BC"/>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7000"/>
              </a:lnSpc>
              <a:spcBef>
                <a:spcPts val="1200"/>
              </a:spcBef>
              <a:spcAft>
                <a:spcPts val="120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USDA is an equal opportunity provider, employer, and lender.</a:t>
            </a:r>
            <a:endPar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8EABCADF-94C8-40BF-A05F-1A4F67021FE0}"/>
              </a:ext>
            </a:extLst>
          </p:cNvPr>
          <p:cNvSpPr txBox="1"/>
          <p:nvPr/>
        </p:nvSpPr>
        <p:spPr>
          <a:xfrm>
            <a:off x="2063213" y="333325"/>
            <a:ext cx="6474416" cy="375359"/>
          </a:xfrm>
          <a:prstGeom prst="rect">
            <a:avLst/>
          </a:prstGeom>
          <a:noFill/>
        </p:spPr>
        <p:txBody>
          <a:bodyPr wrap="square">
            <a:spAutoFit/>
          </a:bodyPr>
          <a:lstStyle/>
          <a:p>
            <a:pPr marL="0" marR="0" lvl="0" indent="0" algn="ctr" defTabSz="914400" rtl="0" eaLnBrk="1" fontAlgn="auto" latinLnBrk="0" hangingPunct="1">
              <a:lnSpc>
                <a:spcPct val="107000"/>
              </a:lnSpc>
              <a:spcBef>
                <a:spcPts val="1200"/>
              </a:spcBef>
              <a:spcAft>
                <a:spcPts val="1200"/>
              </a:spcAft>
              <a:buClrTx/>
              <a:buSzTx/>
              <a:buFontTx/>
              <a:buNone/>
              <a:tabLst/>
              <a:defRPr/>
            </a:pPr>
            <a:r>
              <a:rPr kumimoji="0" lang="en-US" sz="1800" b="1" i="0" u="sng" strike="noStrike" kern="1800" cap="none" spc="0" normalizeH="0" baseline="0" noProof="0" dirty="0">
                <a:ln>
                  <a:noFill/>
                </a:ln>
                <a:solidFill>
                  <a:srgbClr val="0071BC"/>
                </a:solidFill>
                <a:effectLst/>
                <a:uLnTx/>
                <a:uFillTx/>
                <a:latin typeface="Source Sans Pro" panose="020B0503030403020204" pitchFamily="34" charset="0"/>
                <a:ea typeface="Times New Roman" panose="02020603050405020304" pitchFamily="18" charset="0"/>
                <a:cs typeface="Arial" panose="020B0604020202020204" pitchFamily="34" charset="0"/>
              </a:rPr>
              <a:t>USDA Non-Discrimination Statement</a:t>
            </a:r>
            <a:endParaRPr kumimoji="0" lang="en-US" sz="1200" b="1" i="0" u="sng"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Single Corner Snipped 2">
            <a:extLst>
              <a:ext uri="{FF2B5EF4-FFF2-40B4-BE49-F238E27FC236}">
                <a16:creationId xmlns:a16="http://schemas.microsoft.com/office/drawing/2014/main" id="{A73F731B-4ABD-4AC3-AB61-E59C6D72D4FB}"/>
              </a:ext>
            </a:extLst>
          </p:cNvPr>
          <p:cNvSpPr/>
          <p:nvPr/>
        </p:nvSpPr>
        <p:spPr>
          <a:xfrm flipV="1">
            <a:off x="0" y="6615961"/>
            <a:ext cx="8973519" cy="242039"/>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8294908-3904-4427-8F36-A39E5F3B831A}"/>
              </a:ext>
            </a:extLst>
          </p:cNvPr>
          <p:cNvSpPr txBox="1"/>
          <p:nvPr/>
        </p:nvSpPr>
        <p:spPr>
          <a:xfrm>
            <a:off x="1115878" y="6600463"/>
            <a:ext cx="7198962" cy="276999"/>
          </a:xfrm>
          <a:prstGeom prst="rect">
            <a:avLst/>
          </a:prstGeom>
          <a:noFill/>
        </p:spPr>
        <p:txBody>
          <a:bodyPr wrap="square" rtlCol="0">
            <a:spAutoFit/>
          </a:bodyPr>
          <a:lstStyle/>
          <a:p>
            <a:pPr algn="ctr" defTabSz="914400">
              <a:defRPr/>
            </a:pPr>
            <a:r>
              <a:rPr kumimoji="0" lang="en-US" sz="1200" b="1" i="0" u="none" strike="noStrike" kern="1200" cap="none" spc="0" normalizeH="0" baseline="0" noProof="0" dirty="0">
                <a:ln>
                  <a:noFill/>
                </a:ln>
                <a:effectLst/>
                <a:uLnTx/>
                <a:uFillTx/>
                <a:latin typeface="Calibri" panose="020F0502020204030204"/>
                <a:ea typeface="+mn-ea"/>
                <a:cs typeface="+mn-cs"/>
              </a:rPr>
              <a:t>Arkansas Special Nutrition Program Website: </a:t>
            </a:r>
            <a:r>
              <a:rPr kumimoji="0" lang="en-US" sz="1200" b="0" i="0" u="none" strike="noStrike" kern="1200" cap="none" spc="0" normalizeH="0" baseline="0" noProof="0" dirty="0">
                <a:ln>
                  <a:noFill/>
                </a:ln>
                <a:solidFill>
                  <a:srgbClr val="FFC000">
                    <a:lumMod val="60000"/>
                    <a:lumOff val="40000"/>
                  </a:srgbClr>
                </a:solidFill>
                <a:effectLst/>
                <a:uLnTx/>
                <a:uFillTx/>
                <a:latin typeface="Source Sans Pro Web"/>
                <a:ea typeface="+mn-ea"/>
                <a:cs typeface="+mn-cs"/>
                <a:hlinkClick r:id="rId5">
                  <a:extLst>
                    <a:ext uri="{A12FA001-AC4F-418D-AE19-62706E023703}">
                      <ahyp:hlinkClr xmlns:ahyp="http://schemas.microsoft.com/office/drawing/2018/hyperlinkcolor" val="tx"/>
                    </a:ext>
                  </a:extLst>
                </a:hlinkClick>
              </a:rPr>
              <a:t>https://dhs.arkansas.gov/dccece/snp/WelcomeSNPM.aspx</a:t>
            </a:r>
            <a:r>
              <a:rPr kumimoji="0" lang="en-US" sz="1200" b="0" i="0" u="none" strike="noStrike" kern="1200" cap="none" spc="0" normalizeH="0" baseline="0" noProof="0" dirty="0">
                <a:ln>
                  <a:noFill/>
                </a:ln>
                <a:solidFill>
                  <a:srgbClr val="FFC000">
                    <a:lumMod val="60000"/>
                    <a:lumOff val="40000"/>
                  </a:srgbClr>
                </a:solidFill>
                <a:effectLst/>
                <a:uLnTx/>
                <a:uFillTx/>
                <a:latin typeface="Source Sans Pro Web"/>
                <a:ea typeface="+mn-ea"/>
                <a:cs typeface="+mn-cs"/>
              </a:rPr>
              <a:t> </a:t>
            </a:r>
            <a:endParaRPr kumimoji="0" lang="en-US" sz="1200" b="0" i="0" u="none" strike="noStrike" kern="1200" cap="none" spc="0" normalizeH="0" baseline="0" noProof="0" dirty="0">
              <a:ln>
                <a:noFill/>
              </a:ln>
              <a:solidFill>
                <a:srgbClr val="FFC000">
                  <a:lumMod val="60000"/>
                  <a:lumOff val="40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90351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49163" y="5191207"/>
            <a:ext cx="2142837" cy="1666793"/>
          </a:xfrm>
          <a:prstGeom prst="rect">
            <a:avLst/>
          </a:prstGeom>
        </p:spPr>
      </p:pic>
      <p:pic>
        <p:nvPicPr>
          <p:cNvPr id="8" name="Picture 7">
            <a:extLst>
              <a:ext uri="{FF2B5EF4-FFF2-40B4-BE49-F238E27FC236}">
                <a16:creationId xmlns:a16="http://schemas.microsoft.com/office/drawing/2014/main" id="{821203D5-60C4-4E7A-8905-DB1BFE841D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17195" y="627807"/>
            <a:ext cx="1964329" cy="1964329"/>
          </a:xfrm>
          <a:prstGeom prst="rect">
            <a:avLst/>
          </a:prstGeom>
        </p:spPr>
      </p:pic>
      <p:pic>
        <p:nvPicPr>
          <p:cNvPr id="16" name="Picture 15">
            <a:extLst>
              <a:ext uri="{FF2B5EF4-FFF2-40B4-BE49-F238E27FC236}">
                <a16:creationId xmlns:a16="http://schemas.microsoft.com/office/drawing/2014/main" id="{5B15E121-D3FB-4638-9A55-82071F4FB8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74408" y="1671849"/>
            <a:ext cx="1964329" cy="1964329"/>
          </a:xfrm>
          <a:prstGeom prst="rect">
            <a:avLst/>
          </a:prstGeom>
        </p:spPr>
      </p:pic>
      <p:pic>
        <p:nvPicPr>
          <p:cNvPr id="18" name="Picture 17">
            <a:extLst>
              <a:ext uri="{FF2B5EF4-FFF2-40B4-BE49-F238E27FC236}">
                <a16:creationId xmlns:a16="http://schemas.microsoft.com/office/drawing/2014/main" id="{BD9EECAE-1243-4899-AB78-30D98D693CB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04887" y="3843283"/>
            <a:ext cx="1964329" cy="1964329"/>
          </a:xfrm>
          <a:prstGeom prst="rect">
            <a:avLst/>
          </a:prstGeom>
        </p:spPr>
      </p:pic>
      <p:sp>
        <p:nvSpPr>
          <p:cNvPr id="19" name="TextBox 18">
            <a:extLst>
              <a:ext uri="{FF2B5EF4-FFF2-40B4-BE49-F238E27FC236}">
                <a16:creationId xmlns:a16="http://schemas.microsoft.com/office/drawing/2014/main" id="{3DAF46F6-A63B-4EED-A2A5-F965259D6F09}"/>
              </a:ext>
            </a:extLst>
          </p:cNvPr>
          <p:cNvSpPr txBox="1"/>
          <p:nvPr/>
        </p:nvSpPr>
        <p:spPr>
          <a:xfrm>
            <a:off x="6018383" y="4554935"/>
            <a:ext cx="4604304" cy="86177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7CC2"/>
                </a:solidFill>
                <a:effectLst/>
                <a:uLnTx/>
                <a:uFillTx/>
                <a:latin typeface="Calibri" panose="020F0502020204030204"/>
                <a:ea typeface="+mn-ea"/>
                <a:cs typeface="+mn-cs"/>
              </a:rPr>
              <a:t>Arkansas DHS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7CC2"/>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BC3F9713-DD34-4EC3-83DB-CE0D55162321}"/>
              </a:ext>
            </a:extLst>
          </p:cNvPr>
          <p:cNvSpPr txBox="1"/>
          <p:nvPr/>
        </p:nvSpPr>
        <p:spPr>
          <a:xfrm>
            <a:off x="6018383" y="1264712"/>
            <a:ext cx="4604304" cy="86177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7CC2"/>
                </a:solidFill>
                <a:effectLst/>
                <a:uLnTx/>
                <a:uFillTx/>
                <a:latin typeface="Calibri" panose="020F0502020204030204"/>
                <a:ea typeface="+mn-ea"/>
                <a:cs typeface="+mn-cs"/>
              </a:rPr>
              <a:t>www.facebook.com/ArkDHS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7CC2"/>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5020FCBA-AC11-4E7C-8A41-A50C579BF752}"/>
              </a:ext>
            </a:extLst>
          </p:cNvPr>
          <p:cNvSpPr txBox="1"/>
          <p:nvPr/>
        </p:nvSpPr>
        <p:spPr>
          <a:xfrm>
            <a:off x="6018383" y="2361867"/>
            <a:ext cx="4604304" cy="86177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7CC2"/>
                </a:solidFill>
                <a:effectLst/>
                <a:uLnTx/>
                <a:uFillTx/>
                <a:latin typeface="Calibri" panose="020F0502020204030204"/>
                <a:ea typeface="+mn-ea"/>
                <a:cs typeface="+mn-cs"/>
              </a:rPr>
              <a:t>@</a:t>
            </a:r>
            <a:r>
              <a:rPr kumimoji="0" lang="en-US" sz="2400" b="0" i="0" u="none" strike="noStrike" kern="1200" cap="none" spc="0" normalizeH="0" baseline="0" noProof="0" dirty="0" err="1">
                <a:ln>
                  <a:noFill/>
                </a:ln>
                <a:solidFill>
                  <a:srgbClr val="007CC2"/>
                </a:solidFill>
                <a:effectLst/>
                <a:uLnTx/>
                <a:uFillTx/>
                <a:latin typeface="Calibri" panose="020F0502020204030204"/>
                <a:ea typeface="+mn-ea"/>
                <a:cs typeface="+mn-cs"/>
              </a:rPr>
              <a:t>ARHumanServices</a:t>
            </a:r>
            <a:endParaRPr kumimoji="0" lang="en-US" sz="2400" b="0" i="0" u="none" strike="noStrike" kern="1200" cap="none" spc="0" normalizeH="0" baseline="0" noProof="0" dirty="0">
              <a:ln>
                <a:noFill/>
              </a:ln>
              <a:solidFill>
                <a:srgbClr val="007CC2"/>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7CC2"/>
              </a:solidFill>
              <a:effectLst/>
              <a:uLnTx/>
              <a:uFillTx/>
              <a:latin typeface="Calibri" panose="020F0502020204030204"/>
              <a:ea typeface="+mn-ea"/>
              <a:cs typeface="+mn-cs"/>
            </a:endParaRPr>
          </a:p>
        </p:txBody>
      </p:sp>
      <p:sp>
        <p:nvSpPr>
          <p:cNvPr id="25" name="Pentagon 8">
            <a:extLst>
              <a:ext uri="{FF2B5EF4-FFF2-40B4-BE49-F238E27FC236}">
                <a16:creationId xmlns:a16="http://schemas.microsoft.com/office/drawing/2014/main" id="{462F9360-DDA4-4C78-96CB-F905558BE09E}"/>
              </a:ext>
            </a:extLst>
          </p:cNvPr>
          <p:cNvSpPr/>
          <p:nvPr/>
        </p:nvSpPr>
        <p:spPr>
          <a:xfrm>
            <a:off x="-48170" y="5932016"/>
            <a:ext cx="3254078" cy="442896"/>
          </a:xfrm>
          <a:prstGeom prst="snip1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25298591-8563-4AB2-8074-CF621AD331C7}"/>
              </a:ext>
            </a:extLst>
          </p:cNvPr>
          <p:cNvSpPr/>
          <p:nvPr/>
        </p:nvSpPr>
        <p:spPr>
          <a:xfrm>
            <a:off x="-18866" y="18670"/>
            <a:ext cx="3844148" cy="6839330"/>
          </a:xfrm>
          <a:prstGeom prst="rect">
            <a:avLst/>
          </a:prstGeom>
          <a:gradFill flip="none" rotWithShape="1">
            <a:gsLst>
              <a:gs pos="0">
                <a:srgbClr val="007CC2">
                  <a:shade val="30000"/>
                  <a:satMod val="115000"/>
                </a:srgbClr>
              </a:gs>
              <a:gs pos="50000">
                <a:srgbClr val="007CC2">
                  <a:shade val="67500"/>
                  <a:satMod val="115000"/>
                </a:srgbClr>
              </a:gs>
              <a:gs pos="100000">
                <a:srgbClr val="007CC2">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Pentagon 5">
            <a:extLst>
              <a:ext uri="{FF2B5EF4-FFF2-40B4-BE49-F238E27FC236}">
                <a16:creationId xmlns:a16="http://schemas.microsoft.com/office/drawing/2014/main" id="{F018FBA2-D0EB-4394-B23F-90F50D6AA0C0}"/>
              </a:ext>
            </a:extLst>
          </p:cNvPr>
          <p:cNvSpPr/>
          <p:nvPr/>
        </p:nvSpPr>
        <p:spPr>
          <a:xfrm>
            <a:off x="1126103" y="5948755"/>
            <a:ext cx="3270521" cy="445134"/>
          </a:xfrm>
          <a:prstGeom prst="snip1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b="100000"/>
            </a:path>
            <a:tileRect t="-100000" r="-100000"/>
          </a:gradFill>
          <a:ln>
            <a:solidFill>
              <a:srgbClr val="007C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Subtitle 2">
            <a:extLst>
              <a:ext uri="{FF2B5EF4-FFF2-40B4-BE49-F238E27FC236}">
                <a16:creationId xmlns:a16="http://schemas.microsoft.com/office/drawing/2014/main" id="{5E4B166F-8E70-4F2C-9426-7AA30CC8B775}"/>
              </a:ext>
            </a:extLst>
          </p:cNvPr>
          <p:cNvSpPr>
            <a:spLocks noGrp="1"/>
          </p:cNvSpPr>
          <p:nvPr>
            <p:ph type="subTitle" idx="1"/>
          </p:nvPr>
        </p:nvSpPr>
        <p:spPr>
          <a:xfrm>
            <a:off x="1555978" y="6001430"/>
            <a:ext cx="2579388" cy="370558"/>
          </a:xfrm>
        </p:spPr>
        <p:txBody>
          <a:bodyPr>
            <a:normAutofit lnSpcReduction="10000"/>
          </a:bodyPr>
          <a:lstStyle/>
          <a:p>
            <a:pPr algn="l"/>
            <a:r>
              <a:rPr lang="en-US" sz="2000" dirty="0">
                <a:solidFill>
                  <a:srgbClr val="007CC2"/>
                </a:solidFill>
                <a:latin typeface="Franklin Gothic Medium" panose="020B0603020102020204" pitchFamily="34" charset="0"/>
              </a:rPr>
              <a:t>Social Media</a:t>
            </a:r>
          </a:p>
        </p:txBody>
      </p:sp>
      <p:pic>
        <p:nvPicPr>
          <p:cNvPr id="34" name="Graphic 33" descr="Smart Phone">
            <a:extLst>
              <a:ext uri="{FF2B5EF4-FFF2-40B4-BE49-F238E27FC236}">
                <a16:creationId xmlns:a16="http://schemas.microsoft.com/office/drawing/2014/main" id="{DFB2496F-AD95-4056-B1D9-8B6D193B2A6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13704" y="2895072"/>
            <a:ext cx="542983" cy="542983"/>
          </a:xfrm>
          <a:prstGeom prst="rect">
            <a:avLst/>
          </a:prstGeom>
        </p:spPr>
      </p:pic>
      <p:pic>
        <p:nvPicPr>
          <p:cNvPr id="36" name="Graphic 35" descr="Tablet">
            <a:extLst>
              <a:ext uri="{FF2B5EF4-FFF2-40B4-BE49-F238E27FC236}">
                <a16:creationId xmlns:a16="http://schemas.microsoft.com/office/drawing/2014/main" id="{CE6A98CB-0FF0-44BD-99F8-14FDFD659B8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0387" y="4404522"/>
            <a:ext cx="542983" cy="542983"/>
          </a:xfrm>
          <a:prstGeom prst="rect">
            <a:avLst/>
          </a:prstGeom>
        </p:spPr>
      </p:pic>
      <p:pic>
        <p:nvPicPr>
          <p:cNvPr id="39" name="Graphic 38" descr="Wireless router">
            <a:extLst>
              <a:ext uri="{FF2B5EF4-FFF2-40B4-BE49-F238E27FC236}">
                <a16:creationId xmlns:a16="http://schemas.microsoft.com/office/drawing/2014/main" id="{28D01F5A-154A-4187-8DFB-6516E33141B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98022" y="1491141"/>
            <a:ext cx="542983" cy="542983"/>
          </a:xfrm>
          <a:prstGeom prst="rect">
            <a:avLst/>
          </a:prstGeom>
        </p:spPr>
      </p:pic>
      <p:pic>
        <p:nvPicPr>
          <p:cNvPr id="40" name="Graphic 39" descr="Laptop">
            <a:extLst>
              <a:ext uri="{FF2B5EF4-FFF2-40B4-BE49-F238E27FC236}">
                <a16:creationId xmlns:a16="http://schemas.microsoft.com/office/drawing/2014/main" id="{B18E3CD5-4A61-40CE-9292-949A437D1B6E}"/>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413964" y="968205"/>
            <a:ext cx="542983" cy="542983"/>
          </a:xfrm>
          <a:prstGeom prst="rect">
            <a:avLst/>
          </a:prstGeom>
        </p:spPr>
      </p:pic>
      <p:pic>
        <p:nvPicPr>
          <p:cNvPr id="41" name="Graphic 40" descr="Computer">
            <a:extLst>
              <a:ext uri="{FF2B5EF4-FFF2-40B4-BE49-F238E27FC236}">
                <a16:creationId xmlns:a16="http://schemas.microsoft.com/office/drawing/2014/main" id="{0379C988-001E-404E-8A03-06F1C5CA19EE}"/>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310100" y="2393762"/>
            <a:ext cx="542983" cy="542983"/>
          </a:xfrm>
          <a:prstGeom prst="rect">
            <a:avLst/>
          </a:prstGeom>
        </p:spPr>
      </p:pic>
      <p:pic>
        <p:nvPicPr>
          <p:cNvPr id="42" name="Graphic 41" descr="Smart Phone">
            <a:extLst>
              <a:ext uri="{FF2B5EF4-FFF2-40B4-BE49-F238E27FC236}">
                <a16:creationId xmlns:a16="http://schemas.microsoft.com/office/drawing/2014/main" id="{35589F1D-A077-4DA5-A8C3-4A28624D9EB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51104" y="579347"/>
            <a:ext cx="542983" cy="542983"/>
          </a:xfrm>
          <a:prstGeom prst="rect">
            <a:avLst/>
          </a:prstGeom>
        </p:spPr>
      </p:pic>
      <p:pic>
        <p:nvPicPr>
          <p:cNvPr id="43" name="Graphic 42" descr="Tablet">
            <a:extLst>
              <a:ext uri="{FF2B5EF4-FFF2-40B4-BE49-F238E27FC236}">
                <a16:creationId xmlns:a16="http://schemas.microsoft.com/office/drawing/2014/main" id="{7B4A4787-4ACB-4BF8-BAD1-202A2FA5D36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51665" y="-18309"/>
            <a:ext cx="542983" cy="542983"/>
          </a:xfrm>
          <a:prstGeom prst="rect">
            <a:avLst/>
          </a:prstGeom>
        </p:spPr>
      </p:pic>
      <p:pic>
        <p:nvPicPr>
          <p:cNvPr id="44" name="Graphic 43" descr="Wireless router">
            <a:extLst>
              <a:ext uri="{FF2B5EF4-FFF2-40B4-BE49-F238E27FC236}">
                <a16:creationId xmlns:a16="http://schemas.microsoft.com/office/drawing/2014/main" id="{F558AE83-6B91-49DC-BAB2-1581430EBAE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258261" y="3843616"/>
            <a:ext cx="542983" cy="542983"/>
          </a:xfrm>
          <a:prstGeom prst="rect">
            <a:avLst/>
          </a:prstGeom>
        </p:spPr>
      </p:pic>
      <p:pic>
        <p:nvPicPr>
          <p:cNvPr id="29" name="Graphic 28" descr="Computer">
            <a:extLst>
              <a:ext uri="{FF2B5EF4-FFF2-40B4-BE49-F238E27FC236}">
                <a16:creationId xmlns:a16="http://schemas.microsoft.com/office/drawing/2014/main" id="{4341F07C-432E-42EA-BA53-2E83A69B99A3}"/>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986769" y="5087182"/>
            <a:ext cx="542983" cy="542983"/>
          </a:xfrm>
          <a:prstGeom prst="rect">
            <a:avLst/>
          </a:prstGeom>
        </p:spPr>
      </p:pic>
      <p:sp>
        <p:nvSpPr>
          <p:cNvPr id="22" name="TextBox 21">
            <a:extLst>
              <a:ext uri="{FF2B5EF4-FFF2-40B4-BE49-F238E27FC236}">
                <a16:creationId xmlns:a16="http://schemas.microsoft.com/office/drawing/2014/main" id="{2C1E7FE0-301E-4AF1-A077-7463BF23C80D}"/>
              </a:ext>
            </a:extLst>
          </p:cNvPr>
          <p:cNvSpPr txBox="1"/>
          <p:nvPr/>
        </p:nvSpPr>
        <p:spPr>
          <a:xfrm>
            <a:off x="6012159" y="3475323"/>
            <a:ext cx="4604304" cy="86177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7CC2"/>
                </a:solidFill>
                <a:effectLst/>
                <a:uLnTx/>
                <a:uFillTx/>
                <a:latin typeface="Calibri" panose="020F0502020204030204"/>
                <a:ea typeface="+mn-ea"/>
                <a:cs typeface="+mn-cs"/>
              </a:rPr>
              <a:t>@</a:t>
            </a:r>
            <a:r>
              <a:rPr kumimoji="0" lang="en-US" sz="2400" b="0" i="0" u="none" strike="noStrike" kern="1200" cap="none" spc="0" normalizeH="0" baseline="0" noProof="0" dirty="0" err="1">
                <a:ln>
                  <a:noFill/>
                </a:ln>
                <a:solidFill>
                  <a:srgbClr val="007CC2"/>
                </a:solidFill>
                <a:effectLst/>
                <a:uLnTx/>
                <a:uFillTx/>
                <a:latin typeface="Calibri" panose="020F0502020204030204"/>
                <a:ea typeface="+mn-ea"/>
                <a:cs typeface="+mn-cs"/>
              </a:rPr>
              <a:t>arkansasdhs</a:t>
            </a:r>
            <a:endParaRPr kumimoji="0" lang="en-US" sz="2400" b="0" i="0" u="none" strike="noStrike" kern="1200" cap="none" spc="0" normalizeH="0" baseline="0" noProof="0" dirty="0">
              <a:ln>
                <a:noFill/>
              </a:ln>
              <a:solidFill>
                <a:srgbClr val="007CC2"/>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7CC2"/>
              </a:solidFill>
              <a:effectLst/>
              <a:uLnTx/>
              <a:uFillTx/>
              <a:latin typeface="Calibri" panose="020F0502020204030204"/>
              <a:ea typeface="+mn-ea"/>
              <a:cs typeface="+mn-cs"/>
            </a:endParaRPr>
          </a:p>
        </p:txBody>
      </p:sp>
      <p:pic>
        <p:nvPicPr>
          <p:cNvPr id="23" name="Picture 22">
            <a:extLst>
              <a:ext uri="{FF2B5EF4-FFF2-40B4-BE49-F238E27FC236}">
                <a16:creationId xmlns:a16="http://schemas.microsoft.com/office/drawing/2014/main" id="{2D12BDD0-5EB9-483E-A675-604886B318A5}"/>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4645148" y="3283484"/>
            <a:ext cx="1233139" cy="924853"/>
          </a:xfrm>
          <a:prstGeom prst="rect">
            <a:avLst/>
          </a:prstGeom>
        </p:spPr>
      </p:pic>
    </p:spTree>
    <p:extLst>
      <p:ext uri="{BB962C8B-B14F-4D97-AF65-F5344CB8AC3E}">
        <p14:creationId xmlns:p14="http://schemas.microsoft.com/office/powerpoint/2010/main" val="27504984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FA0FC-3D1A-4AB1-9EDA-709675E72CCF}"/>
              </a:ext>
            </a:extLst>
          </p:cNvPr>
          <p:cNvSpPr>
            <a:spLocks noGrp="1"/>
          </p:cNvSpPr>
          <p:nvPr>
            <p:ph type="title"/>
          </p:nvPr>
        </p:nvSpPr>
        <p:spPr>
          <a:xfrm>
            <a:off x="4981109" y="1139122"/>
            <a:ext cx="5664549" cy="1676603"/>
          </a:xfrm>
        </p:spPr>
        <p:txBody>
          <a:bodyPr>
            <a:normAutofit/>
          </a:bodyPr>
          <a:lstStyle/>
          <a:p>
            <a:r>
              <a:rPr lang="en-US" sz="5400" b="1" dirty="0">
                <a:latin typeface="Times New Roman" panose="02020603050405020304" pitchFamily="18" charset="0"/>
                <a:cs typeface="Times New Roman" panose="02020603050405020304" pitchFamily="18" charset="0"/>
              </a:rPr>
              <a:t>Our mission</a:t>
            </a:r>
            <a:r>
              <a:rPr lang="en-US" b="1" dirty="0">
                <a:latin typeface="Times New Roman" panose="02020603050405020304" pitchFamily="18" charset="0"/>
                <a:cs typeface="Times New Roman" panose="02020603050405020304" pitchFamily="18" charset="0"/>
              </a:rPr>
              <a:t>….</a:t>
            </a:r>
          </a:p>
        </p:txBody>
      </p:sp>
      <p:sp>
        <p:nvSpPr>
          <p:cNvPr id="3" name="Content Placeholder 2">
            <a:extLst>
              <a:ext uri="{FF2B5EF4-FFF2-40B4-BE49-F238E27FC236}">
                <a16:creationId xmlns:a16="http://schemas.microsoft.com/office/drawing/2014/main" id="{5AF65B7E-715B-4E04-ABDA-139D537AAA17}"/>
              </a:ext>
            </a:extLst>
          </p:cNvPr>
          <p:cNvSpPr>
            <a:spLocks noGrp="1"/>
          </p:cNvSpPr>
          <p:nvPr>
            <p:ph idx="1"/>
          </p:nvPr>
        </p:nvSpPr>
        <p:spPr>
          <a:xfrm>
            <a:off x="5015552" y="2167280"/>
            <a:ext cx="4789929" cy="2793023"/>
          </a:xfrm>
        </p:spPr>
        <p:txBody>
          <a:bodyPr>
            <a:normAutofit fontScale="77500" lnSpcReduction="20000"/>
          </a:bodyPr>
          <a:lstStyle/>
          <a:p>
            <a:pPr marL="0" indent="0">
              <a:buNone/>
            </a:pPr>
            <a:r>
              <a:rPr lang="en-US" sz="2400" dirty="0">
                <a:latin typeface="Times New Roman" panose="02020603050405020304" pitchFamily="18" charset="0"/>
                <a:cs typeface="Times New Roman" panose="02020603050405020304" pitchFamily="18" charset="0"/>
              </a:rPr>
              <a:t>to increase food security and reduce hunger by providing children and low-income people access to food, a healthy diet and nutrition education in a way that supports American agriculture and inspires public confidence.</a:t>
            </a:r>
          </a:p>
          <a:p>
            <a:pPr marL="0" indent="0">
              <a:buNone/>
            </a:pPr>
            <a:endParaRPr lang="en-US" sz="3200" dirty="0"/>
          </a:p>
          <a:p>
            <a:pPr marL="0" indent="0">
              <a:buNone/>
            </a:pPr>
            <a:endParaRPr lang="en-US" sz="3200" dirty="0"/>
          </a:p>
          <a:p>
            <a:pPr marL="0" indent="0">
              <a:buNone/>
            </a:pPr>
            <a:r>
              <a:rPr lang="en-US" sz="2000" dirty="0"/>
              <a:t>		</a:t>
            </a:r>
            <a:endParaRPr lang="en-US" sz="2000" b="1" dirty="0"/>
          </a:p>
        </p:txBody>
      </p:sp>
      <p:pic>
        <p:nvPicPr>
          <p:cNvPr id="6" name="Picture 5" descr="A close up of a sign&#10;&#10;Description generated with high confidence">
            <a:extLst>
              <a:ext uri="{FF2B5EF4-FFF2-40B4-BE49-F238E27FC236}">
                <a16:creationId xmlns:a16="http://schemas.microsoft.com/office/drawing/2014/main" id="{3148DBC8-FE7E-4E54-9074-8223251EA7A0}"/>
              </a:ext>
            </a:extLst>
          </p:cNvPr>
          <p:cNvPicPr>
            <a:picLocks noChangeAspect="1"/>
          </p:cNvPicPr>
          <p:nvPr/>
        </p:nvPicPr>
        <p:blipFill>
          <a:blip r:embed="rId2"/>
          <a:stretch>
            <a:fillRect/>
          </a:stretch>
        </p:blipFill>
        <p:spPr>
          <a:xfrm>
            <a:off x="891826" y="803049"/>
            <a:ext cx="2852356" cy="1635351"/>
          </a:xfrm>
          <a:prstGeom prst="rect">
            <a:avLst/>
          </a:prstGeom>
          <a:effectLst/>
        </p:spPr>
      </p:pic>
      <p:pic>
        <p:nvPicPr>
          <p:cNvPr id="9" name="Picture 8">
            <a:extLst>
              <a:ext uri="{FF2B5EF4-FFF2-40B4-BE49-F238E27FC236}">
                <a16:creationId xmlns:a16="http://schemas.microsoft.com/office/drawing/2014/main" id="{333D3F18-0495-4511-98F7-C72015AE0566}"/>
              </a:ext>
            </a:extLst>
          </p:cNvPr>
          <p:cNvPicPr>
            <a:picLocks noChangeAspect="1"/>
          </p:cNvPicPr>
          <p:nvPr/>
        </p:nvPicPr>
        <p:blipFill>
          <a:blip r:embed="rId3"/>
          <a:stretch>
            <a:fillRect/>
          </a:stretch>
        </p:blipFill>
        <p:spPr>
          <a:xfrm>
            <a:off x="804672" y="2923032"/>
            <a:ext cx="3026664" cy="1281521"/>
          </a:xfrm>
          <a:prstGeom prst="rect">
            <a:avLst/>
          </a:prstGeom>
        </p:spPr>
      </p:pic>
      <p:pic>
        <p:nvPicPr>
          <p:cNvPr id="11" name="Picture 10">
            <a:extLst>
              <a:ext uri="{FF2B5EF4-FFF2-40B4-BE49-F238E27FC236}">
                <a16:creationId xmlns:a16="http://schemas.microsoft.com/office/drawing/2014/main" id="{E096F0C8-E0BA-4E30-803F-BC28648AB9A1}"/>
              </a:ext>
            </a:extLst>
          </p:cNvPr>
          <p:cNvPicPr>
            <a:picLocks noChangeAspect="1"/>
          </p:cNvPicPr>
          <p:nvPr/>
        </p:nvPicPr>
        <p:blipFill>
          <a:blip r:embed="rId4"/>
          <a:stretch>
            <a:fillRect/>
          </a:stretch>
        </p:blipFill>
        <p:spPr>
          <a:xfrm>
            <a:off x="804672" y="4700829"/>
            <a:ext cx="3026664" cy="979645"/>
          </a:xfrm>
          <a:prstGeom prst="rect">
            <a:avLst/>
          </a:prstGeom>
        </p:spPr>
      </p:pic>
      <p:cxnSp>
        <p:nvCxnSpPr>
          <p:cNvPr id="17" name="Straight Connector 16">
            <a:extLst>
              <a:ext uri="{FF2B5EF4-FFF2-40B4-BE49-F238E27FC236}">
                <a16:creationId xmlns:a16="http://schemas.microsoft.com/office/drawing/2014/main" id="{B86A88F9-B695-4ED8-9802-A1800F410C66}"/>
              </a:ext>
            </a:extLst>
          </p:cNvPr>
          <p:cNvCxnSpPr>
            <a:cxnSpLocks/>
          </p:cNvCxnSpPr>
          <p:nvPr/>
        </p:nvCxnSpPr>
        <p:spPr>
          <a:xfrm flipV="1">
            <a:off x="4682185" y="1309470"/>
            <a:ext cx="0" cy="4239060"/>
          </a:xfrm>
          <a:prstGeom prst="line">
            <a:avLst/>
          </a:prstGeom>
          <a:ln w="38100">
            <a:solidFill>
              <a:srgbClr val="596D3F"/>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8186895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92656-B091-4464-8F11-BAB4DEF1E75F}"/>
              </a:ext>
            </a:extLst>
          </p:cNvPr>
          <p:cNvSpPr>
            <a:spLocks noGrp="1"/>
          </p:cNvSpPr>
          <p:nvPr>
            <p:ph type="title"/>
          </p:nvPr>
        </p:nvSpPr>
        <p:spPr>
          <a:xfrm>
            <a:off x="2849562" y="609600"/>
            <a:ext cx="6424440" cy="1320800"/>
          </a:xfrm>
        </p:spPr>
        <p:txBody>
          <a:bodyPr>
            <a:normAutofit/>
          </a:bodyPr>
          <a:lstStyle/>
          <a:p>
            <a:r>
              <a:rPr lang="en-US" b="1"/>
              <a:t>Arkansas Food Security concerns</a:t>
            </a:r>
            <a:r>
              <a:rPr lang="en-US"/>
              <a:t>…..</a:t>
            </a:r>
          </a:p>
        </p:txBody>
      </p:sp>
      <p:pic>
        <p:nvPicPr>
          <p:cNvPr id="5" name="Picture 4">
            <a:extLst>
              <a:ext uri="{FF2B5EF4-FFF2-40B4-BE49-F238E27FC236}">
                <a16:creationId xmlns:a16="http://schemas.microsoft.com/office/drawing/2014/main" id="{EC782F4F-6B92-4E28-927C-87FEC87F04E7}"/>
              </a:ext>
            </a:extLst>
          </p:cNvPr>
          <p:cNvPicPr>
            <a:picLocks noChangeAspect="1"/>
          </p:cNvPicPr>
          <p:nvPr/>
        </p:nvPicPr>
        <p:blipFill rotWithShape="1">
          <a:blip r:embed="rId2"/>
          <a:srcRect l="25625" t="9091" r="10035" b="-1"/>
          <a:stretch/>
        </p:blipFill>
        <p:spPr>
          <a:xfrm>
            <a:off x="20" y="10"/>
            <a:ext cx="2734036" cy="6867719"/>
          </a:xfrm>
          <a:custGeom>
            <a:avLst/>
            <a:gdLst/>
            <a:ahLst/>
            <a:cxnLst/>
            <a:rect l="l" t="t" r="r" b="b"/>
            <a:pathLst>
              <a:path w="2734056" h="6858000">
                <a:moveTo>
                  <a:pt x="0" y="0"/>
                </a:moveTo>
                <a:lnTo>
                  <a:pt x="1674254" y="0"/>
                </a:lnTo>
                <a:lnTo>
                  <a:pt x="2734056" y="6850199"/>
                </a:lnTo>
                <a:lnTo>
                  <a:pt x="2734056" y="6858000"/>
                </a:lnTo>
                <a:lnTo>
                  <a:pt x="461457" y="6858000"/>
                </a:lnTo>
                <a:lnTo>
                  <a:pt x="0" y="4134118"/>
                </a:lnTo>
                <a:close/>
              </a:path>
            </a:pathLst>
          </a:custGeom>
        </p:spPr>
      </p:pic>
      <p:sp>
        <p:nvSpPr>
          <p:cNvPr id="10" name="Isosceles Triangle 9">
            <a:extLst>
              <a:ext uri="{FF2B5EF4-FFF2-40B4-BE49-F238E27FC236}">
                <a16:creationId xmlns:a16="http://schemas.microsoft.com/office/drawing/2014/main" id="{EB6743CF-E74B-4A3C-A785-599069DB89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1"/>
            <a:ext cx="476655"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EB707735-DD5C-4016-BAC6-9DF955BB89BD}"/>
              </a:ext>
            </a:extLst>
          </p:cNvPr>
          <p:cNvSpPr>
            <a:spLocks noGrp="1"/>
          </p:cNvSpPr>
          <p:nvPr>
            <p:ph idx="1"/>
          </p:nvPr>
        </p:nvSpPr>
        <p:spPr>
          <a:xfrm>
            <a:off x="2849562" y="2160589"/>
            <a:ext cx="6424440" cy="3880773"/>
          </a:xfrm>
        </p:spPr>
        <p:txBody>
          <a:bodyPr>
            <a:normAutofit/>
          </a:bodyPr>
          <a:lstStyle/>
          <a:p>
            <a:r>
              <a:rPr lang="en-US"/>
              <a:t>More than 200,000 children in Arkansas are at risk of hunger and not getting the food they need to lead healthy, active lives. </a:t>
            </a:r>
          </a:p>
          <a:p>
            <a:r>
              <a:rPr lang="en-US"/>
              <a:t>More than 28% of children in Arkansas live in poverty. </a:t>
            </a:r>
          </a:p>
          <a:p>
            <a:r>
              <a:rPr lang="en-US"/>
              <a:t>Nearly 30% of households with children in Arkansas struggle to afford enough food for themselves and their families. </a:t>
            </a:r>
          </a:p>
          <a:p>
            <a:r>
              <a:rPr lang="en-US"/>
              <a:t>Many children lose access to breakfast and lunch when school is not in session. </a:t>
            </a:r>
          </a:p>
          <a:p>
            <a:endParaRPr lang="en-US"/>
          </a:p>
        </p:txBody>
      </p:sp>
    </p:spTree>
    <p:extLst>
      <p:ext uri="{BB962C8B-B14F-4D97-AF65-F5344CB8AC3E}">
        <p14:creationId xmlns:p14="http://schemas.microsoft.com/office/powerpoint/2010/main" val="674882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6DAD2E0-BD04-4D28-BC48-C9996578ADC6}"/>
              </a:ext>
            </a:extLst>
          </p:cNvPr>
          <p:cNvPicPr>
            <a:picLocks noChangeAspect="1"/>
          </p:cNvPicPr>
          <p:nvPr/>
        </p:nvPicPr>
        <p:blipFill rotWithShape="1">
          <a:blip r:embed="rId2"/>
          <a:srcRect l="26295" r="32985" b="-1"/>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a:extLst>
              <a:ext uri="{FF2B5EF4-FFF2-40B4-BE49-F238E27FC236}">
                <a16:creationId xmlns:a16="http://schemas.microsoft.com/office/drawing/2014/main" id="{A080F672-3553-4D9F-8B33-BE4983661B7F}"/>
              </a:ext>
            </a:extLst>
          </p:cNvPr>
          <p:cNvSpPr>
            <a:spLocks noGrp="1"/>
          </p:cNvSpPr>
          <p:nvPr>
            <p:ph type="title"/>
          </p:nvPr>
        </p:nvSpPr>
        <p:spPr>
          <a:xfrm>
            <a:off x="1206723" y="324853"/>
            <a:ext cx="3851123" cy="1320800"/>
          </a:xfrm>
        </p:spPr>
        <p:txBody>
          <a:bodyPr>
            <a:normAutofit/>
          </a:bodyPr>
          <a:lstStyle/>
          <a:p>
            <a:r>
              <a:rPr lang="en-US" b="1" dirty="0"/>
              <a:t>CACFP</a:t>
            </a:r>
          </a:p>
        </p:txBody>
      </p:sp>
      <p:sp>
        <p:nvSpPr>
          <p:cNvPr id="7" name="Content Placeholder 6">
            <a:extLst>
              <a:ext uri="{FF2B5EF4-FFF2-40B4-BE49-F238E27FC236}">
                <a16:creationId xmlns:a16="http://schemas.microsoft.com/office/drawing/2014/main" id="{C3E5D006-D123-47EC-A202-6798503AC514}"/>
              </a:ext>
            </a:extLst>
          </p:cNvPr>
          <p:cNvSpPr>
            <a:spLocks noGrp="1"/>
          </p:cNvSpPr>
          <p:nvPr>
            <p:ph idx="1"/>
          </p:nvPr>
        </p:nvSpPr>
        <p:spPr>
          <a:xfrm>
            <a:off x="398598" y="1388933"/>
            <a:ext cx="4871234" cy="5144214"/>
          </a:xfrm>
        </p:spPr>
        <p:txBody>
          <a:bodyPr>
            <a:normAutofit fontScale="92500" lnSpcReduction="10000"/>
          </a:bodyPr>
          <a:lstStyle/>
          <a:p>
            <a:pPr marL="0" indent="0">
              <a:lnSpc>
                <a:spcPct val="90000"/>
              </a:lnSpc>
              <a:buNone/>
            </a:pPr>
            <a:r>
              <a:rPr lang="en-US" sz="2000" b="1" u="sng" dirty="0">
                <a:latin typeface="Times New Roman" panose="02020603050405020304" pitchFamily="18" charset="0"/>
                <a:cs typeface="Times New Roman" panose="02020603050405020304" pitchFamily="18" charset="0"/>
              </a:rPr>
              <a:t>CACFP</a:t>
            </a:r>
          </a:p>
          <a:p>
            <a:pPr marL="0" indent="0">
              <a:lnSpc>
                <a:spcPct val="90000"/>
              </a:lnSpc>
              <a:buNone/>
            </a:pPr>
            <a:r>
              <a:rPr lang="en-US" sz="2000" dirty="0">
                <a:latin typeface="Times New Roman" panose="02020603050405020304" pitchFamily="18" charset="0"/>
                <a:cs typeface="Times New Roman" panose="02020603050405020304" pitchFamily="18" charset="0"/>
              </a:rPr>
              <a:t>The Child and Adult Care Food Program (CACFP) provides reimbursements for nutritious meals and snacks to eligible children and adults who are enrolled for care at participating childcare centers, day care homes, and adult day care centers. </a:t>
            </a:r>
          </a:p>
          <a:p>
            <a:pPr marL="0" indent="0">
              <a:lnSpc>
                <a:spcPct val="90000"/>
              </a:lnSpc>
              <a:buNone/>
            </a:pPr>
            <a:r>
              <a:rPr lang="en-US" sz="2000" b="1" dirty="0">
                <a:latin typeface="Times New Roman" panose="02020603050405020304" pitchFamily="18" charset="0"/>
                <a:cs typeface="Times New Roman" panose="02020603050405020304" pitchFamily="18" charset="0"/>
              </a:rPr>
              <a:t>2021: 331  Sponsors</a:t>
            </a:r>
          </a:p>
          <a:p>
            <a:pPr marL="0" indent="0">
              <a:lnSpc>
                <a:spcPct val="90000"/>
              </a:lnSpc>
              <a:buNone/>
            </a:pPr>
            <a:r>
              <a:rPr lang="en-US" sz="2000" b="1" dirty="0">
                <a:latin typeface="Times New Roman" panose="02020603050405020304" pitchFamily="18" charset="0"/>
                <a:cs typeface="Times New Roman" panose="02020603050405020304" pitchFamily="18" charset="0"/>
              </a:rPr>
              <a:t>1411(Highest) Child Sites/51 Adult Sites)</a:t>
            </a:r>
          </a:p>
          <a:p>
            <a:pPr marL="0" indent="0">
              <a:lnSpc>
                <a:spcPct val="90000"/>
              </a:lnSpc>
              <a:buNone/>
            </a:pPr>
            <a:endParaRPr lang="en-US" sz="2000" b="1" u="sng" dirty="0">
              <a:latin typeface="Times New Roman" panose="02020603050405020304" pitchFamily="18" charset="0"/>
              <a:cs typeface="Times New Roman" panose="02020603050405020304" pitchFamily="18" charset="0"/>
            </a:endParaRPr>
          </a:p>
          <a:p>
            <a:pPr marL="0" indent="0">
              <a:lnSpc>
                <a:spcPct val="90000"/>
              </a:lnSpc>
              <a:buNone/>
            </a:pPr>
            <a:r>
              <a:rPr lang="en-US" sz="2000" b="1" u="sng" dirty="0">
                <a:latin typeface="Times New Roman" panose="02020603050405020304" pitchFamily="18" charset="0"/>
                <a:cs typeface="Times New Roman" panose="02020603050405020304" pitchFamily="18" charset="0"/>
              </a:rPr>
              <a:t>CACFP At-Risk</a:t>
            </a:r>
          </a:p>
          <a:p>
            <a:pPr marL="0" indent="0">
              <a:lnSpc>
                <a:spcPct val="90000"/>
              </a:lnSpc>
              <a:buNone/>
            </a:pPr>
            <a:r>
              <a:rPr lang="en-US" sz="2000" dirty="0">
                <a:latin typeface="Times New Roman" panose="02020603050405020304" pitchFamily="18" charset="0"/>
                <a:cs typeface="Times New Roman" panose="02020603050405020304" pitchFamily="18" charset="0"/>
              </a:rPr>
              <a:t>At-Risk Afterschool Meals component of the Child and Adult Care Food Program (CACFP) offers Federal funding to Afterschool Programs that serve a meal or snack to children in low-income areas. </a:t>
            </a:r>
          </a:p>
          <a:p>
            <a:pPr marL="0" indent="0">
              <a:lnSpc>
                <a:spcPct val="90000"/>
              </a:lnSpc>
              <a:buNone/>
            </a:pPr>
            <a:r>
              <a:rPr lang="en-US" sz="2000" b="1" dirty="0">
                <a:latin typeface="Times New Roman" panose="02020603050405020304" pitchFamily="18" charset="0"/>
                <a:cs typeface="Times New Roman" panose="02020603050405020304" pitchFamily="18" charset="0"/>
              </a:rPr>
              <a:t>2021:  74 Sponsors (272 Sites)</a:t>
            </a:r>
          </a:p>
          <a:p>
            <a:pPr marL="0" indent="0">
              <a:lnSpc>
                <a:spcPct val="90000"/>
              </a:lnSpc>
              <a:buNone/>
            </a:pPr>
            <a:endParaRPr lang="en-US" sz="1100" b="1" dirty="0"/>
          </a:p>
        </p:txBody>
      </p:sp>
      <p:cxnSp>
        <p:nvCxnSpPr>
          <p:cNvPr id="42" name="Straight Connector 41">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46"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8"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0"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52"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54"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6"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58"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524072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C15D2-D2CD-43C1-90F5-06F675C53CF3}"/>
              </a:ext>
            </a:extLst>
          </p:cNvPr>
          <p:cNvSpPr>
            <a:spLocks noGrp="1"/>
          </p:cNvSpPr>
          <p:nvPr>
            <p:ph type="title"/>
          </p:nvPr>
        </p:nvSpPr>
        <p:spPr>
          <a:xfrm>
            <a:off x="6336287" y="1190785"/>
            <a:ext cx="4964049" cy="1320800"/>
          </a:xfrm>
        </p:spPr>
        <p:txBody>
          <a:bodyPr anchor="t">
            <a:normAutofit/>
          </a:bodyPr>
          <a:lstStyle/>
          <a:p>
            <a:r>
              <a:rPr lang="en-US" sz="4800" b="1" dirty="0"/>
              <a:t>SFSP</a:t>
            </a:r>
          </a:p>
        </p:txBody>
      </p:sp>
      <p:sp>
        <p:nvSpPr>
          <p:cNvPr id="3" name="Content Placeholder 2">
            <a:extLst>
              <a:ext uri="{FF2B5EF4-FFF2-40B4-BE49-F238E27FC236}">
                <a16:creationId xmlns:a16="http://schemas.microsoft.com/office/drawing/2014/main" id="{B9DC5188-14C0-4359-9F62-494B23961EE2}"/>
              </a:ext>
            </a:extLst>
          </p:cNvPr>
          <p:cNvSpPr>
            <a:spLocks noGrp="1"/>
          </p:cNvSpPr>
          <p:nvPr>
            <p:ph idx="1"/>
          </p:nvPr>
        </p:nvSpPr>
        <p:spPr>
          <a:xfrm>
            <a:off x="6336287" y="2160589"/>
            <a:ext cx="2934714" cy="3880773"/>
          </a:xfrm>
        </p:spPr>
        <p:txBody>
          <a:bodyPr>
            <a:normAutofit/>
          </a:bodyPr>
          <a:lstStyle/>
          <a:p>
            <a:pPr marL="0" indent="0">
              <a:buNone/>
            </a:pPr>
            <a:r>
              <a:rPr lang="en-US" dirty="0"/>
              <a:t>The Summer Food Service Program (SFSP) reimburses providers who serve free healthy meals to children and teens in low-income areas during the summer months when school is not in session. </a:t>
            </a:r>
          </a:p>
          <a:p>
            <a:pPr marL="0" indent="0">
              <a:buNone/>
            </a:pPr>
            <a:r>
              <a:rPr lang="en-US" b="1"/>
              <a:t>2021:  </a:t>
            </a:r>
          </a:p>
          <a:p>
            <a:pPr marL="0" indent="0">
              <a:buNone/>
            </a:pPr>
            <a:r>
              <a:rPr lang="en-US" b="1"/>
              <a:t>72 Sponsors/960 sites</a:t>
            </a:r>
          </a:p>
          <a:p>
            <a:pPr marL="0" indent="0">
              <a:buNone/>
            </a:pPr>
            <a:endParaRPr lang="en-US" b="1"/>
          </a:p>
        </p:txBody>
      </p:sp>
      <p:pic>
        <p:nvPicPr>
          <p:cNvPr id="5" name="Picture 4">
            <a:extLst>
              <a:ext uri="{FF2B5EF4-FFF2-40B4-BE49-F238E27FC236}">
                <a16:creationId xmlns:a16="http://schemas.microsoft.com/office/drawing/2014/main" id="{AA68D8E3-A76C-4AB9-A328-46E638BEEF65}"/>
              </a:ext>
            </a:extLst>
          </p:cNvPr>
          <p:cNvPicPr>
            <a:picLocks noChangeAspect="1"/>
          </p:cNvPicPr>
          <p:nvPr/>
        </p:nvPicPr>
        <p:blipFill rotWithShape="1">
          <a:blip r:embed="rId2"/>
          <a:srcRect l="14126" r="11487"/>
          <a:stretch/>
        </p:blipFill>
        <p:spPr>
          <a:xfrm>
            <a:off x="677334" y="2159331"/>
            <a:ext cx="5423429" cy="3882362"/>
          </a:xfrm>
          <a:prstGeom prst="rect">
            <a:avLst/>
          </a:prstGeom>
        </p:spPr>
      </p:pic>
    </p:spTree>
    <p:extLst>
      <p:ext uri="{BB962C8B-B14F-4D97-AF65-F5344CB8AC3E}">
        <p14:creationId xmlns:p14="http://schemas.microsoft.com/office/powerpoint/2010/main" val="924136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2FFFF-310F-4764-B257-D81938295231}"/>
              </a:ext>
            </a:extLst>
          </p:cNvPr>
          <p:cNvSpPr>
            <a:spLocks noGrp="1"/>
          </p:cNvSpPr>
          <p:nvPr>
            <p:ph type="title"/>
          </p:nvPr>
        </p:nvSpPr>
        <p:spPr>
          <a:xfrm>
            <a:off x="5536734" y="609600"/>
            <a:ext cx="3737268" cy="1320800"/>
          </a:xfrm>
        </p:spPr>
        <p:txBody>
          <a:bodyPr>
            <a:normAutofit/>
          </a:bodyPr>
          <a:lstStyle/>
          <a:p>
            <a:r>
              <a:rPr lang="en-US" b="1" dirty="0"/>
              <a:t>NSLP</a:t>
            </a:r>
          </a:p>
        </p:txBody>
      </p:sp>
      <p:sp>
        <p:nvSpPr>
          <p:cNvPr id="3" name="Content Placeholder 2">
            <a:extLst>
              <a:ext uri="{FF2B5EF4-FFF2-40B4-BE49-F238E27FC236}">
                <a16:creationId xmlns:a16="http://schemas.microsoft.com/office/drawing/2014/main" id="{1DA7B857-A01D-41F9-B3ED-FF5977E0E28D}"/>
              </a:ext>
            </a:extLst>
          </p:cNvPr>
          <p:cNvSpPr>
            <a:spLocks noGrp="1"/>
          </p:cNvSpPr>
          <p:nvPr>
            <p:ph idx="1"/>
          </p:nvPr>
        </p:nvSpPr>
        <p:spPr>
          <a:xfrm>
            <a:off x="5209563" y="2160589"/>
            <a:ext cx="4064439" cy="3880773"/>
          </a:xfrm>
        </p:spPr>
        <p:txBody>
          <a:bodyPr>
            <a:normAutofit/>
          </a:bodyPr>
          <a:lstStyle/>
          <a:p>
            <a:pPr marL="0" indent="0">
              <a:buNone/>
            </a:pPr>
            <a:r>
              <a:rPr lang="en-US"/>
              <a:t>The National School Lunch Program (NSLP) operates in public and nonprofit private schools and residential childcare institutions. It provides nutritionally balanced, low-cost or no-cost lunches to children each school day. The program was established under the Richard B. Russell National School Lunch Act, signed into law by President Harry Truman in 1946. </a:t>
            </a:r>
          </a:p>
          <a:p>
            <a:pPr marL="0" indent="0">
              <a:buNone/>
            </a:pPr>
            <a:r>
              <a:rPr lang="en-US" b="1"/>
              <a:t>2021:  24 Programs</a:t>
            </a:r>
          </a:p>
          <a:p>
            <a:pPr marL="0" indent="0">
              <a:buNone/>
            </a:pPr>
            <a:endParaRPr lang="en-US" b="1"/>
          </a:p>
        </p:txBody>
      </p:sp>
      <p:pic>
        <p:nvPicPr>
          <p:cNvPr id="13" name="Picture 12">
            <a:extLst>
              <a:ext uri="{FF2B5EF4-FFF2-40B4-BE49-F238E27FC236}">
                <a16:creationId xmlns:a16="http://schemas.microsoft.com/office/drawing/2014/main" id="{485A3ECD-30E6-4EA4-838B-2C3777049F5A}"/>
              </a:ext>
            </a:extLst>
          </p:cNvPr>
          <p:cNvPicPr>
            <a:picLocks noChangeAspect="1"/>
          </p:cNvPicPr>
          <p:nvPr/>
        </p:nvPicPr>
        <p:blipFill rotWithShape="1">
          <a:blip r:embed="rId2"/>
          <a:srcRect l="47255" r="16754" b="-1"/>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31" name="Isosceles Triangle 30">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257096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D65B1-2724-49D1-8FC9-A2872B6474C7}"/>
              </a:ext>
            </a:extLst>
          </p:cNvPr>
          <p:cNvSpPr>
            <a:spLocks noGrp="1"/>
          </p:cNvSpPr>
          <p:nvPr>
            <p:ph type="title"/>
          </p:nvPr>
        </p:nvSpPr>
        <p:spPr>
          <a:xfrm>
            <a:off x="253644" y="413053"/>
            <a:ext cx="9592319" cy="1291712"/>
          </a:xfrm>
        </p:spPr>
        <p:txBody>
          <a:bodyPr>
            <a:normAutofit/>
          </a:bodyPr>
          <a:lstStyle/>
          <a:p>
            <a:pPr algn="ctr"/>
            <a:r>
              <a:rPr lang="en-US" dirty="0">
                <a:ln w="0"/>
                <a:effectLst>
                  <a:outerShdw blurRad="38100" dist="25400" dir="5400000" algn="ctr" rotWithShape="0">
                    <a:srgbClr val="6E747A">
                      <a:alpha val="43000"/>
                    </a:srgbClr>
                  </a:outerShdw>
                </a:effectLst>
              </a:rPr>
              <a:t>The DCCECE Commodity </a:t>
            </a:r>
            <a:br>
              <a:rPr lang="en-US" dirty="0">
                <a:ln w="0"/>
                <a:effectLst>
                  <a:outerShdw blurRad="38100" dist="25400" dir="5400000" algn="ctr" rotWithShape="0">
                    <a:srgbClr val="6E747A">
                      <a:alpha val="43000"/>
                    </a:srgbClr>
                  </a:outerShdw>
                </a:effectLst>
              </a:rPr>
            </a:br>
            <a:r>
              <a:rPr lang="en-US" dirty="0">
                <a:ln w="0"/>
                <a:effectLst>
                  <a:outerShdw blurRad="38100" dist="25400" dir="5400000" algn="ctr" rotWithShape="0">
                    <a:srgbClr val="6E747A">
                      <a:alpha val="43000"/>
                    </a:srgbClr>
                  </a:outerShdw>
                </a:effectLst>
              </a:rPr>
              <a:t>Distribution Unit</a:t>
            </a:r>
          </a:p>
        </p:txBody>
      </p:sp>
      <p:sp>
        <p:nvSpPr>
          <p:cNvPr id="6" name="TextBox 5">
            <a:extLst>
              <a:ext uri="{FF2B5EF4-FFF2-40B4-BE49-F238E27FC236}">
                <a16:creationId xmlns:a16="http://schemas.microsoft.com/office/drawing/2014/main" id="{4770B915-666E-434E-B169-1E463F8266C8}"/>
              </a:ext>
            </a:extLst>
          </p:cNvPr>
          <p:cNvSpPr txBox="1"/>
          <p:nvPr/>
        </p:nvSpPr>
        <p:spPr>
          <a:xfrm>
            <a:off x="572938" y="4619192"/>
            <a:ext cx="4476866" cy="1569660"/>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Calibri" panose="020F0502020204030204"/>
                <a:ea typeface="+mn-ea"/>
                <a:cs typeface="+mn-cs"/>
              </a:rPr>
              <a:t>CACFP</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Calibri" panose="020F0502020204030204"/>
                <a:ea typeface="+mn-ea"/>
                <a:cs typeface="+mn-cs"/>
              </a:rPr>
              <a:t>CACFP at Risk</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Calibri" panose="020F0502020204030204"/>
                <a:ea typeface="+mn-ea"/>
                <a:cs typeface="+mn-cs"/>
              </a:rPr>
              <a:t>SFSP </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Calibri" panose="020F0502020204030204"/>
                <a:ea typeface="+mn-ea"/>
                <a:cs typeface="+mn-cs"/>
              </a:rPr>
              <a:t>NSLP  (both DHS and ADE)</a:t>
            </a:r>
          </a:p>
        </p:txBody>
      </p:sp>
      <p:sp>
        <p:nvSpPr>
          <p:cNvPr id="11" name="TextBox 10">
            <a:extLst>
              <a:ext uri="{FF2B5EF4-FFF2-40B4-BE49-F238E27FC236}">
                <a16:creationId xmlns:a16="http://schemas.microsoft.com/office/drawing/2014/main" id="{938CE72E-0B01-4294-976D-712EE9445720}"/>
              </a:ext>
            </a:extLst>
          </p:cNvPr>
          <p:cNvSpPr txBox="1"/>
          <p:nvPr/>
        </p:nvSpPr>
        <p:spPr>
          <a:xfrm>
            <a:off x="5347201" y="1982450"/>
            <a:ext cx="4710109" cy="14465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alibri" panose="020F0502020204030204"/>
                <a:ea typeface="+mn-ea"/>
                <a:cs typeface="+mn-cs"/>
              </a:rPr>
              <a:t>Allocates  USDA dollars to be spent on Food Distribution based on previous meals served</a:t>
            </a:r>
            <a:endParaRPr kumimoji="0" lang="en-US" sz="24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EA46A0B4-235C-4F95-8DEA-A975FFFF43CE}"/>
              </a:ext>
            </a:extLst>
          </p:cNvPr>
          <p:cNvSpPr txBox="1"/>
          <p:nvPr/>
        </p:nvSpPr>
        <p:spPr>
          <a:xfrm>
            <a:off x="5347201" y="3511196"/>
            <a:ext cx="4184073" cy="267765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USDA dollars can be used to purchases commodities from a list of available USDA foods.  Examples: meats,  vegetables and fruits, processing foods, and DOD Fresh Fruits and Vegetables</a:t>
            </a:r>
          </a:p>
        </p:txBody>
      </p:sp>
      <p:pic>
        <p:nvPicPr>
          <p:cNvPr id="13" name="Picture 12">
            <a:extLst>
              <a:ext uri="{FF2B5EF4-FFF2-40B4-BE49-F238E27FC236}">
                <a16:creationId xmlns:a16="http://schemas.microsoft.com/office/drawing/2014/main" id="{DC0312AC-C25F-4E12-AE60-C818BF429E49}"/>
              </a:ext>
            </a:extLst>
          </p:cNvPr>
          <p:cNvPicPr>
            <a:picLocks noChangeAspect="1"/>
          </p:cNvPicPr>
          <p:nvPr/>
        </p:nvPicPr>
        <p:blipFill>
          <a:blip r:embed="rId2"/>
          <a:stretch>
            <a:fillRect/>
          </a:stretch>
        </p:blipFill>
        <p:spPr>
          <a:xfrm>
            <a:off x="0" y="2458507"/>
            <a:ext cx="4932219" cy="2094742"/>
          </a:xfrm>
          <a:prstGeom prst="rect">
            <a:avLst/>
          </a:prstGeom>
        </p:spPr>
      </p:pic>
    </p:spTree>
    <p:extLst>
      <p:ext uri="{BB962C8B-B14F-4D97-AF65-F5344CB8AC3E}">
        <p14:creationId xmlns:p14="http://schemas.microsoft.com/office/powerpoint/2010/main" val="774533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D65B1-2724-49D1-8FC9-A2872B6474C7}"/>
              </a:ext>
            </a:extLst>
          </p:cNvPr>
          <p:cNvSpPr>
            <a:spLocks noGrp="1"/>
          </p:cNvSpPr>
          <p:nvPr>
            <p:ph type="title"/>
          </p:nvPr>
        </p:nvSpPr>
        <p:spPr>
          <a:xfrm>
            <a:off x="464589" y="634370"/>
            <a:ext cx="10009142" cy="1160614"/>
          </a:xfrm>
        </p:spPr>
        <p:txBody>
          <a:bodyPr>
            <a:normAutofit/>
          </a:bodyPr>
          <a:lstStyle/>
          <a:p>
            <a:r>
              <a:rPr lang="en-US" dirty="0">
                <a:ln w="0"/>
                <a:effectLst>
                  <a:outerShdw blurRad="38100" dist="25400" dir="5400000" algn="ctr" rotWithShape="0">
                    <a:srgbClr val="6E747A">
                      <a:alpha val="43000"/>
                    </a:srgbClr>
                  </a:outerShdw>
                </a:effectLst>
              </a:rPr>
              <a:t>Commodity Distribution Unit - Continued</a:t>
            </a:r>
          </a:p>
        </p:txBody>
      </p:sp>
      <p:sp>
        <p:nvSpPr>
          <p:cNvPr id="5" name="TextBox 4">
            <a:extLst>
              <a:ext uri="{FF2B5EF4-FFF2-40B4-BE49-F238E27FC236}">
                <a16:creationId xmlns:a16="http://schemas.microsoft.com/office/drawing/2014/main" id="{C4587028-4F99-40E0-A8BA-81D02C303A6D}"/>
              </a:ext>
            </a:extLst>
          </p:cNvPr>
          <p:cNvSpPr txBox="1"/>
          <p:nvPr/>
        </p:nvSpPr>
        <p:spPr>
          <a:xfrm>
            <a:off x="2016860" y="1676108"/>
            <a:ext cx="6438122"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rgbClr val="000000"/>
                </a:solidFill>
                <a:effectLst/>
                <a:uLnTx/>
                <a:uFillTx/>
                <a:latin typeface="Calibri" panose="020F0502020204030204"/>
                <a:ea typeface="+mn-ea"/>
                <a:cs typeface="+mn-cs"/>
              </a:rPr>
              <a:t>USDA Foods Processing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Calibri" panose="020F0502020204030204"/>
                <a:ea typeface="+mn-ea"/>
                <a:cs typeface="+mn-cs"/>
              </a:rPr>
              <a:t>Administering Agency: DCCECE Commodity Distribution Unit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Calibri" panose="020F0502020204030204"/>
                <a:ea typeface="+mn-ea"/>
                <a:cs typeface="+mn-cs"/>
              </a:rPr>
              <a:t>Allows State Distributing Agencies (CDU) and eligible Recipient Agencies such as school districts to contract with commercial food processors to convert raw bulk USDA foods into more convenient, ready-to-use end products.</a:t>
            </a:r>
          </a:p>
        </p:txBody>
      </p:sp>
      <p:sp>
        <p:nvSpPr>
          <p:cNvPr id="6" name="TextBox 5">
            <a:extLst>
              <a:ext uri="{FF2B5EF4-FFF2-40B4-BE49-F238E27FC236}">
                <a16:creationId xmlns:a16="http://schemas.microsoft.com/office/drawing/2014/main" id="{4770B915-666E-434E-B169-1E463F8266C8}"/>
              </a:ext>
            </a:extLst>
          </p:cNvPr>
          <p:cNvSpPr txBox="1"/>
          <p:nvPr/>
        </p:nvSpPr>
        <p:spPr>
          <a:xfrm>
            <a:off x="2016860" y="4822447"/>
            <a:ext cx="6527027"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rgbClr val="000000"/>
                </a:solidFill>
                <a:effectLst/>
                <a:uLnTx/>
                <a:uFillTx/>
                <a:latin typeface="Calibri" panose="020F0502020204030204"/>
                <a:ea typeface="+mn-ea"/>
                <a:cs typeface="+mn-cs"/>
              </a:rPr>
              <a:t>Commodity Supplemental Food Program (CSFP):</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Calibri" panose="020F0502020204030204"/>
                <a:ea typeface="+mn-ea"/>
                <a:cs typeface="+mn-cs"/>
              </a:rPr>
              <a:t>Administering Agency: DCCECE Commodity Distribution Unit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Calibri" panose="020F0502020204030204"/>
                <a:ea typeface="+mn-ea"/>
                <a:cs typeface="+mn-cs"/>
              </a:rPr>
              <a:t>Assists to improve the health of low-income persons at least 60 years of age by supplementing their diets with nutritious USDA foods.</a:t>
            </a:r>
          </a:p>
        </p:txBody>
      </p:sp>
      <p:sp>
        <p:nvSpPr>
          <p:cNvPr id="11" name="TextBox 10">
            <a:extLst>
              <a:ext uri="{FF2B5EF4-FFF2-40B4-BE49-F238E27FC236}">
                <a16:creationId xmlns:a16="http://schemas.microsoft.com/office/drawing/2014/main" id="{938CE72E-0B01-4294-976D-712EE9445720}"/>
              </a:ext>
            </a:extLst>
          </p:cNvPr>
          <p:cNvSpPr txBox="1"/>
          <p:nvPr/>
        </p:nvSpPr>
        <p:spPr>
          <a:xfrm>
            <a:off x="2016860" y="3372388"/>
            <a:ext cx="5978769"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rgbClr val="000000"/>
                </a:solidFill>
                <a:effectLst/>
                <a:uLnTx/>
                <a:uFillTx/>
                <a:latin typeface="Calibri" panose="020F0502020204030204"/>
                <a:ea typeface="+mn-ea"/>
                <a:cs typeface="+mn-cs"/>
              </a:rPr>
              <a:t>The Emergency Food Assistance Program (TEFAP):</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Calibri" panose="020F0502020204030204"/>
                <a:ea typeface="+mn-ea"/>
                <a:cs typeface="+mn-cs"/>
              </a:rPr>
              <a:t>Administering Agency: DCCECE Commodity Distribution Unit.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Calibri" panose="020F0502020204030204"/>
                <a:ea typeface="+mn-ea"/>
                <a:cs typeface="+mn-cs"/>
              </a:rPr>
              <a:t>Assists in supplementing the diets of low-income Americans by providing them with emergency food assistance at no cost.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7398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8C8E9-99F8-4CC4-9441-9A68A3B83F05}"/>
              </a:ext>
            </a:extLst>
          </p:cNvPr>
          <p:cNvSpPr>
            <a:spLocks noGrp="1"/>
          </p:cNvSpPr>
          <p:nvPr>
            <p:ph type="title"/>
          </p:nvPr>
        </p:nvSpPr>
        <p:spPr>
          <a:xfrm>
            <a:off x="442708" y="591413"/>
            <a:ext cx="9343130" cy="997730"/>
          </a:xfrm>
        </p:spPr>
        <p:txBody>
          <a:bodyPr>
            <a:normAutofit/>
          </a:bodyPr>
          <a:lstStyle/>
          <a:p>
            <a:r>
              <a:rPr lang="en-US" b="1" dirty="0">
                <a:solidFill>
                  <a:schemeClr val="accent5">
                    <a:lumMod val="75000"/>
                  </a:schemeClr>
                </a:solidFill>
              </a:rPr>
              <a:t>Commodity Distribution Unit - Continued</a:t>
            </a:r>
          </a:p>
        </p:txBody>
      </p:sp>
      <p:sp>
        <p:nvSpPr>
          <p:cNvPr id="4" name="TextBox 3">
            <a:extLst>
              <a:ext uri="{FF2B5EF4-FFF2-40B4-BE49-F238E27FC236}">
                <a16:creationId xmlns:a16="http://schemas.microsoft.com/office/drawing/2014/main" id="{0E5609C3-7F93-49D6-9BD1-6A215E5ECCD8}"/>
              </a:ext>
            </a:extLst>
          </p:cNvPr>
          <p:cNvSpPr txBox="1"/>
          <p:nvPr/>
        </p:nvSpPr>
        <p:spPr>
          <a:xfrm>
            <a:off x="1434600" y="1395414"/>
            <a:ext cx="6429147" cy="184665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rgbClr val="000000"/>
                </a:solidFill>
                <a:effectLst/>
                <a:uLnTx/>
                <a:uFillTx/>
                <a:latin typeface="Calibri" panose="020F0502020204030204"/>
                <a:ea typeface="+mn-ea"/>
                <a:cs typeface="+mn-cs"/>
              </a:rPr>
              <a:t>USDA Foods during Disasters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Calibri" panose="020F0502020204030204"/>
                <a:ea typeface="+mn-ea"/>
                <a:cs typeface="+mn-cs"/>
              </a:rPr>
              <a:t>Administering Agency: DCCECE Commodity Distribution Unit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Calibri" panose="020F0502020204030204"/>
                <a:ea typeface="+mn-ea"/>
                <a:cs typeface="+mn-cs"/>
              </a:rPr>
              <a:t>As part of the National Response Framework, USDA Food Distribution has the primary responsibility of supplying food to organizations like Red Cross, Salvation Army for mass/congregate feeding or household distribution.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CB9AA2B8-D812-404A-815F-E8B11F3D4BB6}"/>
              </a:ext>
            </a:extLst>
          </p:cNvPr>
          <p:cNvSpPr txBox="1"/>
          <p:nvPr/>
        </p:nvSpPr>
        <p:spPr>
          <a:xfrm>
            <a:off x="1434599" y="3107674"/>
            <a:ext cx="6429147" cy="160043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rgbClr val="000000"/>
                </a:solidFill>
                <a:effectLst/>
                <a:uLnTx/>
                <a:uFillTx/>
                <a:latin typeface="Calibri" panose="020F0502020204030204"/>
                <a:ea typeface="+mn-ea"/>
                <a:cs typeface="+mn-cs"/>
              </a:rPr>
              <a:t>State Food Purchasing Program</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Calibri" panose="020F0502020204030204"/>
                <a:ea typeface="+mn-ea"/>
                <a:cs typeface="+mn-cs"/>
              </a:rPr>
              <a:t>Administering Agency: AR DHS Division of County Operations (DCO)/AR Hunger Relief Alliance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Calibri" panose="020F0502020204030204"/>
                <a:ea typeface="+mn-ea"/>
                <a:cs typeface="+mn-cs"/>
              </a:rPr>
              <a:t>Provides approximately $1 million to the AR Hunger Relief Alliance through the Tobacco Tax to purchase food and provide funds for capacity building grants to member agencies.</a:t>
            </a:r>
          </a:p>
        </p:txBody>
      </p:sp>
      <p:sp>
        <p:nvSpPr>
          <p:cNvPr id="9" name="TextBox 8">
            <a:extLst>
              <a:ext uri="{FF2B5EF4-FFF2-40B4-BE49-F238E27FC236}">
                <a16:creationId xmlns:a16="http://schemas.microsoft.com/office/drawing/2014/main" id="{119F8A6A-1AF6-4187-9C7E-A3FF9CE8B9EC}"/>
              </a:ext>
            </a:extLst>
          </p:cNvPr>
          <p:cNvSpPr txBox="1"/>
          <p:nvPr/>
        </p:nvSpPr>
        <p:spPr>
          <a:xfrm>
            <a:off x="1434599" y="4982689"/>
            <a:ext cx="7665755"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rgbClr val="000000"/>
                </a:solidFill>
                <a:effectLst/>
                <a:uLnTx/>
                <a:uFillTx/>
                <a:latin typeface="Calibri" panose="020F0502020204030204"/>
                <a:ea typeface="+mn-ea"/>
                <a:cs typeface="+mn-cs"/>
              </a:rPr>
              <a:t>Coming Soon!!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rgbClr val="000000"/>
                </a:solidFill>
                <a:effectLst/>
                <a:uLnTx/>
                <a:uFillTx/>
                <a:latin typeface="Calibri" panose="020F0502020204030204"/>
                <a:ea typeface="+mn-ea"/>
                <a:cs typeface="+mn-cs"/>
              </a:rPr>
              <a:t>Farm to Food Bank Program</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Calibri" panose="020F0502020204030204"/>
                <a:ea typeface="+mn-ea"/>
                <a:cs typeface="+mn-cs"/>
              </a:rPr>
              <a:t>Administering Agency: DCCECE Commodity Distribution Unit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Calibri" panose="020F0502020204030204"/>
                <a:ea typeface="+mn-ea"/>
                <a:cs typeface="+mn-cs"/>
              </a:rPr>
              <a:t>As part of the TEFAP program this will provide additional administrative funds to food banks to cover farmers costs of picking and packaging produce for food bank distribution.</a:t>
            </a:r>
          </a:p>
        </p:txBody>
      </p:sp>
      <p:pic>
        <p:nvPicPr>
          <p:cNvPr id="6" name="Picture 5">
            <a:extLst>
              <a:ext uri="{FF2B5EF4-FFF2-40B4-BE49-F238E27FC236}">
                <a16:creationId xmlns:a16="http://schemas.microsoft.com/office/drawing/2014/main" id="{A8574912-F7FF-4D36-9EC9-17F4902918F4}"/>
              </a:ext>
            </a:extLst>
          </p:cNvPr>
          <p:cNvPicPr>
            <a:picLocks noChangeAspect="1"/>
          </p:cNvPicPr>
          <p:nvPr/>
        </p:nvPicPr>
        <p:blipFill>
          <a:blip r:embed="rId2"/>
          <a:stretch>
            <a:fillRect/>
          </a:stretch>
        </p:blipFill>
        <p:spPr>
          <a:xfrm>
            <a:off x="8224099" y="2401454"/>
            <a:ext cx="3967901" cy="2632364"/>
          </a:xfrm>
          <a:prstGeom prst="rect">
            <a:avLst/>
          </a:prstGeom>
        </p:spPr>
      </p:pic>
    </p:spTree>
    <p:extLst>
      <p:ext uri="{BB962C8B-B14F-4D97-AF65-F5344CB8AC3E}">
        <p14:creationId xmlns:p14="http://schemas.microsoft.com/office/powerpoint/2010/main" val="1042303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9" grpId="0"/>
    </p:bldLst>
  </p:timing>
</p:sld>
</file>

<file path=ppt/theme/theme1.xml><?xml version="1.0" encoding="utf-8"?>
<a:theme xmlns:a="http://schemas.openxmlformats.org/drawingml/2006/main" name="Facet">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503</TotalTime>
  <Words>1200</Words>
  <Application>Microsoft Office PowerPoint</Application>
  <PresentationFormat>Widescreen</PresentationFormat>
  <Paragraphs>95</Paragraphs>
  <Slides>15</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Arial</vt:lpstr>
      <vt:lpstr>Calibri</vt:lpstr>
      <vt:lpstr>Franklin Gothic Medium</vt:lpstr>
      <vt:lpstr>Source Sans Pro</vt:lpstr>
      <vt:lpstr>Source Sans Pro Web</vt:lpstr>
      <vt:lpstr>Times New Roman</vt:lpstr>
      <vt:lpstr>Trebuchet MS</vt:lpstr>
      <vt:lpstr>Wingdings 3</vt:lpstr>
      <vt:lpstr>Facet</vt:lpstr>
      <vt:lpstr>Module 5: Outreach Overview</vt:lpstr>
      <vt:lpstr>Our mission….</vt:lpstr>
      <vt:lpstr>Arkansas Food Security concerns…..</vt:lpstr>
      <vt:lpstr>CACFP</vt:lpstr>
      <vt:lpstr>SFSP</vt:lpstr>
      <vt:lpstr>NSLP</vt:lpstr>
      <vt:lpstr>The DCCECE Commodity  Distribution Unit</vt:lpstr>
      <vt:lpstr>Commodity Distribution Unit - Continued</vt:lpstr>
      <vt:lpstr>Commodity Distribution Unit - Continued</vt:lpstr>
      <vt:lpstr>PowerPoint Presentation</vt:lpstr>
      <vt:lpstr>Application TEAM</vt:lpstr>
      <vt:lpstr>Review TEAM</vt:lpstr>
      <vt:lpstr>Training TEAM</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5: Outreach Overview</dc:title>
  <dc:creator>Katie Schick</dc:creator>
  <cp:lastModifiedBy>Nora Fawcett</cp:lastModifiedBy>
  <cp:revision>8</cp:revision>
  <dcterms:created xsi:type="dcterms:W3CDTF">2022-04-19T15:51:54Z</dcterms:created>
  <dcterms:modified xsi:type="dcterms:W3CDTF">2022-05-17T16:38:27Z</dcterms:modified>
</cp:coreProperties>
</file>