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2" r:id="rId4"/>
  </p:sldMasterIdLst>
  <p:notesMasterIdLst>
    <p:notesMasterId r:id="rId31"/>
  </p:notesMasterIdLst>
  <p:sldIdLst>
    <p:sldId id="257" r:id="rId5"/>
    <p:sldId id="1172" r:id="rId6"/>
    <p:sldId id="1154" r:id="rId7"/>
    <p:sldId id="1155" r:id="rId8"/>
    <p:sldId id="1180" r:id="rId9"/>
    <p:sldId id="1181" r:id="rId10"/>
    <p:sldId id="1157" r:id="rId11"/>
    <p:sldId id="1158" r:id="rId12"/>
    <p:sldId id="1160" r:id="rId13"/>
    <p:sldId id="1161" r:id="rId14"/>
    <p:sldId id="1176" r:id="rId15"/>
    <p:sldId id="1177" r:id="rId16"/>
    <p:sldId id="1162" r:id="rId17"/>
    <p:sldId id="994" r:id="rId18"/>
    <p:sldId id="1165" r:id="rId19"/>
    <p:sldId id="1178" r:id="rId20"/>
    <p:sldId id="1179" r:id="rId21"/>
    <p:sldId id="1166" r:id="rId22"/>
    <p:sldId id="1167" r:id="rId23"/>
    <p:sldId id="1174" r:id="rId24"/>
    <p:sldId id="1175" r:id="rId25"/>
    <p:sldId id="1168" r:id="rId26"/>
    <p:sldId id="1169" r:id="rId27"/>
    <p:sldId id="1170" r:id="rId28"/>
    <p:sldId id="262"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Schick" initials="KS" lastIdx="2" clrIdx="0">
    <p:extLst>
      <p:ext uri="{19B8F6BF-5375-455C-9EA6-DF929625EA0E}">
        <p15:presenceInfo xmlns:p15="http://schemas.microsoft.com/office/powerpoint/2012/main" userId="S::Katie.Schick@dhs.arkansas.gov::9baee25a-ae8b-4b5e-8329-8d7318747c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85858-026C-4BE2-9F77-7B1E70FDC208}"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EF5BB438-E285-4865-8288-09E6987349EA}">
      <dgm:prSet custT="1"/>
      <dgm:spPr/>
      <dgm:t>
        <a:bodyPr/>
        <a:lstStyle/>
        <a:p>
          <a:pPr>
            <a:lnSpc>
              <a:spcPct val="100000"/>
            </a:lnSpc>
          </a:pPr>
          <a:r>
            <a:rPr lang="en-US" sz="1700" i="0" u="sng" dirty="0"/>
            <a:t>Best Practice </a:t>
          </a:r>
          <a:r>
            <a:rPr lang="en-US" sz="1700" i="0" dirty="0"/>
            <a:t>is to provide at least two servings of whole grain-rich grains per day, but you are only required to serve at least one whole grain item each day.  </a:t>
          </a:r>
        </a:p>
      </dgm:t>
    </dgm:pt>
    <dgm:pt modelId="{1A148E29-E1D4-4CD9-A710-17AE2BF3EA54}" type="parTrans" cxnId="{3CBE5578-D4C2-4B20-B10D-88426D795B41}">
      <dgm:prSet/>
      <dgm:spPr/>
      <dgm:t>
        <a:bodyPr/>
        <a:lstStyle/>
        <a:p>
          <a:endParaRPr lang="en-US"/>
        </a:p>
      </dgm:t>
    </dgm:pt>
    <dgm:pt modelId="{A22045BC-352A-4248-BCB5-0FFDBD1FAACB}" type="sibTrans" cxnId="{3CBE5578-D4C2-4B20-B10D-88426D795B41}">
      <dgm:prSet/>
      <dgm:spPr/>
      <dgm:t>
        <a:bodyPr/>
        <a:lstStyle/>
        <a:p>
          <a:endParaRPr lang="en-US" dirty="0"/>
        </a:p>
      </dgm:t>
    </dgm:pt>
    <dgm:pt modelId="{FDA25E50-F435-4955-9FFB-6B040A546394}">
      <dgm:prSet custT="1"/>
      <dgm:spPr/>
      <dgm:t>
        <a:bodyPr/>
        <a:lstStyle/>
        <a:p>
          <a:pPr>
            <a:lnSpc>
              <a:spcPct val="100000"/>
            </a:lnSpc>
          </a:pPr>
          <a:r>
            <a:rPr lang="en-US" sz="1700" i="0" dirty="0"/>
            <a:t>You can still serve fortified and enriched grains on your menu for reimbursement, but they do not count towards the whole grain requirement.  </a:t>
          </a:r>
        </a:p>
      </dgm:t>
    </dgm:pt>
    <dgm:pt modelId="{EF9169D4-5ABB-4B94-989F-00B8A0B7B426}" type="parTrans" cxnId="{B31410D4-1D09-4B3C-BFA6-907D05BD18DD}">
      <dgm:prSet/>
      <dgm:spPr/>
      <dgm:t>
        <a:bodyPr/>
        <a:lstStyle/>
        <a:p>
          <a:endParaRPr lang="en-US"/>
        </a:p>
      </dgm:t>
    </dgm:pt>
    <dgm:pt modelId="{022626CD-B50F-4F7E-A749-88B9B21F6A98}" type="sibTrans" cxnId="{B31410D4-1D09-4B3C-BFA6-907D05BD18DD}">
      <dgm:prSet/>
      <dgm:spPr/>
      <dgm:t>
        <a:bodyPr/>
        <a:lstStyle/>
        <a:p>
          <a:endParaRPr lang="en-US"/>
        </a:p>
      </dgm:t>
    </dgm:pt>
    <dgm:pt modelId="{B07E7531-642F-4658-886B-26C110C635A6}">
      <dgm:prSet custT="1"/>
      <dgm:spPr/>
      <dgm:t>
        <a:bodyPr/>
        <a:lstStyle/>
        <a:p>
          <a:pPr>
            <a:lnSpc>
              <a:spcPct val="100000"/>
            </a:lnSpc>
          </a:pPr>
          <a:r>
            <a:rPr lang="en-US" sz="1700" dirty="0">
              <a:latin typeface="+mn-lt"/>
            </a:rPr>
            <a:t>1.  The first ingredient (or second after water) in the food is whole grain</a:t>
          </a:r>
          <a:endParaRPr lang="en-US" sz="1700" dirty="0"/>
        </a:p>
      </dgm:t>
    </dgm:pt>
    <dgm:pt modelId="{FDB1B18B-4CAF-4391-8666-AEB40C810A8E}" type="parTrans" cxnId="{75CDBC9C-F8E9-4035-97B7-AB1E1A025462}">
      <dgm:prSet/>
      <dgm:spPr/>
      <dgm:t>
        <a:bodyPr/>
        <a:lstStyle/>
        <a:p>
          <a:endParaRPr lang="en-US"/>
        </a:p>
      </dgm:t>
    </dgm:pt>
    <dgm:pt modelId="{A00B6905-C3A9-4276-A22B-4F73F9942090}" type="sibTrans" cxnId="{75CDBC9C-F8E9-4035-97B7-AB1E1A025462}">
      <dgm:prSet/>
      <dgm:spPr/>
      <dgm:t>
        <a:bodyPr/>
        <a:lstStyle/>
        <a:p>
          <a:endParaRPr lang="en-US"/>
        </a:p>
      </dgm:t>
    </dgm:pt>
    <dgm:pt modelId="{69217336-9CDB-48F5-A412-78F6278C7AFF}">
      <dgm:prSet custT="1"/>
      <dgm:spPr/>
      <dgm:t>
        <a:bodyPr/>
        <a:lstStyle/>
        <a:p>
          <a:pPr>
            <a:lnSpc>
              <a:spcPct val="100000"/>
            </a:lnSpc>
          </a:pPr>
          <a:r>
            <a:rPr lang="en-US" sz="1700" dirty="0">
              <a:latin typeface="+mn-lt"/>
            </a:rPr>
            <a:t>2.  The second grain ingredient (if any) is a whole grain, enriched, bran, or germ. </a:t>
          </a:r>
          <a:endParaRPr lang="en-US" sz="1700" dirty="0"/>
        </a:p>
      </dgm:t>
    </dgm:pt>
    <dgm:pt modelId="{4B408802-4263-466D-BDD0-AF4439258E5E}" type="parTrans" cxnId="{4C9C7DFC-EA67-4A10-8970-3F84F1EBF11F}">
      <dgm:prSet/>
      <dgm:spPr/>
      <dgm:t>
        <a:bodyPr/>
        <a:lstStyle/>
        <a:p>
          <a:endParaRPr lang="en-US"/>
        </a:p>
      </dgm:t>
    </dgm:pt>
    <dgm:pt modelId="{E9CF8E20-1BAE-435D-81D7-7AFBB209D204}" type="sibTrans" cxnId="{4C9C7DFC-EA67-4A10-8970-3F84F1EBF11F}">
      <dgm:prSet/>
      <dgm:spPr/>
      <dgm:t>
        <a:bodyPr/>
        <a:lstStyle/>
        <a:p>
          <a:endParaRPr lang="en-US"/>
        </a:p>
      </dgm:t>
    </dgm:pt>
    <dgm:pt modelId="{92BBF4F3-EB00-4424-B5FC-16DBFC4CEB7E}">
      <dgm:prSet custT="1"/>
      <dgm:spPr/>
      <dgm:t>
        <a:bodyPr/>
        <a:lstStyle/>
        <a:p>
          <a:pPr>
            <a:lnSpc>
              <a:spcPct val="100000"/>
            </a:lnSpc>
          </a:pPr>
          <a:r>
            <a:rPr lang="en-US" sz="1700" dirty="0">
              <a:latin typeface="+mn-lt"/>
            </a:rPr>
            <a:t>3.  The third grain ingredient (if any) is also a whole grain, enriched, bran, or germ. </a:t>
          </a:r>
          <a:endParaRPr lang="en-US" sz="1700" dirty="0"/>
        </a:p>
      </dgm:t>
    </dgm:pt>
    <dgm:pt modelId="{7C306F88-D973-45A6-B6A9-67EC29F3A1E8}" type="parTrans" cxnId="{A4345925-4E19-4400-ABFF-F78D817B9C81}">
      <dgm:prSet/>
      <dgm:spPr/>
      <dgm:t>
        <a:bodyPr/>
        <a:lstStyle/>
        <a:p>
          <a:endParaRPr lang="en-US"/>
        </a:p>
      </dgm:t>
    </dgm:pt>
    <dgm:pt modelId="{FB70D08A-F7B4-4C0D-AC4D-BCF6402A033C}" type="sibTrans" cxnId="{A4345925-4E19-4400-ABFF-F78D817B9C81}">
      <dgm:prSet/>
      <dgm:spPr/>
      <dgm:t>
        <a:bodyPr/>
        <a:lstStyle/>
        <a:p>
          <a:endParaRPr lang="en-US"/>
        </a:p>
      </dgm:t>
    </dgm:pt>
    <dgm:pt modelId="{24CF17DD-68D0-4C87-B961-5F74632CF832}">
      <dgm:prSet custT="1"/>
      <dgm:spPr/>
      <dgm:t>
        <a:bodyPr/>
        <a:lstStyle/>
        <a:p>
          <a:pPr>
            <a:lnSpc>
              <a:spcPct val="100000"/>
            </a:lnSpc>
          </a:pPr>
          <a:r>
            <a:rPr lang="en-US" sz="1700" dirty="0"/>
            <a:t>What to Watch Out For: The term “whole grain” “multi-grain” stamped on the package cannot be used to identify a whole grain-rich food.  You must look at the ingredients on the label.</a:t>
          </a:r>
        </a:p>
      </dgm:t>
    </dgm:pt>
    <dgm:pt modelId="{EDD87E70-AF54-4BED-8FC0-8B3C7D931D8F}" type="parTrans" cxnId="{19898345-2309-47F7-A87D-B1B48371192C}">
      <dgm:prSet/>
      <dgm:spPr/>
      <dgm:t>
        <a:bodyPr/>
        <a:lstStyle/>
        <a:p>
          <a:endParaRPr lang="en-US"/>
        </a:p>
      </dgm:t>
    </dgm:pt>
    <dgm:pt modelId="{82777FAF-14B8-4FBD-887C-66150E42A3F8}" type="sibTrans" cxnId="{19898345-2309-47F7-A87D-B1B48371192C}">
      <dgm:prSet/>
      <dgm:spPr/>
      <dgm:t>
        <a:bodyPr/>
        <a:lstStyle/>
        <a:p>
          <a:endParaRPr lang="en-US"/>
        </a:p>
      </dgm:t>
    </dgm:pt>
    <dgm:pt modelId="{B2781583-A6EA-445E-9F13-3F9DB574A2E8}">
      <dgm:prSet custT="1"/>
      <dgm:spPr/>
      <dgm:t>
        <a:bodyPr/>
        <a:lstStyle/>
        <a:p>
          <a:pPr>
            <a:lnSpc>
              <a:spcPct val="100000"/>
            </a:lnSpc>
          </a:pPr>
          <a:r>
            <a:rPr lang="en-US" sz="1700" dirty="0"/>
            <a:t>AND</a:t>
          </a:r>
        </a:p>
      </dgm:t>
    </dgm:pt>
    <dgm:pt modelId="{D5C3B9BB-3852-4A79-9EFD-FBD2249762D7}" type="parTrans" cxnId="{C957EA1B-1F72-4043-A83C-BB0D849F12ED}">
      <dgm:prSet/>
      <dgm:spPr/>
      <dgm:t>
        <a:bodyPr/>
        <a:lstStyle/>
        <a:p>
          <a:endParaRPr lang="en-US"/>
        </a:p>
      </dgm:t>
    </dgm:pt>
    <dgm:pt modelId="{9BB7A7C7-C1E4-4981-A04F-5683706C3A4D}" type="sibTrans" cxnId="{C957EA1B-1F72-4043-A83C-BB0D849F12ED}">
      <dgm:prSet/>
      <dgm:spPr/>
      <dgm:t>
        <a:bodyPr/>
        <a:lstStyle/>
        <a:p>
          <a:endParaRPr lang="en-US"/>
        </a:p>
      </dgm:t>
    </dgm:pt>
    <dgm:pt modelId="{180DD0FB-FDA2-4E0D-A65C-10AFA7406B96}">
      <dgm:prSet custT="1"/>
      <dgm:spPr/>
      <dgm:t>
        <a:bodyPr/>
        <a:lstStyle/>
        <a:p>
          <a:pPr>
            <a:lnSpc>
              <a:spcPct val="100000"/>
            </a:lnSpc>
          </a:pPr>
          <a:r>
            <a:rPr lang="en-US" sz="1700" dirty="0"/>
            <a:t>AND</a:t>
          </a:r>
        </a:p>
      </dgm:t>
    </dgm:pt>
    <dgm:pt modelId="{DED61ABF-2462-4587-A55B-D7B32EF1A3A5}" type="parTrans" cxnId="{D90BEA19-4017-424C-89B5-4684ED808EF7}">
      <dgm:prSet/>
      <dgm:spPr/>
      <dgm:t>
        <a:bodyPr/>
        <a:lstStyle/>
        <a:p>
          <a:endParaRPr lang="en-US"/>
        </a:p>
      </dgm:t>
    </dgm:pt>
    <dgm:pt modelId="{41C4B0C0-74EF-43D7-AFB2-A3D58C910EBA}" type="sibTrans" cxnId="{D90BEA19-4017-424C-89B5-4684ED808EF7}">
      <dgm:prSet/>
      <dgm:spPr/>
      <dgm:t>
        <a:bodyPr/>
        <a:lstStyle/>
        <a:p>
          <a:endParaRPr lang="en-US"/>
        </a:p>
      </dgm:t>
    </dgm:pt>
    <dgm:pt modelId="{184E05B7-77F3-47F7-A44B-679E35620912}" type="pres">
      <dgm:prSet presAssocID="{7A185858-026C-4BE2-9F77-7B1E70FDC208}" presName="Name0" presStyleCnt="0">
        <dgm:presLayoutVars>
          <dgm:dir/>
          <dgm:resizeHandles val="exact"/>
        </dgm:presLayoutVars>
      </dgm:prSet>
      <dgm:spPr/>
    </dgm:pt>
    <dgm:pt modelId="{88B7A190-D6D1-4001-B4ED-C91844B2F68E}" type="pres">
      <dgm:prSet presAssocID="{B07E7531-642F-4658-886B-26C110C635A6}" presName="node" presStyleLbl="node1" presStyleIdx="0" presStyleCnt="8" custLinFactNeighborX="5720">
        <dgm:presLayoutVars>
          <dgm:bulletEnabled val="1"/>
        </dgm:presLayoutVars>
      </dgm:prSet>
      <dgm:spPr/>
    </dgm:pt>
    <dgm:pt modelId="{9D7AE764-2CAA-4FCF-92E0-2B7DE0F53096}" type="pres">
      <dgm:prSet presAssocID="{A00B6905-C3A9-4276-A22B-4F73F9942090}" presName="sibTrans" presStyleLbl="sibTrans1D1" presStyleIdx="0" presStyleCnt="7"/>
      <dgm:spPr/>
    </dgm:pt>
    <dgm:pt modelId="{E8DC6C97-5F13-4930-8A5D-69BA9B30C76E}" type="pres">
      <dgm:prSet presAssocID="{A00B6905-C3A9-4276-A22B-4F73F9942090}" presName="connectorText" presStyleLbl="sibTrans1D1" presStyleIdx="0" presStyleCnt="7"/>
      <dgm:spPr/>
    </dgm:pt>
    <dgm:pt modelId="{2E8E82C9-4F16-49F5-9EB7-BC8DA42D5AA7}" type="pres">
      <dgm:prSet presAssocID="{B2781583-A6EA-445E-9F13-3F9DB574A2E8}" presName="node" presStyleLbl="node1" presStyleIdx="1" presStyleCnt="8" custScaleX="36273" custLinFactNeighborX="2860">
        <dgm:presLayoutVars>
          <dgm:bulletEnabled val="1"/>
        </dgm:presLayoutVars>
      </dgm:prSet>
      <dgm:spPr/>
    </dgm:pt>
    <dgm:pt modelId="{C5C253D2-9208-430A-8248-37C863817566}" type="pres">
      <dgm:prSet presAssocID="{9BB7A7C7-C1E4-4981-A04F-5683706C3A4D}" presName="sibTrans" presStyleLbl="sibTrans1D1" presStyleIdx="1" presStyleCnt="7"/>
      <dgm:spPr/>
    </dgm:pt>
    <dgm:pt modelId="{8629C8B8-CBF9-40F1-A7C3-4333515D15EC}" type="pres">
      <dgm:prSet presAssocID="{9BB7A7C7-C1E4-4981-A04F-5683706C3A4D}" presName="connectorText" presStyleLbl="sibTrans1D1" presStyleIdx="1" presStyleCnt="7"/>
      <dgm:spPr/>
    </dgm:pt>
    <dgm:pt modelId="{9D0DAE8C-A16D-4F08-A152-977605E60176}" type="pres">
      <dgm:prSet presAssocID="{69217336-9CDB-48F5-A412-78F6278C7AFF}" presName="node" presStyleLbl="node1" presStyleIdx="2" presStyleCnt="8">
        <dgm:presLayoutVars>
          <dgm:bulletEnabled val="1"/>
        </dgm:presLayoutVars>
      </dgm:prSet>
      <dgm:spPr/>
    </dgm:pt>
    <dgm:pt modelId="{A18628F9-12F5-4254-B13F-5C7F625E2A27}" type="pres">
      <dgm:prSet presAssocID="{E9CF8E20-1BAE-435D-81D7-7AFBB209D204}" presName="sibTrans" presStyleLbl="sibTrans1D1" presStyleIdx="2" presStyleCnt="7"/>
      <dgm:spPr/>
    </dgm:pt>
    <dgm:pt modelId="{1ED6BBCF-DBF6-4D10-95E4-5069893F62BB}" type="pres">
      <dgm:prSet presAssocID="{E9CF8E20-1BAE-435D-81D7-7AFBB209D204}" presName="connectorText" presStyleLbl="sibTrans1D1" presStyleIdx="2" presStyleCnt="7"/>
      <dgm:spPr/>
    </dgm:pt>
    <dgm:pt modelId="{FB336388-0366-4DD6-A372-E58272FA36F6}" type="pres">
      <dgm:prSet presAssocID="{180DD0FB-FDA2-4E0D-A65C-10AFA7406B96}" presName="node" presStyleLbl="node1" presStyleIdx="3" presStyleCnt="8" custScaleX="36678" custLinFactNeighborX="-2860">
        <dgm:presLayoutVars>
          <dgm:bulletEnabled val="1"/>
        </dgm:presLayoutVars>
      </dgm:prSet>
      <dgm:spPr/>
    </dgm:pt>
    <dgm:pt modelId="{4DA2D080-508F-4AAA-BCA1-C25FBF9DCCA7}" type="pres">
      <dgm:prSet presAssocID="{41C4B0C0-74EF-43D7-AFB2-A3D58C910EBA}" presName="sibTrans" presStyleLbl="sibTrans1D1" presStyleIdx="3" presStyleCnt="7"/>
      <dgm:spPr/>
    </dgm:pt>
    <dgm:pt modelId="{95E1E2E2-DF60-4D66-BAEC-EBC775174BA1}" type="pres">
      <dgm:prSet presAssocID="{41C4B0C0-74EF-43D7-AFB2-A3D58C910EBA}" presName="connectorText" presStyleLbl="sibTrans1D1" presStyleIdx="3" presStyleCnt="7"/>
      <dgm:spPr/>
    </dgm:pt>
    <dgm:pt modelId="{745E8D1B-5937-4074-BCE8-110A1EFE17A9}" type="pres">
      <dgm:prSet presAssocID="{92BBF4F3-EB00-4424-B5FC-16DBFC4CEB7E}" presName="node" presStyleLbl="node1" presStyleIdx="4" presStyleCnt="8" custLinFactNeighborX="-5720">
        <dgm:presLayoutVars>
          <dgm:bulletEnabled val="1"/>
        </dgm:presLayoutVars>
      </dgm:prSet>
      <dgm:spPr/>
    </dgm:pt>
    <dgm:pt modelId="{FAEFD0AD-D7C4-4E66-963E-642757DE0FCB}" type="pres">
      <dgm:prSet presAssocID="{FB70D08A-F7B4-4C0D-AC4D-BCF6402A033C}" presName="sibTrans" presStyleLbl="sibTrans1D1" presStyleIdx="4" presStyleCnt="7"/>
      <dgm:spPr/>
    </dgm:pt>
    <dgm:pt modelId="{AC2454ED-412F-4783-BB0C-CDDFEC2D2A36}" type="pres">
      <dgm:prSet presAssocID="{FB70D08A-F7B4-4C0D-AC4D-BCF6402A033C}" presName="connectorText" presStyleLbl="sibTrans1D1" presStyleIdx="4" presStyleCnt="7"/>
      <dgm:spPr/>
    </dgm:pt>
    <dgm:pt modelId="{94691991-6A81-4924-9BE1-859404BA17D7}" type="pres">
      <dgm:prSet presAssocID="{24CF17DD-68D0-4C87-B961-5F74632CF832}" presName="node" presStyleLbl="node1" presStyleIdx="5" presStyleCnt="8" custScaleX="438925" custScaleY="72119" custLinFactNeighborX="13397" custLinFactNeighborY="-13110">
        <dgm:presLayoutVars>
          <dgm:bulletEnabled val="1"/>
        </dgm:presLayoutVars>
      </dgm:prSet>
      <dgm:spPr/>
    </dgm:pt>
    <dgm:pt modelId="{D72A2DEA-EAC2-4719-BD73-3C4733BFD97E}" type="pres">
      <dgm:prSet presAssocID="{82777FAF-14B8-4FBD-887C-66150E42A3F8}" presName="sibTrans" presStyleLbl="sibTrans1D1" presStyleIdx="5" presStyleCnt="7"/>
      <dgm:spPr/>
    </dgm:pt>
    <dgm:pt modelId="{3CBEB3AA-93CB-4E5E-B330-FEC78FA84048}" type="pres">
      <dgm:prSet presAssocID="{82777FAF-14B8-4FBD-887C-66150E42A3F8}" presName="connectorText" presStyleLbl="sibTrans1D1" presStyleIdx="5" presStyleCnt="7"/>
      <dgm:spPr/>
    </dgm:pt>
    <dgm:pt modelId="{9E5E96A8-836C-4584-9378-95891A7BC9F4}" type="pres">
      <dgm:prSet presAssocID="{EF5BB438-E285-4865-8288-09E6987349EA}" presName="node" presStyleLbl="node1" presStyleIdx="6" presStyleCnt="8" custScaleX="210213" custScaleY="109106" custLinFactNeighborX="13770" custLinFactNeighborY="-26589">
        <dgm:presLayoutVars>
          <dgm:bulletEnabled val="1"/>
        </dgm:presLayoutVars>
      </dgm:prSet>
      <dgm:spPr/>
    </dgm:pt>
    <dgm:pt modelId="{69BA5990-B71C-47F1-95FB-A7C661299E26}" type="pres">
      <dgm:prSet presAssocID="{A22045BC-352A-4248-BCB5-0FFDBD1FAACB}" presName="sibTrans" presStyleLbl="sibTrans1D1" presStyleIdx="6" presStyleCnt="7"/>
      <dgm:spPr/>
    </dgm:pt>
    <dgm:pt modelId="{3DFFD447-0D1E-4F17-8F17-9DBF67401E4A}" type="pres">
      <dgm:prSet presAssocID="{A22045BC-352A-4248-BCB5-0FFDBD1FAACB}" presName="connectorText" presStyleLbl="sibTrans1D1" presStyleIdx="6" presStyleCnt="7"/>
      <dgm:spPr/>
    </dgm:pt>
    <dgm:pt modelId="{8A25E1F1-5612-4923-A565-18CAAEFF741B}" type="pres">
      <dgm:prSet presAssocID="{FDA25E50-F435-4955-9FFB-6B040A546394}" presName="node" presStyleLbl="node1" presStyleIdx="7" presStyleCnt="8" custScaleX="205974" custScaleY="106204" custLinFactNeighborX="13818" custLinFactNeighborY="-26353">
        <dgm:presLayoutVars>
          <dgm:bulletEnabled val="1"/>
        </dgm:presLayoutVars>
      </dgm:prSet>
      <dgm:spPr/>
    </dgm:pt>
  </dgm:ptLst>
  <dgm:cxnLst>
    <dgm:cxn modelId="{69E3EF00-9E1B-44F3-8FB7-55D41311649A}" type="presOf" srcId="{FB70D08A-F7B4-4C0D-AC4D-BCF6402A033C}" destId="{FAEFD0AD-D7C4-4E66-963E-642757DE0FCB}" srcOrd="0" destOrd="0" presId="urn:microsoft.com/office/officeart/2016/7/layout/RepeatingBendingProcessNew"/>
    <dgm:cxn modelId="{BE80540D-B1D9-44B4-B4AC-2204FF4AB376}" type="presOf" srcId="{A00B6905-C3A9-4276-A22B-4F73F9942090}" destId="{E8DC6C97-5F13-4930-8A5D-69BA9B30C76E}" srcOrd="1" destOrd="0" presId="urn:microsoft.com/office/officeart/2016/7/layout/RepeatingBendingProcessNew"/>
    <dgm:cxn modelId="{8BE7C010-37E2-44B0-BB7B-7FB26F63F083}" type="presOf" srcId="{B07E7531-642F-4658-886B-26C110C635A6}" destId="{88B7A190-D6D1-4001-B4ED-C91844B2F68E}" srcOrd="0" destOrd="0" presId="urn:microsoft.com/office/officeart/2016/7/layout/RepeatingBendingProcessNew"/>
    <dgm:cxn modelId="{D90BEA19-4017-424C-89B5-4684ED808EF7}" srcId="{7A185858-026C-4BE2-9F77-7B1E70FDC208}" destId="{180DD0FB-FDA2-4E0D-A65C-10AFA7406B96}" srcOrd="3" destOrd="0" parTransId="{DED61ABF-2462-4587-A55B-D7B32EF1A3A5}" sibTransId="{41C4B0C0-74EF-43D7-AFB2-A3D58C910EBA}"/>
    <dgm:cxn modelId="{C957EA1B-1F72-4043-A83C-BB0D849F12ED}" srcId="{7A185858-026C-4BE2-9F77-7B1E70FDC208}" destId="{B2781583-A6EA-445E-9F13-3F9DB574A2E8}" srcOrd="1" destOrd="0" parTransId="{D5C3B9BB-3852-4A79-9EFD-FBD2249762D7}" sibTransId="{9BB7A7C7-C1E4-4981-A04F-5683706C3A4D}"/>
    <dgm:cxn modelId="{0033D71D-53EE-46CD-9BCD-77CD9E2EF72A}" type="presOf" srcId="{9BB7A7C7-C1E4-4981-A04F-5683706C3A4D}" destId="{C5C253D2-9208-430A-8248-37C863817566}" srcOrd="0" destOrd="0" presId="urn:microsoft.com/office/officeart/2016/7/layout/RepeatingBendingProcessNew"/>
    <dgm:cxn modelId="{A4345925-4E19-4400-ABFF-F78D817B9C81}" srcId="{7A185858-026C-4BE2-9F77-7B1E70FDC208}" destId="{92BBF4F3-EB00-4424-B5FC-16DBFC4CEB7E}" srcOrd="4" destOrd="0" parTransId="{7C306F88-D973-45A6-B6A9-67EC29F3A1E8}" sibTransId="{FB70D08A-F7B4-4C0D-AC4D-BCF6402A033C}"/>
    <dgm:cxn modelId="{EA4A5B28-6B7F-43D0-9029-4121E005D1AB}" type="presOf" srcId="{24CF17DD-68D0-4C87-B961-5F74632CF832}" destId="{94691991-6A81-4924-9BE1-859404BA17D7}" srcOrd="0" destOrd="0" presId="urn:microsoft.com/office/officeart/2016/7/layout/RepeatingBendingProcessNew"/>
    <dgm:cxn modelId="{AAAA4F32-8FD7-4E6F-A7DC-DC41FEF82E62}" type="presOf" srcId="{82777FAF-14B8-4FBD-887C-66150E42A3F8}" destId="{3CBEB3AA-93CB-4E5E-B330-FEC78FA84048}" srcOrd="1" destOrd="0" presId="urn:microsoft.com/office/officeart/2016/7/layout/RepeatingBendingProcessNew"/>
    <dgm:cxn modelId="{8E75F633-68B6-4677-B0A6-93BE0E250375}" type="presOf" srcId="{FDA25E50-F435-4955-9FFB-6B040A546394}" destId="{8A25E1F1-5612-4923-A565-18CAAEFF741B}" srcOrd="0" destOrd="0" presId="urn:microsoft.com/office/officeart/2016/7/layout/RepeatingBendingProcessNew"/>
    <dgm:cxn modelId="{0790CB38-1EBA-4968-BC87-CA354DCB3C77}" type="presOf" srcId="{180DD0FB-FDA2-4E0D-A65C-10AFA7406B96}" destId="{FB336388-0366-4DD6-A372-E58272FA36F6}" srcOrd="0" destOrd="0" presId="urn:microsoft.com/office/officeart/2016/7/layout/RepeatingBendingProcessNew"/>
    <dgm:cxn modelId="{B2F50F3B-6D4A-44A3-A4B3-87722C4F4CC0}" type="presOf" srcId="{82777FAF-14B8-4FBD-887C-66150E42A3F8}" destId="{D72A2DEA-EAC2-4719-BD73-3C4733BFD97E}" srcOrd="0" destOrd="0" presId="urn:microsoft.com/office/officeart/2016/7/layout/RepeatingBendingProcessNew"/>
    <dgm:cxn modelId="{BEA2BC3E-0374-4BCB-BCA9-B680E5B35512}" type="presOf" srcId="{9BB7A7C7-C1E4-4981-A04F-5683706C3A4D}" destId="{8629C8B8-CBF9-40F1-A7C3-4333515D15EC}" srcOrd="1" destOrd="0" presId="urn:microsoft.com/office/officeart/2016/7/layout/RepeatingBendingProcessNew"/>
    <dgm:cxn modelId="{D9D87C5D-466E-4A81-A0C1-B0E58BD691CC}" type="presOf" srcId="{B2781583-A6EA-445E-9F13-3F9DB574A2E8}" destId="{2E8E82C9-4F16-49F5-9EB7-BC8DA42D5AA7}" srcOrd="0" destOrd="0" presId="urn:microsoft.com/office/officeart/2016/7/layout/RepeatingBendingProcessNew"/>
    <dgm:cxn modelId="{D69E3560-E787-4801-A491-622495A85CF6}" type="presOf" srcId="{E9CF8E20-1BAE-435D-81D7-7AFBB209D204}" destId="{1ED6BBCF-DBF6-4D10-95E4-5069893F62BB}" srcOrd="1" destOrd="0" presId="urn:microsoft.com/office/officeart/2016/7/layout/RepeatingBendingProcessNew"/>
    <dgm:cxn modelId="{D5D20B43-4968-40B4-85D0-E2A7A15D39E4}" type="presOf" srcId="{69217336-9CDB-48F5-A412-78F6278C7AFF}" destId="{9D0DAE8C-A16D-4F08-A152-977605E60176}" srcOrd="0" destOrd="0" presId="urn:microsoft.com/office/officeart/2016/7/layout/RepeatingBendingProcessNew"/>
    <dgm:cxn modelId="{19898345-2309-47F7-A87D-B1B48371192C}" srcId="{7A185858-026C-4BE2-9F77-7B1E70FDC208}" destId="{24CF17DD-68D0-4C87-B961-5F74632CF832}" srcOrd="5" destOrd="0" parTransId="{EDD87E70-AF54-4BED-8FC0-8B3C7D931D8F}" sibTransId="{82777FAF-14B8-4FBD-887C-66150E42A3F8}"/>
    <dgm:cxn modelId="{49094467-B849-440D-972D-FF116C50E7D5}" type="presOf" srcId="{7A185858-026C-4BE2-9F77-7B1E70FDC208}" destId="{184E05B7-77F3-47F7-A44B-679E35620912}" srcOrd="0" destOrd="0" presId="urn:microsoft.com/office/officeart/2016/7/layout/RepeatingBendingProcessNew"/>
    <dgm:cxn modelId="{F2F7CF6A-6ECE-4F51-A6F3-81FF7BA8BA8B}" type="presOf" srcId="{E9CF8E20-1BAE-435D-81D7-7AFBB209D204}" destId="{A18628F9-12F5-4254-B13F-5C7F625E2A27}" srcOrd="0" destOrd="0" presId="urn:microsoft.com/office/officeart/2016/7/layout/RepeatingBendingProcessNew"/>
    <dgm:cxn modelId="{3FACEE73-AEA1-44CD-8867-1CD3626B738F}" type="presOf" srcId="{FB70D08A-F7B4-4C0D-AC4D-BCF6402A033C}" destId="{AC2454ED-412F-4783-BB0C-CDDFEC2D2A36}" srcOrd="1" destOrd="0" presId="urn:microsoft.com/office/officeart/2016/7/layout/RepeatingBendingProcessNew"/>
    <dgm:cxn modelId="{3CBE5578-D4C2-4B20-B10D-88426D795B41}" srcId="{7A185858-026C-4BE2-9F77-7B1E70FDC208}" destId="{EF5BB438-E285-4865-8288-09E6987349EA}" srcOrd="6" destOrd="0" parTransId="{1A148E29-E1D4-4CD9-A710-17AE2BF3EA54}" sibTransId="{A22045BC-352A-4248-BCB5-0FFDBD1FAACB}"/>
    <dgm:cxn modelId="{237BA47C-42CD-492B-8E52-23EA8CE57B54}" type="presOf" srcId="{41C4B0C0-74EF-43D7-AFB2-A3D58C910EBA}" destId="{95E1E2E2-DF60-4D66-BAEC-EBC775174BA1}" srcOrd="1" destOrd="0" presId="urn:microsoft.com/office/officeart/2016/7/layout/RepeatingBendingProcessNew"/>
    <dgm:cxn modelId="{A3DA1E82-4524-4E99-9ADE-BB91A455330C}" type="presOf" srcId="{A22045BC-352A-4248-BCB5-0FFDBD1FAACB}" destId="{3DFFD447-0D1E-4F17-8F17-9DBF67401E4A}" srcOrd="1" destOrd="0" presId="urn:microsoft.com/office/officeart/2016/7/layout/RepeatingBendingProcessNew"/>
    <dgm:cxn modelId="{75CDBC9C-F8E9-4035-97B7-AB1E1A025462}" srcId="{7A185858-026C-4BE2-9F77-7B1E70FDC208}" destId="{B07E7531-642F-4658-886B-26C110C635A6}" srcOrd="0" destOrd="0" parTransId="{FDB1B18B-4CAF-4391-8666-AEB40C810A8E}" sibTransId="{A00B6905-C3A9-4276-A22B-4F73F9942090}"/>
    <dgm:cxn modelId="{200B94B1-75CB-49A4-9262-AD3D81122065}" type="presOf" srcId="{EF5BB438-E285-4865-8288-09E6987349EA}" destId="{9E5E96A8-836C-4584-9378-95891A7BC9F4}" srcOrd="0" destOrd="0" presId="urn:microsoft.com/office/officeart/2016/7/layout/RepeatingBendingProcessNew"/>
    <dgm:cxn modelId="{32FA6CB4-4A7D-4CA6-A506-58A66BDDE4DD}" type="presOf" srcId="{A00B6905-C3A9-4276-A22B-4F73F9942090}" destId="{9D7AE764-2CAA-4FCF-92E0-2B7DE0F53096}" srcOrd="0" destOrd="0" presId="urn:microsoft.com/office/officeart/2016/7/layout/RepeatingBendingProcessNew"/>
    <dgm:cxn modelId="{6B57E2BE-7178-44D9-A575-A79C964D36F4}" type="presOf" srcId="{92BBF4F3-EB00-4424-B5FC-16DBFC4CEB7E}" destId="{745E8D1B-5937-4074-BCE8-110A1EFE17A9}" srcOrd="0" destOrd="0" presId="urn:microsoft.com/office/officeart/2016/7/layout/RepeatingBendingProcessNew"/>
    <dgm:cxn modelId="{8DACFBD2-BC60-40CE-9FC2-9E4D4B3650DF}" type="presOf" srcId="{A22045BC-352A-4248-BCB5-0FFDBD1FAACB}" destId="{69BA5990-B71C-47F1-95FB-A7C661299E26}" srcOrd="0" destOrd="0" presId="urn:microsoft.com/office/officeart/2016/7/layout/RepeatingBendingProcessNew"/>
    <dgm:cxn modelId="{B31410D4-1D09-4B3C-BFA6-907D05BD18DD}" srcId="{7A185858-026C-4BE2-9F77-7B1E70FDC208}" destId="{FDA25E50-F435-4955-9FFB-6B040A546394}" srcOrd="7" destOrd="0" parTransId="{EF9169D4-5ABB-4B94-989F-00B8A0B7B426}" sibTransId="{022626CD-B50F-4F7E-A749-88B9B21F6A98}"/>
    <dgm:cxn modelId="{A57434DA-A095-45DF-BE5F-1E7EE9B75413}" type="presOf" srcId="{41C4B0C0-74EF-43D7-AFB2-A3D58C910EBA}" destId="{4DA2D080-508F-4AAA-BCA1-C25FBF9DCCA7}" srcOrd="0" destOrd="0" presId="urn:microsoft.com/office/officeart/2016/7/layout/RepeatingBendingProcessNew"/>
    <dgm:cxn modelId="{4C9C7DFC-EA67-4A10-8970-3F84F1EBF11F}" srcId="{7A185858-026C-4BE2-9F77-7B1E70FDC208}" destId="{69217336-9CDB-48F5-A412-78F6278C7AFF}" srcOrd="2" destOrd="0" parTransId="{4B408802-4263-466D-BDD0-AF4439258E5E}" sibTransId="{E9CF8E20-1BAE-435D-81D7-7AFBB209D204}"/>
    <dgm:cxn modelId="{B8F08C1A-45E9-40C5-BA82-A3B337CFBF33}" type="presParOf" srcId="{184E05B7-77F3-47F7-A44B-679E35620912}" destId="{88B7A190-D6D1-4001-B4ED-C91844B2F68E}" srcOrd="0" destOrd="0" presId="urn:microsoft.com/office/officeart/2016/7/layout/RepeatingBendingProcessNew"/>
    <dgm:cxn modelId="{C167A6B1-352C-4444-8780-0DB56DCC96CF}" type="presParOf" srcId="{184E05B7-77F3-47F7-A44B-679E35620912}" destId="{9D7AE764-2CAA-4FCF-92E0-2B7DE0F53096}" srcOrd="1" destOrd="0" presId="urn:microsoft.com/office/officeart/2016/7/layout/RepeatingBendingProcessNew"/>
    <dgm:cxn modelId="{42C9ABB7-5D30-4443-9484-DB895165522E}" type="presParOf" srcId="{9D7AE764-2CAA-4FCF-92E0-2B7DE0F53096}" destId="{E8DC6C97-5F13-4930-8A5D-69BA9B30C76E}" srcOrd="0" destOrd="0" presId="urn:microsoft.com/office/officeart/2016/7/layout/RepeatingBendingProcessNew"/>
    <dgm:cxn modelId="{4CA1E0EA-D3B5-4F4F-94FD-B320EC729C56}" type="presParOf" srcId="{184E05B7-77F3-47F7-A44B-679E35620912}" destId="{2E8E82C9-4F16-49F5-9EB7-BC8DA42D5AA7}" srcOrd="2" destOrd="0" presId="urn:microsoft.com/office/officeart/2016/7/layout/RepeatingBendingProcessNew"/>
    <dgm:cxn modelId="{65E9D580-1454-48AE-9665-2EFD80C3AB27}" type="presParOf" srcId="{184E05B7-77F3-47F7-A44B-679E35620912}" destId="{C5C253D2-9208-430A-8248-37C863817566}" srcOrd="3" destOrd="0" presId="urn:microsoft.com/office/officeart/2016/7/layout/RepeatingBendingProcessNew"/>
    <dgm:cxn modelId="{623A15EA-050C-4282-9E18-2AF4156E5B3C}" type="presParOf" srcId="{C5C253D2-9208-430A-8248-37C863817566}" destId="{8629C8B8-CBF9-40F1-A7C3-4333515D15EC}" srcOrd="0" destOrd="0" presId="urn:microsoft.com/office/officeart/2016/7/layout/RepeatingBendingProcessNew"/>
    <dgm:cxn modelId="{36F77489-C6B7-4494-9DF7-6878EE7F1A38}" type="presParOf" srcId="{184E05B7-77F3-47F7-A44B-679E35620912}" destId="{9D0DAE8C-A16D-4F08-A152-977605E60176}" srcOrd="4" destOrd="0" presId="urn:microsoft.com/office/officeart/2016/7/layout/RepeatingBendingProcessNew"/>
    <dgm:cxn modelId="{E5B92CDE-3F5B-4175-9FCB-A99543519B68}" type="presParOf" srcId="{184E05B7-77F3-47F7-A44B-679E35620912}" destId="{A18628F9-12F5-4254-B13F-5C7F625E2A27}" srcOrd="5" destOrd="0" presId="urn:microsoft.com/office/officeart/2016/7/layout/RepeatingBendingProcessNew"/>
    <dgm:cxn modelId="{96F5095D-6CE4-4F47-95AE-0089CDF9B3D1}" type="presParOf" srcId="{A18628F9-12F5-4254-B13F-5C7F625E2A27}" destId="{1ED6BBCF-DBF6-4D10-95E4-5069893F62BB}" srcOrd="0" destOrd="0" presId="urn:microsoft.com/office/officeart/2016/7/layout/RepeatingBendingProcessNew"/>
    <dgm:cxn modelId="{0BD88CF6-2549-4871-84B3-F2D2CF87D99A}" type="presParOf" srcId="{184E05B7-77F3-47F7-A44B-679E35620912}" destId="{FB336388-0366-4DD6-A372-E58272FA36F6}" srcOrd="6" destOrd="0" presId="urn:microsoft.com/office/officeart/2016/7/layout/RepeatingBendingProcessNew"/>
    <dgm:cxn modelId="{87461DAD-99F3-45B1-A6C6-3E9F41AC6529}" type="presParOf" srcId="{184E05B7-77F3-47F7-A44B-679E35620912}" destId="{4DA2D080-508F-4AAA-BCA1-C25FBF9DCCA7}" srcOrd="7" destOrd="0" presId="urn:microsoft.com/office/officeart/2016/7/layout/RepeatingBendingProcessNew"/>
    <dgm:cxn modelId="{60E4C8A7-4D99-4A16-8A79-9E3934B799E7}" type="presParOf" srcId="{4DA2D080-508F-4AAA-BCA1-C25FBF9DCCA7}" destId="{95E1E2E2-DF60-4D66-BAEC-EBC775174BA1}" srcOrd="0" destOrd="0" presId="urn:microsoft.com/office/officeart/2016/7/layout/RepeatingBendingProcessNew"/>
    <dgm:cxn modelId="{BA120BE7-ED1B-4399-A38D-36448F8D6BDB}" type="presParOf" srcId="{184E05B7-77F3-47F7-A44B-679E35620912}" destId="{745E8D1B-5937-4074-BCE8-110A1EFE17A9}" srcOrd="8" destOrd="0" presId="urn:microsoft.com/office/officeart/2016/7/layout/RepeatingBendingProcessNew"/>
    <dgm:cxn modelId="{6FF4666B-83D1-434B-8DA8-619E9C156817}" type="presParOf" srcId="{184E05B7-77F3-47F7-A44B-679E35620912}" destId="{FAEFD0AD-D7C4-4E66-963E-642757DE0FCB}" srcOrd="9" destOrd="0" presId="urn:microsoft.com/office/officeart/2016/7/layout/RepeatingBendingProcessNew"/>
    <dgm:cxn modelId="{27B3789D-5D8E-43B8-BB16-0F28E9FAEB42}" type="presParOf" srcId="{FAEFD0AD-D7C4-4E66-963E-642757DE0FCB}" destId="{AC2454ED-412F-4783-BB0C-CDDFEC2D2A36}" srcOrd="0" destOrd="0" presId="urn:microsoft.com/office/officeart/2016/7/layout/RepeatingBendingProcessNew"/>
    <dgm:cxn modelId="{2AD0B78D-1425-4804-8D42-3F632919C5EE}" type="presParOf" srcId="{184E05B7-77F3-47F7-A44B-679E35620912}" destId="{94691991-6A81-4924-9BE1-859404BA17D7}" srcOrd="10" destOrd="0" presId="urn:microsoft.com/office/officeart/2016/7/layout/RepeatingBendingProcessNew"/>
    <dgm:cxn modelId="{AA8DD0D1-3006-4483-A56B-8E557D83CC3B}" type="presParOf" srcId="{184E05B7-77F3-47F7-A44B-679E35620912}" destId="{D72A2DEA-EAC2-4719-BD73-3C4733BFD97E}" srcOrd="11" destOrd="0" presId="urn:microsoft.com/office/officeart/2016/7/layout/RepeatingBendingProcessNew"/>
    <dgm:cxn modelId="{CA56B002-52A9-477E-8923-F9852A9D4A38}" type="presParOf" srcId="{D72A2DEA-EAC2-4719-BD73-3C4733BFD97E}" destId="{3CBEB3AA-93CB-4E5E-B330-FEC78FA84048}" srcOrd="0" destOrd="0" presId="urn:microsoft.com/office/officeart/2016/7/layout/RepeatingBendingProcessNew"/>
    <dgm:cxn modelId="{306D11F2-5C88-4263-8B1D-55CF6A03214B}" type="presParOf" srcId="{184E05B7-77F3-47F7-A44B-679E35620912}" destId="{9E5E96A8-836C-4584-9378-95891A7BC9F4}" srcOrd="12" destOrd="0" presId="urn:microsoft.com/office/officeart/2016/7/layout/RepeatingBendingProcessNew"/>
    <dgm:cxn modelId="{4D2F9FA9-69D9-48AB-A2D3-AD0248837BEB}" type="presParOf" srcId="{184E05B7-77F3-47F7-A44B-679E35620912}" destId="{69BA5990-B71C-47F1-95FB-A7C661299E26}" srcOrd="13" destOrd="0" presId="urn:microsoft.com/office/officeart/2016/7/layout/RepeatingBendingProcessNew"/>
    <dgm:cxn modelId="{6874D46E-54CF-47A7-AAAA-1B74B9103A7B}" type="presParOf" srcId="{69BA5990-B71C-47F1-95FB-A7C661299E26}" destId="{3DFFD447-0D1E-4F17-8F17-9DBF67401E4A}" srcOrd="0" destOrd="0" presId="urn:microsoft.com/office/officeart/2016/7/layout/RepeatingBendingProcessNew"/>
    <dgm:cxn modelId="{CCDD1A67-46C8-48C6-AD68-0D62F19A49B7}" type="presParOf" srcId="{184E05B7-77F3-47F7-A44B-679E35620912}" destId="{8A25E1F1-5612-4923-A565-18CAAEFF741B}"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AE764-2CAA-4FCF-92E0-2B7DE0F53096}">
      <dsp:nvSpPr>
        <dsp:cNvPr id="0" name=""/>
        <dsp:cNvSpPr/>
      </dsp:nvSpPr>
      <dsp:spPr>
        <a:xfrm>
          <a:off x="2660366" y="645191"/>
          <a:ext cx="429924" cy="91440"/>
        </a:xfrm>
        <a:custGeom>
          <a:avLst/>
          <a:gdLst/>
          <a:ahLst/>
          <a:cxnLst/>
          <a:rect l="0" t="0" r="0" b="0"/>
          <a:pathLst>
            <a:path>
              <a:moveTo>
                <a:pt x="0" y="45720"/>
              </a:moveTo>
              <a:lnTo>
                <a:pt x="42992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3815" y="688279"/>
        <a:ext cx="23026" cy="5264"/>
      </dsp:txXfrm>
    </dsp:sp>
    <dsp:sp modelId="{88B7A190-D6D1-4001-B4ED-C91844B2F68E}">
      <dsp:nvSpPr>
        <dsp:cNvPr id="0" name=""/>
        <dsp:cNvSpPr/>
      </dsp:nvSpPr>
      <dsp:spPr>
        <a:xfrm>
          <a:off x="375550" y="4926"/>
          <a:ext cx="2286615" cy="1371969"/>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kern="1200" dirty="0">
              <a:latin typeface="+mn-lt"/>
            </a:rPr>
            <a:t>1.  The first ingredient (or second after water) in the food is whole grain</a:t>
          </a:r>
          <a:endParaRPr lang="en-US" sz="1700" kern="1200" dirty="0"/>
        </a:p>
      </dsp:txBody>
      <dsp:txXfrm>
        <a:off x="375550" y="4926"/>
        <a:ext cx="2286615" cy="1371969"/>
      </dsp:txXfrm>
    </dsp:sp>
    <dsp:sp modelId="{C5C253D2-9208-430A-8248-37C863817566}">
      <dsp:nvSpPr>
        <dsp:cNvPr id="0" name=""/>
        <dsp:cNvSpPr/>
      </dsp:nvSpPr>
      <dsp:spPr>
        <a:xfrm>
          <a:off x="3950314" y="645191"/>
          <a:ext cx="429924" cy="91440"/>
        </a:xfrm>
        <a:custGeom>
          <a:avLst/>
          <a:gdLst/>
          <a:ahLst/>
          <a:cxnLst/>
          <a:rect l="0" t="0" r="0" b="0"/>
          <a:pathLst>
            <a:path>
              <a:moveTo>
                <a:pt x="0" y="45720"/>
              </a:moveTo>
              <a:lnTo>
                <a:pt x="429924"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53763" y="688279"/>
        <a:ext cx="23026" cy="5264"/>
      </dsp:txXfrm>
    </dsp:sp>
    <dsp:sp modelId="{2E8E82C9-4F16-49F5-9EB7-BC8DA42D5AA7}">
      <dsp:nvSpPr>
        <dsp:cNvPr id="0" name=""/>
        <dsp:cNvSpPr/>
      </dsp:nvSpPr>
      <dsp:spPr>
        <a:xfrm>
          <a:off x="3122690" y="4926"/>
          <a:ext cx="829424" cy="1371969"/>
        </a:xfrm>
        <a:prstGeom prst="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kern="1200" dirty="0"/>
            <a:t>AND</a:t>
          </a:r>
        </a:p>
      </dsp:txBody>
      <dsp:txXfrm>
        <a:off x="3122690" y="4926"/>
        <a:ext cx="829424" cy="1371969"/>
      </dsp:txXfrm>
    </dsp:sp>
    <dsp:sp modelId="{A18628F9-12F5-4254-B13F-5C7F625E2A27}">
      <dsp:nvSpPr>
        <dsp:cNvPr id="0" name=""/>
        <dsp:cNvSpPr/>
      </dsp:nvSpPr>
      <dsp:spPr>
        <a:xfrm>
          <a:off x="6697454" y="645191"/>
          <a:ext cx="429924" cy="91440"/>
        </a:xfrm>
        <a:custGeom>
          <a:avLst/>
          <a:gdLst/>
          <a:ahLst/>
          <a:cxnLst/>
          <a:rect l="0" t="0" r="0" b="0"/>
          <a:pathLst>
            <a:path>
              <a:moveTo>
                <a:pt x="0" y="45720"/>
              </a:moveTo>
              <a:lnTo>
                <a:pt x="429924"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00904" y="688279"/>
        <a:ext cx="23026" cy="5264"/>
      </dsp:txXfrm>
    </dsp:sp>
    <dsp:sp modelId="{9D0DAE8C-A16D-4F08-A152-977605E60176}">
      <dsp:nvSpPr>
        <dsp:cNvPr id="0" name=""/>
        <dsp:cNvSpPr/>
      </dsp:nvSpPr>
      <dsp:spPr>
        <a:xfrm>
          <a:off x="4412639" y="4926"/>
          <a:ext cx="2286615" cy="1371969"/>
        </a:xfrm>
        <a:prstGeom prst="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kern="1200" dirty="0">
              <a:latin typeface="+mn-lt"/>
            </a:rPr>
            <a:t>2.  The second grain ingredient (if any) is a whole grain, enriched, bran, or germ. </a:t>
          </a:r>
          <a:endParaRPr lang="en-US" sz="1700" kern="1200" dirty="0"/>
        </a:p>
      </dsp:txBody>
      <dsp:txXfrm>
        <a:off x="4412639" y="4926"/>
        <a:ext cx="2286615" cy="1371969"/>
      </dsp:txXfrm>
    </dsp:sp>
    <dsp:sp modelId="{4DA2D080-508F-4AAA-BCA1-C25FBF9DCCA7}">
      <dsp:nvSpPr>
        <dsp:cNvPr id="0" name=""/>
        <dsp:cNvSpPr/>
      </dsp:nvSpPr>
      <dsp:spPr>
        <a:xfrm>
          <a:off x="7996664" y="645191"/>
          <a:ext cx="429924" cy="91440"/>
        </a:xfrm>
        <a:custGeom>
          <a:avLst/>
          <a:gdLst/>
          <a:ahLst/>
          <a:cxnLst/>
          <a:rect l="0" t="0" r="0" b="0"/>
          <a:pathLst>
            <a:path>
              <a:moveTo>
                <a:pt x="0" y="45720"/>
              </a:moveTo>
              <a:lnTo>
                <a:pt x="429924"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00113" y="688279"/>
        <a:ext cx="23026" cy="5264"/>
      </dsp:txXfrm>
    </dsp:sp>
    <dsp:sp modelId="{FB336388-0366-4DD6-A372-E58272FA36F6}">
      <dsp:nvSpPr>
        <dsp:cNvPr id="0" name=""/>
        <dsp:cNvSpPr/>
      </dsp:nvSpPr>
      <dsp:spPr>
        <a:xfrm>
          <a:off x="7159779" y="4926"/>
          <a:ext cx="838684" cy="1371969"/>
        </a:xfrm>
        <a:prstGeom prst="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kern="1200" dirty="0"/>
            <a:t>AND</a:t>
          </a:r>
        </a:p>
      </dsp:txBody>
      <dsp:txXfrm>
        <a:off x="7159779" y="4926"/>
        <a:ext cx="838684" cy="1371969"/>
      </dsp:txXfrm>
    </dsp:sp>
    <dsp:sp modelId="{FAEFD0AD-D7C4-4E66-963E-642757DE0FCB}">
      <dsp:nvSpPr>
        <dsp:cNvPr id="0" name=""/>
        <dsp:cNvSpPr/>
      </dsp:nvSpPr>
      <dsp:spPr>
        <a:xfrm>
          <a:off x="5569358" y="1375096"/>
          <a:ext cx="4032938" cy="315456"/>
        </a:xfrm>
        <a:custGeom>
          <a:avLst/>
          <a:gdLst/>
          <a:ahLst/>
          <a:cxnLst/>
          <a:rect l="0" t="0" r="0" b="0"/>
          <a:pathLst>
            <a:path>
              <a:moveTo>
                <a:pt x="4032938" y="0"/>
              </a:moveTo>
              <a:lnTo>
                <a:pt x="4032938" y="174828"/>
              </a:lnTo>
              <a:lnTo>
                <a:pt x="0" y="174828"/>
              </a:lnTo>
              <a:lnTo>
                <a:pt x="0" y="315456"/>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84633" y="1530192"/>
        <a:ext cx="202387" cy="5264"/>
      </dsp:txXfrm>
    </dsp:sp>
    <dsp:sp modelId="{745E8D1B-5937-4074-BCE8-110A1EFE17A9}">
      <dsp:nvSpPr>
        <dsp:cNvPr id="0" name=""/>
        <dsp:cNvSpPr/>
      </dsp:nvSpPr>
      <dsp:spPr>
        <a:xfrm>
          <a:off x="8458988" y="4926"/>
          <a:ext cx="2286615" cy="1371969"/>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kern="1200" dirty="0">
              <a:latin typeface="+mn-lt"/>
            </a:rPr>
            <a:t>3.  The third grain ingredient (if any) is also a whole grain, enriched, bran, or germ. </a:t>
          </a:r>
          <a:endParaRPr lang="en-US" sz="1700" kern="1200" dirty="0"/>
        </a:p>
      </dsp:txBody>
      <dsp:txXfrm>
        <a:off x="8458988" y="4926"/>
        <a:ext cx="2286615" cy="1371969"/>
      </dsp:txXfrm>
    </dsp:sp>
    <dsp:sp modelId="{D72A2DEA-EAC2-4719-BD73-3C4733BFD97E}">
      <dsp:nvSpPr>
        <dsp:cNvPr id="0" name=""/>
        <dsp:cNvSpPr/>
      </dsp:nvSpPr>
      <dsp:spPr>
        <a:xfrm>
          <a:off x="2963004" y="2710603"/>
          <a:ext cx="2606353" cy="310393"/>
        </a:xfrm>
        <a:custGeom>
          <a:avLst/>
          <a:gdLst/>
          <a:ahLst/>
          <a:cxnLst/>
          <a:rect l="0" t="0" r="0" b="0"/>
          <a:pathLst>
            <a:path>
              <a:moveTo>
                <a:pt x="2606353" y="0"/>
              </a:moveTo>
              <a:lnTo>
                <a:pt x="2606353" y="172296"/>
              </a:lnTo>
              <a:lnTo>
                <a:pt x="0" y="172296"/>
              </a:lnTo>
              <a:lnTo>
                <a:pt x="0" y="310393"/>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0467" y="2863168"/>
        <a:ext cx="131428" cy="5264"/>
      </dsp:txXfrm>
    </dsp:sp>
    <dsp:sp modelId="{94691991-6A81-4924-9BE1-859404BA17D7}">
      <dsp:nvSpPr>
        <dsp:cNvPr id="0" name=""/>
        <dsp:cNvSpPr/>
      </dsp:nvSpPr>
      <dsp:spPr>
        <a:xfrm>
          <a:off x="551093" y="1722952"/>
          <a:ext cx="10036528" cy="989450"/>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kern="1200" dirty="0"/>
            <a:t>What to Watch Out For: The term “whole grain” “multi-grain” stamped on the package cannot be used to identify a whole grain-rich food.  You must look at the ingredients on the label.</a:t>
          </a:r>
        </a:p>
      </dsp:txBody>
      <dsp:txXfrm>
        <a:off x="551093" y="1722952"/>
        <a:ext cx="10036528" cy="989450"/>
      </dsp:txXfrm>
    </dsp:sp>
    <dsp:sp modelId="{69BA5990-B71C-47F1-95FB-A7C661299E26}">
      <dsp:nvSpPr>
        <dsp:cNvPr id="0" name=""/>
        <dsp:cNvSpPr/>
      </dsp:nvSpPr>
      <dsp:spPr>
        <a:xfrm>
          <a:off x="5364586" y="3756127"/>
          <a:ext cx="496419" cy="91440"/>
        </a:xfrm>
        <a:custGeom>
          <a:avLst/>
          <a:gdLst/>
          <a:ahLst/>
          <a:cxnLst/>
          <a:rect l="0" t="0" r="0" b="0"/>
          <a:pathLst>
            <a:path>
              <a:moveTo>
                <a:pt x="0" y="45720"/>
              </a:moveTo>
              <a:lnTo>
                <a:pt x="265309" y="45720"/>
              </a:lnTo>
              <a:lnTo>
                <a:pt x="265309" y="48957"/>
              </a:lnTo>
              <a:lnTo>
                <a:pt x="496419" y="48957"/>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99620" y="3799215"/>
        <a:ext cx="26351" cy="5264"/>
      </dsp:txXfrm>
    </dsp:sp>
    <dsp:sp modelId="{9E5E96A8-836C-4584-9378-95891A7BC9F4}">
      <dsp:nvSpPr>
        <dsp:cNvPr id="0" name=""/>
        <dsp:cNvSpPr/>
      </dsp:nvSpPr>
      <dsp:spPr>
        <a:xfrm>
          <a:off x="559623" y="3053397"/>
          <a:ext cx="4806763" cy="1496901"/>
        </a:xfrm>
        <a:prstGeom prst="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i="0" u="sng" kern="1200" dirty="0"/>
            <a:t>Best Practice </a:t>
          </a:r>
          <a:r>
            <a:rPr lang="en-US" sz="1700" i="0" kern="1200" dirty="0"/>
            <a:t>is to provide at least two servings of whole grain-rich grains per day, but you are only required to serve at least one whole grain item each day.  </a:t>
          </a:r>
        </a:p>
      </dsp:txBody>
      <dsp:txXfrm>
        <a:off x="559623" y="3053397"/>
        <a:ext cx="4806763" cy="1496901"/>
      </dsp:txXfrm>
    </dsp:sp>
    <dsp:sp modelId="{8A25E1F1-5612-4923-A565-18CAAEFF741B}">
      <dsp:nvSpPr>
        <dsp:cNvPr id="0" name=""/>
        <dsp:cNvSpPr/>
      </dsp:nvSpPr>
      <dsp:spPr>
        <a:xfrm>
          <a:off x="5893405" y="3076542"/>
          <a:ext cx="4709833" cy="1457086"/>
        </a:xfrm>
        <a:prstGeom prst="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2046" tIns="117612" rIns="112046" bIns="117612" numCol="1" spcCol="1270" anchor="ctr" anchorCtr="0">
          <a:noAutofit/>
        </a:bodyPr>
        <a:lstStyle/>
        <a:p>
          <a:pPr marL="0" lvl="0" indent="0" algn="ctr" defTabSz="755650">
            <a:lnSpc>
              <a:spcPct val="100000"/>
            </a:lnSpc>
            <a:spcBef>
              <a:spcPct val="0"/>
            </a:spcBef>
            <a:spcAft>
              <a:spcPct val="35000"/>
            </a:spcAft>
            <a:buNone/>
          </a:pPr>
          <a:r>
            <a:rPr lang="en-US" sz="1700" i="0" kern="1200" dirty="0"/>
            <a:t>You can still serve fortified and enriched grains on your menu for reimbursement, but they do not count towards the whole grain requirement.  </a:t>
          </a:r>
        </a:p>
      </dsp:txBody>
      <dsp:txXfrm>
        <a:off x="5893405" y="3076542"/>
        <a:ext cx="4709833" cy="145708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4DF49-BC74-469E-B094-0B6296E782D1}"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6FE10-F22E-434E-9FFC-9DBE45360419}" type="slidenum">
              <a:rPr lang="en-US" smtClean="0"/>
              <a:t>‹#›</a:t>
            </a:fld>
            <a:endParaRPr lang="en-US"/>
          </a:p>
        </p:txBody>
      </p:sp>
    </p:spTree>
    <p:extLst>
      <p:ext uri="{BB962C8B-B14F-4D97-AF65-F5344CB8AC3E}">
        <p14:creationId xmlns:p14="http://schemas.microsoft.com/office/powerpoint/2010/main" val="365815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85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2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218728" indent="-174982" defTabSz="699927">
              <a:lnSpc>
                <a:spcPct val="110000"/>
              </a:lnSpc>
              <a:spcBef>
                <a:spcPts val="536"/>
              </a:spcBef>
              <a:buClr>
                <a:srgbClr val="0B082E"/>
              </a:buClr>
              <a:buFont typeface="Arial" panose="020B0604020202020204" pitchFamily="34" charset="0"/>
              <a:buChar char="•"/>
            </a:pPr>
            <a:r>
              <a:rPr lang="en-US" kern="1200" dirty="0">
                <a:solidFill>
                  <a:prstClr val="black">
                    <a:lumMod val="65000"/>
                    <a:lumOff val="35000"/>
                  </a:prstClr>
                </a:solidFill>
                <a:latin typeface="Gill Sans MT" panose="020B0502020104020203"/>
                <a:ea typeface="+mn-ea"/>
                <a:cs typeface="+mn-cs"/>
              </a:rPr>
              <a:t>First ingredient must be meat or 2</a:t>
            </a:r>
            <a:r>
              <a:rPr lang="en-US" kern="1200" baseline="30000" dirty="0">
                <a:solidFill>
                  <a:prstClr val="black">
                    <a:lumMod val="65000"/>
                    <a:lumOff val="35000"/>
                  </a:prstClr>
                </a:solidFill>
                <a:latin typeface="Gill Sans MT" panose="020B0502020104020203"/>
                <a:ea typeface="+mn-ea"/>
                <a:cs typeface="+mn-cs"/>
              </a:rPr>
              <a:t>nd</a:t>
            </a:r>
            <a:r>
              <a:rPr lang="en-US" kern="1200" dirty="0">
                <a:solidFill>
                  <a:prstClr val="black">
                    <a:lumMod val="65000"/>
                    <a:lumOff val="35000"/>
                  </a:prstClr>
                </a:solidFill>
                <a:latin typeface="Gill Sans MT" panose="020B0502020104020203"/>
                <a:ea typeface="+mn-ea"/>
                <a:cs typeface="+mn-cs"/>
              </a:rPr>
              <a:t> ingredient followed by water</a:t>
            </a:r>
          </a:p>
          <a:p>
            <a:pPr marL="43746" defTabSz="699927">
              <a:lnSpc>
                <a:spcPct val="110000"/>
              </a:lnSpc>
              <a:spcBef>
                <a:spcPts val="536"/>
              </a:spcBef>
              <a:buClr>
                <a:srgbClr val="0B082E"/>
              </a:buClr>
            </a:pPr>
            <a:endParaRPr lang="en-US" kern="1200" dirty="0">
              <a:solidFill>
                <a:prstClr val="black">
                  <a:lumMod val="65000"/>
                  <a:lumOff val="35000"/>
                </a:prstClr>
              </a:solidFill>
              <a:latin typeface="Gill Sans MT" panose="020B0502020104020203"/>
              <a:ea typeface="+mn-ea"/>
              <a:cs typeface="+mn-cs"/>
            </a:endParaRPr>
          </a:p>
          <a:p>
            <a:pPr marL="218728" indent="-174982" defTabSz="699927">
              <a:lnSpc>
                <a:spcPct val="110000"/>
              </a:lnSpc>
              <a:spcBef>
                <a:spcPts val="536"/>
              </a:spcBef>
              <a:buClr>
                <a:srgbClr val="0B082E"/>
              </a:buClr>
              <a:buFont typeface="Arial" panose="020B0604020202020204" pitchFamily="34" charset="0"/>
              <a:buChar char="•"/>
            </a:pPr>
            <a:r>
              <a:rPr lang="en-US" kern="1200" dirty="0">
                <a:solidFill>
                  <a:prstClr val="black">
                    <a:lumMod val="65000"/>
                    <a:lumOff val="35000"/>
                  </a:prstClr>
                </a:solidFill>
                <a:latin typeface="Gill Sans MT" panose="020B0502020104020203"/>
                <a:ea typeface="+mn-ea"/>
                <a:cs typeface="+mn-cs"/>
              </a:rPr>
              <a:t>Best practice is to have Child Nutrition (CN) Label</a:t>
            </a:r>
          </a:p>
          <a:p>
            <a:pPr marL="43746" defTabSz="699927">
              <a:lnSpc>
                <a:spcPct val="110000"/>
              </a:lnSpc>
              <a:spcBef>
                <a:spcPts val="536"/>
              </a:spcBef>
              <a:buClr>
                <a:srgbClr val="0B082E"/>
              </a:buClr>
            </a:pPr>
            <a:endParaRPr lang="en-US" kern="1200" dirty="0">
              <a:solidFill>
                <a:prstClr val="black">
                  <a:lumMod val="65000"/>
                  <a:lumOff val="35000"/>
                </a:prstClr>
              </a:solidFill>
              <a:latin typeface="Gill Sans MT" panose="020B0502020104020203"/>
              <a:ea typeface="+mn-ea"/>
              <a:cs typeface="+mn-cs"/>
            </a:endParaRPr>
          </a:p>
          <a:p>
            <a:pPr marL="218728" indent="-174982" defTabSz="699927">
              <a:lnSpc>
                <a:spcPct val="110000"/>
              </a:lnSpc>
              <a:spcBef>
                <a:spcPts val="536"/>
              </a:spcBef>
              <a:buClr>
                <a:srgbClr val="0B082E"/>
              </a:buClr>
              <a:buFont typeface="Arial" panose="020B0604020202020204" pitchFamily="34" charset="0"/>
              <a:buChar char="•"/>
            </a:pPr>
            <a:r>
              <a:rPr lang="en-US" kern="1200" dirty="0">
                <a:solidFill>
                  <a:prstClr val="black">
                    <a:lumMod val="65000"/>
                    <a:lumOff val="35000"/>
                  </a:prstClr>
                </a:solidFill>
                <a:latin typeface="Gill Sans MT" panose="020B0502020104020203"/>
                <a:ea typeface="+mn-ea"/>
                <a:cs typeface="+mn-cs"/>
              </a:rPr>
              <a:t>Best practice – limit processed meats to one serving per week</a:t>
            </a:r>
          </a:p>
          <a:p>
            <a:endParaRPr lang="en-US" dirty="0"/>
          </a:p>
        </p:txBody>
      </p:sp>
    </p:spTree>
    <p:extLst>
      <p:ext uri="{BB962C8B-B14F-4D97-AF65-F5344CB8AC3E}">
        <p14:creationId xmlns:p14="http://schemas.microsoft.com/office/powerpoint/2010/main" val="415187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709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29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23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hyperlink" Target="http://bit.ly/2TtBDfr" TargetMode="External"/><Relationship Id="rId5" Type="http://schemas.openxmlformats.org/officeDocument/2006/relationships/image" Target="../media/image10.png"/><Relationship Id="rId10" Type="http://schemas.openxmlformats.org/officeDocument/2006/relationships/hyperlink" Target="http://bit.ly/2TyoMsr" TargetMode="External"/><Relationship Id="rId4" Type="http://schemas.openxmlformats.org/officeDocument/2006/relationships/image" Target="../media/image14.png"/><Relationship Id="rId9" Type="http://schemas.openxmlformats.org/officeDocument/2006/relationships/hyperlink" Target="http://bit.ly/2Tynxth" TargetMode="Externa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2A9E2-01C3-46A7-9A4A-F65853EC8370}"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12356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2A9E2-01C3-46A7-9A4A-F65853EC8370}"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283039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2A9E2-01C3-46A7-9A4A-F65853EC8370}"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686948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8A87A34-81AB-432B-8DAE-1953F412C126}" type="datetimeFigureOut">
              <a:rPr lang="en-US" smtClean="0"/>
              <a:pPr/>
              <a:t>5/18/2022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473110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6192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28805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060170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5/18/2022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107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6727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140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1399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2A9E2-01C3-46A7-9A4A-F65853EC8370}"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189836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922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5/18/2022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59891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981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20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5905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4715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763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5640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411163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08CB-B1D2-4373-B6CA-B1DA337F1C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854EDB-428A-4AFC-9EEE-CD8DEECE4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913C45-9E62-43DC-962F-6E8BEC631B3D}"/>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5" name="Footer Placeholder 4">
            <a:extLst>
              <a:ext uri="{FF2B5EF4-FFF2-40B4-BE49-F238E27FC236}">
                <a16:creationId xmlns:a16="http://schemas.microsoft.com/office/drawing/2014/main" id="{7641FEEF-0533-484B-93FC-929218AC4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6A76D-7F1A-49BD-A942-C136EBF86C8D}"/>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60120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02A9E2-01C3-46A7-9A4A-F65853EC8370}"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743851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3AC2-CAB6-4A9A-9ED4-B834AFC8D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03FE1B-858C-4B0F-BB41-09E6513DDD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40465-1CC3-4C2C-896C-C5A6B1DDAB75}"/>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5" name="Footer Placeholder 4">
            <a:extLst>
              <a:ext uri="{FF2B5EF4-FFF2-40B4-BE49-F238E27FC236}">
                <a16:creationId xmlns:a16="http://schemas.microsoft.com/office/drawing/2014/main" id="{B5B6C72D-7729-4E60-AC72-49784D4A6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37E13-401C-426E-A620-9BEC9D065B36}"/>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432301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04A4-352A-482F-96FC-1288713FAF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8D6597-2F1F-438D-A0B1-3E114540F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83BA10-70ED-4545-B9D5-51A5549D0943}"/>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5" name="Footer Placeholder 4">
            <a:extLst>
              <a:ext uri="{FF2B5EF4-FFF2-40B4-BE49-F238E27FC236}">
                <a16:creationId xmlns:a16="http://schemas.microsoft.com/office/drawing/2014/main" id="{51B3D250-8E3D-4FB7-B49A-08467B1AF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1CD27-85B6-45AF-BC22-E6B2395CD4EA}"/>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2246323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55D8-23CA-490E-9950-991F96C38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FFA7B-D886-41C4-9E7A-528CA1080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49FBC-D18B-43CC-9921-84BF62CBC7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D5D4F8-B217-4CDD-9776-35F8DA6F11A4}"/>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6" name="Footer Placeholder 5">
            <a:extLst>
              <a:ext uri="{FF2B5EF4-FFF2-40B4-BE49-F238E27FC236}">
                <a16:creationId xmlns:a16="http://schemas.microsoft.com/office/drawing/2014/main" id="{D37F8E0A-BCB0-4444-90A6-19B98B820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65A15C-5714-4975-843E-D7C3EC0A3B9D}"/>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204222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A729-8940-4A1A-BA8D-E5599ACBC2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DE61F0-708A-4F5D-A9CB-685BC2AE2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3E3839-6338-494D-A489-F642E5AC5D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A36FF-F943-4F45-9B6C-B4405CF60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1B066E-64CC-4AC2-9463-729074B892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98AFD8-31D8-4AEE-8767-C6C09AB58AC1}"/>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8" name="Footer Placeholder 7">
            <a:extLst>
              <a:ext uri="{FF2B5EF4-FFF2-40B4-BE49-F238E27FC236}">
                <a16:creationId xmlns:a16="http://schemas.microsoft.com/office/drawing/2014/main" id="{3C0095BA-242F-4004-8208-1127614311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02DCFA-DA34-4E8A-9780-4BB4D80BA5FE}"/>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787009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D7C4-44E5-477E-ABBB-68320127E4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45E882-6C1F-48A5-9FA9-F7F1BA4C88F3}"/>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4" name="Footer Placeholder 3">
            <a:extLst>
              <a:ext uri="{FF2B5EF4-FFF2-40B4-BE49-F238E27FC236}">
                <a16:creationId xmlns:a16="http://schemas.microsoft.com/office/drawing/2014/main" id="{8A66DCF8-2F2A-4A2A-811B-DB7739A659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4EC588-A224-4CA2-B89A-25B3F9D702C9}"/>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66719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5EEA1-95D8-46D3-B961-D0209919ECE6}"/>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3" name="Footer Placeholder 2">
            <a:extLst>
              <a:ext uri="{FF2B5EF4-FFF2-40B4-BE49-F238E27FC236}">
                <a16:creationId xmlns:a16="http://schemas.microsoft.com/office/drawing/2014/main" id="{E9AEDC7D-1C74-4938-8055-E3E837CCC0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037B8-CD10-4028-BC60-C6E9FBF70DE3}"/>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1454355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2525-376A-40AF-95F6-E207417CF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89ADD-D417-485E-B3C3-7FE20AB0D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46DFC6-C7F8-4C9B-BE1F-0F9917B4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084A64-95DD-45D2-B8FB-657FA7D5F29F}"/>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6" name="Footer Placeholder 5">
            <a:extLst>
              <a:ext uri="{FF2B5EF4-FFF2-40B4-BE49-F238E27FC236}">
                <a16:creationId xmlns:a16="http://schemas.microsoft.com/office/drawing/2014/main" id="{2CF13D25-29FF-4F90-A765-6A041A99F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57EC8-F7E3-4D89-9028-48B2480ADDD4}"/>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027873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12DF-2492-4C6C-8263-259AE339F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7CFC-4E0F-4F77-A282-8AF00904C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CEA3A-6612-4C1B-B1E9-ADD87BDCA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6CD00-1C59-4D8D-A1ED-91D4F32DE87F}"/>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6" name="Footer Placeholder 5">
            <a:extLst>
              <a:ext uri="{FF2B5EF4-FFF2-40B4-BE49-F238E27FC236}">
                <a16:creationId xmlns:a16="http://schemas.microsoft.com/office/drawing/2014/main" id="{8565E89C-6D20-470B-AEC5-FF3F86EF4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D134C-939F-48C1-955F-1D4D0C3C178B}"/>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794171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E578-4693-4E87-8781-2FADEA349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763443-3BE2-4A33-B1EA-3A6F8F576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65C7E-239C-4E75-AEDF-E74DABC3C8C1}"/>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5" name="Footer Placeholder 4">
            <a:extLst>
              <a:ext uri="{FF2B5EF4-FFF2-40B4-BE49-F238E27FC236}">
                <a16:creationId xmlns:a16="http://schemas.microsoft.com/office/drawing/2014/main" id="{3C6ED154-77D5-43C1-A8B4-CED4B49A6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D0657-0B4E-403D-B2CD-5644F82F7A4C}"/>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2687155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F93CE-2766-40FF-BCB4-D4F891AFCD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B1149-F9CE-4A93-81C2-3C0203F71F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4DA3-CE28-4E0C-8F65-66BBD2358039}"/>
              </a:ext>
            </a:extLst>
          </p:cNvPr>
          <p:cNvSpPr>
            <a:spLocks noGrp="1"/>
          </p:cNvSpPr>
          <p:nvPr>
            <p:ph type="dt" sz="half" idx="10"/>
          </p:nvPr>
        </p:nvSpPr>
        <p:spPr/>
        <p:txBody>
          <a:bodyPr/>
          <a:lstStyle/>
          <a:p>
            <a:fld id="{575D9DAF-D5DC-4DA4-8E28-4AA0078F7AEF}" type="datetimeFigureOut">
              <a:rPr lang="en-US" smtClean="0"/>
              <a:t>5/18/2022</a:t>
            </a:fld>
            <a:endParaRPr lang="en-US"/>
          </a:p>
        </p:txBody>
      </p:sp>
      <p:sp>
        <p:nvSpPr>
          <p:cNvPr id="5" name="Footer Placeholder 4">
            <a:extLst>
              <a:ext uri="{FF2B5EF4-FFF2-40B4-BE49-F238E27FC236}">
                <a16:creationId xmlns:a16="http://schemas.microsoft.com/office/drawing/2014/main" id="{A20074F3-4C54-4C0A-A864-9F07B3E81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6C342-50E8-402E-839D-40DE128A5A72}"/>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1179980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02A9E2-01C3-46A7-9A4A-F65853EC8370}"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1491981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767" y="1024128"/>
            <a:ext cx="10290400" cy="1281600"/>
          </a:xfrm>
          <a:prstGeom prst="rect">
            <a:avLst/>
          </a:prstGeom>
        </p:spPr>
        <p:txBody>
          <a:bodyPr spcFirstLastPara="1" wrap="square" lIns="91425" tIns="91425" rIns="91425" bIns="91425" anchor="t" anchorCtr="0">
            <a:noAutofit/>
          </a:bodyPr>
          <a:lstStyle>
            <a:lvl1pPr lvl="0">
              <a:spcBef>
                <a:spcPts val="0"/>
              </a:spcBef>
              <a:spcAft>
                <a:spcPts val="0"/>
              </a:spcAft>
              <a:buSzPts val="5000"/>
              <a:buFont typeface="Merienda One"/>
              <a:buNone/>
              <a:defRPr sz="6667">
                <a:latin typeface="Merienda One"/>
                <a:ea typeface="Merienda One"/>
                <a:cs typeface="Merienda One"/>
                <a:sym typeface="Merienda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97000" y="2328667"/>
            <a:ext cx="5598000" cy="65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199323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7403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1426467" y="751652"/>
            <a:ext cx="7717600" cy="5335200"/>
          </a:xfrm>
          <a:prstGeom prst="rect">
            <a:avLst/>
          </a:prstGeom>
        </p:spPr>
        <p:txBody>
          <a:bodyPr spcFirstLastPara="1" wrap="square" lIns="91425" tIns="91425" rIns="91425" bIns="91425" anchor="ctr" anchorCtr="0">
            <a:noAutofit/>
          </a:bodyPr>
          <a:lstStyle>
            <a:lvl1pPr lvl="0">
              <a:spcBef>
                <a:spcPts val="0"/>
              </a:spcBef>
              <a:spcAft>
                <a:spcPts val="0"/>
              </a:spcAft>
              <a:buSzPts val="7500"/>
              <a:buNone/>
              <a:defRPr sz="11333"/>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grpSp>
        <p:nvGrpSpPr>
          <p:cNvPr id="37" name="Google Shape;37;p8"/>
          <p:cNvGrpSpPr/>
          <p:nvPr/>
        </p:nvGrpSpPr>
        <p:grpSpPr>
          <a:xfrm>
            <a:off x="10131507" y="133173"/>
            <a:ext cx="2123184" cy="7294947"/>
            <a:chOff x="7598630" y="99880"/>
            <a:chExt cx="1592388" cy="5471210"/>
          </a:xfrm>
        </p:grpSpPr>
        <p:pic>
          <p:nvPicPr>
            <p:cNvPr id="38" name="Google Shape;38;p8"/>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39" name="Google Shape;39;p8"/>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40" name="Google Shape;40;p8"/>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41" name="Google Shape;41;p8"/>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42" name="Google Shape;42;p8"/>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43" name="Google Shape;43;p8"/>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44" name="Google Shape;44;p8"/>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45" name="Google Shape;45;p8"/>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46" name="Google Shape;46;p8"/>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328149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951000" y="699000"/>
            <a:ext cx="6668800" cy="26032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accent2"/>
              </a:buClr>
              <a:buSzPts val="2800"/>
              <a:buFont typeface="Merienda One"/>
              <a:buNone/>
              <a:defRPr sz="3733">
                <a:solidFill>
                  <a:schemeClr val="accent2"/>
                </a:solidFill>
                <a:latin typeface="Merienda One"/>
                <a:ea typeface="Merienda One"/>
                <a:cs typeface="Merienda One"/>
                <a:sym typeface="Merienda One"/>
              </a:defRPr>
            </a:lvl1pPr>
          </a:lstStyle>
          <a:p>
            <a:endParaRPr/>
          </a:p>
        </p:txBody>
      </p:sp>
    </p:spTree>
    <p:extLst>
      <p:ext uri="{BB962C8B-B14F-4D97-AF65-F5344CB8AC3E}">
        <p14:creationId xmlns:p14="http://schemas.microsoft.com/office/powerpoint/2010/main" val="1735019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516661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76"/>
        <p:cNvGrpSpPr/>
        <p:nvPr/>
      </p:nvGrpSpPr>
      <p:grpSpPr>
        <a:xfrm>
          <a:off x="0" y="0"/>
          <a:ext cx="0" cy="0"/>
          <a:chOff x="0" y="0"/>
          <a:chExt cx="0" cy="0"/>
        </a:xfrm>
      </p:grpSpPr>
      <p:pic>
        <p:nvPicPr>
          <p:cNvPr id="77" name="Google Shape;77;p15"/>
          <p:cNvPicPr preferRelativeResize="0"/>
          <p:nvPr/>
        </p:nvPicPr>
        <p:blipFill>
          <a:blip r:embed="rId2">
            <a:alphaModFix/>
          </a:blip>
          <a:stretch>
            <a:fillRect/>
          </a:stretch>
        </p:blipFill>
        <p:spPr>
          <a:xfrm>
            <a:off x="2494133" y="4859293"/>
            <a:ext cx="9697864" cy="1175840"/>
          </a:xfrm>
          <a:prstGeom prst="rect">
            <a:avLst/>
          </a:prstGeom>
          <a:noFill/>
          <a:ln>
            <a:noFill/>
          </a:ln>
        </p:spPr>
      </p:pic>
      <p:pic>
        <p:nvPicPr>
          <p:cNvPr id="78" name="Google Shape;78;p15"/>
          <p:cNvPicPr preferRelativeResize="0"/>
          <p:nvPr/>
        </p:nvPicPr>
        <p:blipFill>
          <a:blip r:embed="rId2">
            <a:alphaModFix/>
          </a:blip>
          <a:stretch>
            <a:fillRect/>
          </a:stretch>
        </p:blipFill>
        <p:spPr>
          <a:xfrm>
            <a:off x="2494133" y="2472500"/>
            <a:ext cx="9697864" cy="1175840"/>
          </a:xfrm>
          <a:prstGeom prst="rect">
            <a:avLst/>
          </a:prstGeom>
          <a:noFill/>
          <a:ln>
            <a:noFill/>
          </a:ln>
        </p:spPr>
      </p:pic>
      <p:sp>
        <p:nvSpPr>
          <p:cNvPr id="79" name="Google Shape;79;p15"/>
          <p:cNvSpPr txBox="1">
            <a:spLocks noGrp="1"/>
          </p:cNvSpPr>
          <p:nvPr>
            <p:ph type="subTitle" idx="1"/>
          </p:nvPr>
        </p:nvSpPr>
        <p:spPr>
          <a:xfrm>
            <a:off x="3505200" y="2675300"/>
            <a:ext cx="2006800" cy="62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80" name="Google Shape;80;p15"/>
          <p:cNvSpPr txBox="1">
            <a:spLocks noGrp="1"/>
          </p:cNvSpPr>
          <p:nvPr>
            <p:ph type="title"/>
          </p:nvPr>
        </p:nvSpPr>
        <p:spPr>
          <a:xfrm>
            <a:off x="1426400" y="593367"/>
            <a:ext cx="9339200" cy="108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81" name="Google Shape;81;p15"/>
          <p:cNvSpPr txBox="1">
            <a:spLocks noGrp="1"/>
          </p:cNvSpPr>
          <p:nvPr>
            <p:ph type="subTitle" idx="2"/>
          </p:nvPr>
        </p:nvSpPr>
        <p:spPr>
          <a:xfrm>
            <a:off x="5689433" y="2581900"/>
            <a:ext cx="5076000" cy="81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2" name="Google Shape;82;p15"/>
          <p:cNvSpPr txBox="1">
            <a:spLocks noGrp="1"/>
          </p:cNvSpPr>
          <p:nvPr>
            <p:ph type="subTitle" idx="3"/>
          </p:nvPr>
        </p:nvSpPr>
        <p:spPr>
          <a:xfrm>
            <a:off x="3505200" y="3848168"/>
            <a:ext cx="2006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83" name="Google Shape;83;p15"/>
          <p:cNvSpPr txBox="1">
            <a:spLocks noGrp="1"/>
          </p:cNvSpPr>
          <p:nvPr>
            <p:ph type="subTitle" idx="4"/>
          </p:nvPr>
        </p:nvSpPr>
        <p:spPr>
          <a:xfrm>
            <a:off x="5689433" y="3754768"/>
            <a:ext cx="5076000" cy="81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4" name="Google Shape;84;p15"/>
          <p:cNvSpPr txBox="1">
            <a:spLocks noGrp="1"/>
          </p:cNvSpPr>
          <p:nvPr>
            <p:ph type="subTitle" idx="5"/>
          </p:nvPr>
        </p:nvSpPr>
        <p:spPr>
          <a:xfrm>
            <a:off x="3505200" y="5021036"/>
            <a:ext cx="2006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85" name="Google Shape;85;p15"/>
          <p:cNvSpPr txBox="1">
            <a:spLocks noGrp="1"/>
          </p:cNvSpPr>
          <p:nvPr>
            <p:ph type="subTitle" idx="6"/>
          </p:nvPr>
        </p:nvSpPr>
        <p:spPr>
          <a:xfrm>
            <a:off x="5689433" y="4927637"/>
            <a:ext cx="5076000" cy="81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271149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979533" y="2098967"/>
            <a:ext cx="4542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23"/>
          <p:cNvSpPr txBox="1">
            <a:spLocks noGrp="1"/>
          </p:cNvSpPr>
          <p:nvPr>
            <p:ph type="subTitle" idx="1"/>
          </p:nvPr>
        </p:nvSpPr>
        <p:spPr>
          <a:xfrm>
            <a:off x="979533" y="3155967"/>
            <a:ext cx="4542800" cy="212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6" name="Google Shape;146;p23"/>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147" name="Google Shape;147;p23"/>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052538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8"/>
        <p:cNvGrpSpPr/>
        <p:nvPr/>
      </p:nvGrpSpPr>
      <p:grpSpPr>
        <a:xfrm>
          <a:off x="0" y="0"/>
          <a:ext cx="0" cy="0"/>
          <a:chOff x="0" y="0"/>
          <a:chExt cx="0" cy="0"/>
        </a:xfrm>
      </p:grpSpPr>
      <p:grpSp>
        <p:nvGrpSpPr>
          <p:cNvPr id="149" name="Google Shape;149;p24"/>
          <p:cNvGrpSpPr/>
          <p:nvPr/>
        </p:nvGrpSpPr>
        <p:grpSpPr>
          <a:xfrm>
            <a:off x="-579367" y="3506421"/>
            <a:ext cx="13432600" cy="4456779"/>
            <a:chOff x="-434525" y="2629816"/>
            <a:chExt cx="10074450" cy="3342584"/>
          </a:xfrm>
        </p:grpSpPr>
        <p:pic>
          <p:nvPicPr>
            <p:cNvPr id="150" name="Google Shape;150;p24"/>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51" name="Google Shape;151;p24"/>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52" name="Google Shape;152;p24"/>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53" name="Google Shape;153;p24"/>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54" name="Google Shape;154;p24"/>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55" name="Google Shape;155;p24"/>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56" name="Google Shape;156;p24"/>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57" name="Google Shape;157;p24"/>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
        <p:nvSpPr>
          <p:cNvPr id="158" name="Google Shape;158;p24"/>
          <p:cNvSpPr txBox="1">
            <a:spLocks noGrp="1"/>
          </p:cNvSpPr>
          <p:nvPr>
            <p:ph type="title"/>
          </p:nvPr>
        </p:nvSpPr>
        <p:spPr>
          <a:xfrm>
            <a:off x="3410100" y="597408"/>
            <a:ext cx="5371600" cy="132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atin typeface="DM Sans"/>
                <a:ea typeface="DM Sans"/>
                <a:cs typeface="DM Sans"/>
                <a:sym typeface="DM Sans"/>
              </a:defRPr>
            </a:lvl2pPr>
            <a:lvl3pPr lvl="2">
              <a:spcBef>
                <a:spcPts val="0"/>
              </a:spcBef>
              <a:spcAft>
                <a:spcPts val="0"/>
              </a:spcAft>
              <a:buSzPts val="2800"/>
              <a:buNone/>
              <a:defRPr>
                <a:latin typeface="DM Sans"/>
                <a:ea typeface="DM Sans"/>
                <a:cs typeface="DM Sans"/>
                <a:sym typeface="DM Sans"/>
              </a:defRPr>
            </a:lvl3pPr>
            <a:lvl4pPr lvl="3">
              <a:spcBef>
                <a:spcPts val="0"/>
              </a:spcBef>
              <a:spcAft>
                <a:spcPts val="0"/>
              </a:spcAft>
              <a:buSzPts val="2800"/>
              <a:buNone/>
              <a:defRPr>
                <a:latin typeface="DM Sans"/>
                <a:ea typeface="DM Sans"/>
                <a:cs typeface="DM Sans"/>
                <a:sym typeface="DM Sans"/>
              </a:defRPr>
            </a:lvl4pPr>
            <a:lvl5pPr lvl="4">
              <a:spcBef>
                <a:spcPts val="0"/>
              </a:spcBef>
              <a:spcAft>
                <a:spcPts val="0"/>
              </a:spcAft>
              <a:buSzPts val="2800"/>
              <a:buNone/>
              <a:defRPr>
                <a:latin typeface="DM Sans"/>
                <a:ea typeface="DM Sans"/>
                <a:cs typeface="DM Sans"/>
                <a:sym typeface="DM Sans"/>
              </a:defRPr>
            </a:lvl5pPr>
            <a:lvl6pPr lvl="5">
              <a:spcBef>
                <a:spcPts val="0"/>
              </a:spcBef>
              <a:spcAft>
                <a:spcPts val="0"/>
              </a:spcAft>
              <a:buSzPts val="2800"/>
              <a:buNone/>
              <a:defRPr>
                <a:latin typeface="DM Sans"/>
                <a:ea typeface="DM Sans"/>
                <a:cs typeface="DM Sans"/>
                <a:sym typeface="DM Sans"/>
              </a:defRPr>
            </a:lvl6pPr>
            <a:lvl7pPr lvl="6">
              <a:spcBef>
                <a:spcPts val="0"/>
              </a:spcBef>
              <a:spcAft>
                <a:spcPts val="0"/>
              </a:spcAft>
              <a:buSzPts val="2800"/>
              <a:buNone/>
              <a:defRPr>
                <a:latin typeface="DM Sans"/>
                <a:ea typeface="DM Sans"/>
                <a:cs typeface="DM Sans"/>
                <a:sym typeface="DM Sans"/>
              </a:defRPr>
            </a:lvl7pPr>
            <a:lvl8pPr lvl="7">
              <a:spcBef>
                <a:spcPts val="0"/>
              </a:spcBef>
              <a:spcAft>
                <a:spcPts val="0"/>
              </a:spcAft>
              <a:buSzPts val="2800"/>
              <a:buNone/>
              <a:defRPr>
                <a:latin typeface="DM Sans"/>
                <a:ea typeface="DM Sans"/>
                <a:cs typeface="DM Sans"/>
                <a:sym typeface="DM Sans"/>
              </a:defRPr>
            </a:lvl8pPr>
            <a:lvl9pPr lvl="8">
              <a:spcBef>
                <a:spcPts val="0"/>
              </a:spcBef>
              <a:spcAft>
                <a:spcPts val="0"/>
              </a:spcAft>
              <a:buSzPts val="2800"/>
              <a:buNone/>
              <a:defRPr>
                <a:latin typeface="DM Sans"/>
                <a:ea typeface="DM Sans"/>
                <a:cs typeface="DM Sans"/>
                <a:sym typeface="DM Sans"/>
              </a:defRPr>
            </a:lvl9pPr>
          </a:lstStyle>
          <a:p>
            <a:endParaRPr/>
          </a:p>
        </p:txBody>
      </p:sp>
      <p:sp>
        <p:nvSpPr>
          <p:cNvPr id="159" name="Google Shape;159;p24"/>
          <p:cNvSpPr txBox="1">
            <a:spLocks noGrp="1"/>
          </p:cNvSpPr>
          <p:nvPr>
            <p:ph type="subTitle" idx="1"/>
          </p:nvPr>
        </p:nvSpPr>
        <p:spPr>
          <a:xfrm>
            <a:off x="3655833" y="1832533"/>
            <a:ext cx="4872800" cy="60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60" name="Google Shape;160;p24"/>
          <p:cNvSpPr txBox="1">
            <a:spLocks noGrp="1"/>
          </p:cNvSpPr>
          <p:nvPr>
            <p:ph type="subTitle" idx="2"/>
          </p:nvPr>
        </p:nvSpPr>
        <p:spPr>
          <a:xfrm>
            <a:off x="4102600" y="3140233"/>
            <a:ext cx="3986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24"/>
          <p:cNvSpPr txBox="1"/>
          <p:nvPr/>
        </p:nvSpPr>
        <p:spPr>
          <a:xfrm>
            <a:off x="3228200" y="4508144"/>
            <a:ext cx="5735600" cy="928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a:solidFill>
                  <a:schemeClr val="dk2"/>
                </a:solidFill>
                <a:latin typeface="DM Sans"/>
                <a:ea typeface="DM Sans"/>
                <a:cs typeface="DM Sans"/>
                <a:sym typeface="DM Sans"/>
              </a:rPr>
              <a:t>CREDITS: This presentation template was created by </a:t>
            </a:r>
            <a:r>
              <a:rPr lang="en" sz="1600" b="1">
                <a:solidFill>
                  <a:schemeClr val="dk2"/>
                </a:solidFill>
                <a:uFill>
                  <a:noFill/>
                </a:uFill>
                <a:latin typeface="DM Sans"/>
                <a:ea typeface="DM Sans"/>
                <a:cs typeface="DM Sans"/>
                <a:sym typeface="DM Sans"/>
                <a:hlinkClick r:id="rId9">
                  <a:extLst>
                    <a:ext uri="{A12FA001-AC4F-418D-AE19-62706E023703}">
                      <ahyp:hlinkClr xmlns:ahyp="http://schemas.microsoft.com/office/drawing/2018/hyperlinkcolor" val="tx"/>
                    </a:ext>
                  </a:extLst>
                </a:hlinkClick>
              </a:rPr>
              <a:t>Slidesgo</a:t>
            </a:r>
            <a:r>
              <a:rPr lang="en" sz="1600">
                <a:solidFill>
                  <a:schemeClr val="dk2"/>
                </a:solidFill>
                <a:latin typeface="DM Sans"/>
                <a:ea typeface="DM Sans"/>
                <a:cs typeface="DM Sans"/>
                <a:sym typeface="DM Sans"/>
              </a:rPr>
              <a:t>, including icons by </a:t>
            </a:r>
            <a:r>
              <a:rPr lang="en" sz="1600" b="1">
                <a:solidFill>
                  <a:schemeClr val="dk2"/>
                </a:solidFill>
                <a:uFill>
                  <a:noFill/>
                </a:uFill>
                <a:latin typeface="DM Sans"/>
                <a:ea typeface="DM Sans"/>
                <a:cs typeface="DM Sans"/>
                <a:sym typeface="DM Sans"/>
                <a:hlinkClick r:id="rId10">
                  <a:extLst>
                    <a:ext uri="{A12FA001-AC4F-418D-AE19-62706E023703}">
                      <ahyp:hlinkClr xmlns:ahyp="http://schemas.microsoft.com/office/drawing/2018/hyperlinkcolor" val="tx"/>
                    </a:ext>
                  </a:extLst>
                </a:hlinkClick>
              </a:rPr>
              <a:t>Flaticon</a:t>
            </a:r>
            <a:r>
              <a:rPr lang="en" sz="1600">
                <a:solidFill>
                  <a:schemeClr val="dk2"/>
                </a:solidFill>
                <a:latin typeface="DM Sans"/>
                <a:ea typeface="DM Sans"/>
                <a:cs typeface="DM Sans"/>
                <a:sym typeface="DM Sans"/>
              </a:rPr>
              <a:t>, and infographics &amp; images by </a:t>
            </a:r>
            <a:r>
              <a:rPr lang="en" sz="1600" b="1">
                <a:solidFill>
                  <a:schemeClr val="dk2"/>
                </a:solidFill>
                <a:uFill>
                  <a:noFill/>
                </a:uFill>
                <a:latin typeface="DM Sans"/>
                <a:ea typeface="DM Sans"/>
                <a:cs typeface="DM Sans"/>
                <a:sym typeface="DM Sans"/>
                <a:hlinkClick r:id="rId11">
                  <a:extLst>
                    <a:ext uri="{A12FA001-AC4F-418D-AE19-62706E023703}">
                      <ahyp:hlinkClr xmlns:ahyp="http://schemas.microsoft.com/office/drawing/2018/hyperlinkcolor" val="tx"/>
                    </a:ext>
                  </a:extLst>
                </a:hlinkClick>
              </a:rPr>
              <a:t>Freepik</a:t>
            </a:r>
            <a:endParaRPr sz="1600">
              <a:solidFill>
                <a:schemeClr val="dk2"/>
              </a:solidFill>
              <a:latin typeface="DM Sans"/>
              <a:ea typeface="DM Sans"/>
              <a:cs typeface="DM Sans"/>
              <a:sym typeface="DM Sans"/>
            </a:endParaRPr>
          </a:p>
        </p:txBody>
      </p:sp>
    </p:spTree>
    <p:extLst>
      <p:ext uri="{BB962C8B-B14F-4D97-AF65-F5344CB8AC3E}">
        <p14:creationId xmlns:p14="http://schemas.microsoft.com/office/powerpoint/2010/main" val="3279679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281294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404315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02A9E2-01C3-46A7-9A4A-F65853EC8370}" type="datetimeFigureOut">
              <a:rPr lang="en-US" smtClean="0"/>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2838989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6967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62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2A9E2-01C3-46A7-9A4A-F65853EC8370}" type="datetimeFigureOut">
              <a:rPr lang="en-US" smtClean="0"/>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718242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2A9E2-01C3-46A7-9A4A-F65853EC8370}" type="datetimeFigureOut">
              <a:rPr lang="en-US" smtClean="0"/>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243204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02A9E2-01C3-46A7-9A4A-F65853EC8370}"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56175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02A9E2-01C3-46A7-9A4A-F65853EC8370}"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21988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2A9E2-01C3-46A7-9A4A-F65853EC8370}" type="datetimeFigureOut">
              <a:rPr lang="en-US" smtClean="0"/>
              <a:t>5/18/2022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ED514-35AA-4ED6-9D40-50C3B09B3AEC}" type="slidenum">
              <a:rPr lang="en-US" smtClean="0"/>
              <a:t>‹#›</a:t>
            </a:fld>
            <a:endParaRPr lang="en-US"/>
          </a:p>
        </p:txBody>
      </p:sp>
    </p:spTree>
    <p:extLst>
      <p:ext uri="{BB962C8B-B14F-4D97-AF65-F5344CB8AC3E}">
        <p14:creationId xmlns:p14="http://schemas.microsoft.com/office/powerpoint/2010/main" val="2412682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5/18/2022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15813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B26E9-4300-46E7-804C-AF1DF1EF6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94243-8254-4590-81F7-25E66D351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39DDB-57EC-467D-9378-9CBF9FF40D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D9DAF-D5DC-4DA4-8E28-4AA0078F7AEF}" type="datetimeFigureOut">
              <a:rPr lang="en-US" smtClean="0"/>
              <a:t>5/18/2022</a:t>
            </a:fld>
            <a:endParaRPr lang="en-US"/>
          </a:p>
        </p:txBody>
      </p:sp>
      <p:sp>
        <p:nvSpPr>
          <p:cNvPr id="5" name="Footer Placeholder 4">
            <a:extLst>
              <a:ext uri="{FF2B5EF4-FFF2-40B4-BE49-F238E27FC236}">
                <a16:creationId xmlns:a16="http://schemas.microsoft.com/office/drawing/2014/main" id="{8660232C-C32B-41AD-8AF9-37F7B1AF1A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E80CCF-C674-4271-911E-66E2E764C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A9262-B858-4F6C-B193-3478601F3A07}" type="slidenum">
              <a:rPr lang="en-US" smtClean="0"/>
              <a:t>‹#›</a:t>
            </a:fld>
            <a:endParaRPr lang="en-US"/>
          </a:p>
        </p:txBody>
      </p:sp>
    </p:spTree>
    <p:extLst>
      <p:ext uri="{BB962C8B-B14F-4D97-AF65-F5344CB8AC3E}">
        <p14:creationId xmlns:p14="http://schemas.microsoft.com/office/powerpoint/2010/main" val="17049738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3500"/>
              <a:buFont typeface="Merienda One"/>
              <a:buNone/>
              <a:defRPr sz="35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1pPr>
            <a:lvl2pPr marL="914400" lvl="1"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2pPr>
            <a:lvl3pPr marL="1371600" lvl="2"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3pPr>
            <a:lvl4pPr marL="1828800" lvl="3"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4pPr>
            <a:lvl5pPr marL="2286000" lvl="4"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5pPr>
            <a:lvl6pPr marL="2743200" lvl="5"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6pPr>
            <a:lvl7pPr marL="3200400" lvl="6"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7pPr>
            <a:lvl8pPr marL="3657600" lvl="7"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8pPr>
            <a:lvl9pPr marL="4114800" lvl="8"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988241739"/>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hyperlink" Target="http://chinesemedicinebristol.blogspot.com/2012/10/tcm-substances-blood.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hyperlink" Target="http://www.honeybearlane.com/2012/09/eight-ways-to-raise-a-happy-toddler.html" TargetMode="External"/><Relationship Id="rId5" Type="http://schemas.openxmlformats.org/officeDocument/2006/relationships/image" Target="../media/image48.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hyperlink" Target="http://www.guidinginstincts.com/2011/04/" TargetMode="External"/><Relationship Id="rId5" Type="http://schemas.openxmlformats.org/officeDocument/2006/relationships/image" Target="../media/image54.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hyperlink" Target="https://www.usda.gov/oascr/how-to-file-a-program-discrimination-complaint"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hyperlink" Target="https://dhs.arkansas.gov/dccece/snp/WelcomeSNPM.aspx" TargetMode="External"/><Relationship Id="rId4" Type="http://schemas.openxmlformats.org/officeDocument/2006/relationships/hyperlink" Target="mailto:program.intake@usda.gov"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4.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image" Target="../media/image65.png"/><Relationship Id="rId16" Type="http://schemas.openxmlformats.org/officeDocument/2006/relationships/image" Target="../media/image78.sv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hyperlink" Target="http://theconversation.com/were-so-indoctrinated-that-saturated-fat-is-bad-that-we-dont-listen-to-the-science-34993" TargetMode="Externa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40677" y="1395282"/>
            <a:ext cx="9876159" cy="2255365"/>
          </a:xfrm>
          <a:prstGeom prst="rect">
            <a:avLst/>
          </a:prstGeom>
          <a:solidFill>
            <a:srgbClr val="004979"/>
          </a:solidFill>
          <a:ln w="19050">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entagon 8"/>
          <p:cNvSpPr/>
          <p:nvPr/>
        </p:nvSpPr>
        <p:spPr>
          <a:xfrm>
            <a:off x="70339" y="3067325"/>
            <a:ext cx="5794244" cy="1083498"/>
          </a:xfrm>
          <a:prstGeom prst="rect">
            <a:avLst/>
          </a:prstGeom>
          <a:solidFill>
            <a:srgbClr val="004979"/>
          </a:solidFill>
          <a:ln>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0" y="0"/>
            <a:ext cx="4254021" cy="685800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1600200" y="3210828"/>
            <a:ext cx="4264383" cy="1083498"/>
          </a:xfrm>
          <a:prstGeom prst="snip1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007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467329" y="1369939"/>
            <a:ext cx="6827665" cy="2255365"/>
          </a:xfrm>
        </p:spPr>
        <p:txBody>
          <a:bodyPr>
            <a:noAutofit/>
          </a:bodyPr>
          <a:lstStyle/>
          <a:p>
            <a:r>
              <a:rPr lang="en-US" sz="3600" b="1" u="sng" dirty="0">
                <a:solidFill>
                  <a:schemeClr val="bg1"/>
                </a:solidFill>
              </a:rPr>
              <a:t>Module 2: Crediting Handbook for the Child and Adult Care Food Program</a:t>
            </a:r>
            <a:br>
              <a:rPr lang="en-US" sz="3200" u="sng" dirty="0">
                <a:solidFill>
                  <a:schemeClr val="accent1">
                    <a:lumMod val="75000"/>
                  </a:schemeClr>
                </a:solidFill>
                <a:latin typeface="Franklin Gothic Medium" panose="020B0603020102020204" pitchFamily="34" charset="0"/>
              </a:rPr>
            </a:br>
            <a:endParaRPr lang="en-US" sz="3200" b="1" u="sng" dirty="0">
              <a:solidFill>
                <a:schemeClr val="bg1"/>
              </a:solidFill>
            </a:endParaRPr>
          </a:p>
        </p:txBody>
      </p:sp>
      <p:sp>
        <p:nvSpPr>
          <p:cNvPr id="3" name="Subtitle 2"/>
          <p:cNvSpPr>
            <a:spLocks noGrp="1"/>
          </p:cNvSpPr>
          <p:nvPr>
            <p:ph type="subTitle" idx="1"/>
          </p:nvPr>
        </p:nvSpPr>
        <p:spPr>
          <a:xfrm>
            <a:off x="1592826" y="3469347"/>
            <a:ext cx="4743450" cy="929053"/>
          </a:xfrm>
        </p:spPr>
        <p:txBody>
          <a:bodyPr>
            <a:normAutofit/>
          </a:bodyPr>
          <a:lstStyle/>
          <a:p>
            <a:pPr algn="l"/>
            <a:r>
              <a:rPr lang="en-US" sz="2500" dirty="0">
                <a:solidFill>
                  <a:schemeClr val="accent1">
                    <a:lumMod val="75000"/>
                  </a:schemeClr>
                </a:solidFill>
                <a:latin typeface="Franklin Gothic Medium" panose="020B0603020102020204" pitchFamily="34" charset="0"/>
              </a:rPr>
              <a:t>The 5 Creditable Components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329" y="4445711"/>
            <a:ext cx="3288202" cy="2557707"/>
          </a:xfrm>
          <a:prstGeom prst="rect">
            <a:avLst/>
          </a:prstGeom>
        </p:spPr>
      </p:pic>
      <p:pic>
        <p:nvPicPr>
          <p:cNvPr id="10" name="Picture 9">
            <a:extLst>
              <a:ext uri="{FF2B5EF4-FFF2-40B4-BE49-F238E27FC236}">
                <a16:creationId xmlns:a16="http://schemas.microsoft.com/office/drawing/2014/main" id="{464AC0EF-02E9-4FC8-B785-B237DAF950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196" y="5039817"/>
            <a:ext cx="1444378" cy="1443309"/>
          </a:xfrm>
          <a:prstGeom prst="rect">
            <a:avLst/>
          </a:prstGeom>
        </p:spPr>
      </p:pic>
      <p:sp>
        <p:nvSpPr>
          <p:cNvPr id="5" name="TextBox 4">
            <a:extLst>
              <a:ext uri="{FF2B5EF4-FFF2-40B4-BE49-F238E27FC236}">
                <a16:creationId xmlns:a16="http://schemas.microsoft.com/office/drawing/2014/main" id="{7892F401-0603-40AE-AEA1-23E2AD053C08}"/>
              </a:ext>
            </a:extLst>
          </p:cNvPr>
          <p:cNvSpPr txBox="1"/>
          <p:nvPr/>
        </p:nvSpPr>
        <p:spPr>
          <a:xfrm>
            <a:off x="4917110" y="6483126"/>
            <a:ext cx="6443330" cy="3753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USDA is an equal opportunity provider, employer, and lender.</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7F82A9A5-BF6B-476B-A481-694B27329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163" y="419181"/>
            <a:ext cx="4640722" cy="6044976"/>
          </a:xfrm>
          <a:prstGeom prst="rect">
            <a:avLst/>
          </a:prstGeom>
        </p:spPr>
      </p:pic>
    </p:spTree>
    <p:extLst>
      <p:ext uri="{BB962C8B-B14F-4D97-AF65-F5344CB8AC3E}">
        <p14:creationId xmlns:p14="http://schemas.microsoft.com/office/powerpoint/2010/main" val="3843472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descr="A plate of food on a table&#10;&#10;Description automatically generated">
            <a:extLst>
              <a:ext uri="{FF2B5EF4-FFF2-40B4-BE49-F238E27FC236}">
                <a16:creationId xmlns:a16="http://schemas.microsoft.com/office/drawing/2014/main" id="{CE8EA9EF-BEFC-4BA9-85FA-938D7A5E940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840" b="13439"/>
          <a:stretch/>
        </p:blipFill>
        <p:spPr>
          <a:xfrm>
            <a:off x="20" y="10"/>
            <a:ext cx="12191980" cy="6857990"/>
          </a:xfrm>
          <a:prstGeom prst="rect">
            <a:avLst/>
          </a:prstGeom>
        </p:spPr>
      </p:pic>
      <p:sp>
        <p:nvSpPr>
          <p:cNvPr id="48" name="Rectangle 4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5">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0" name="Rectangle 4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52" name="Group 5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5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4" name="Picture 5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5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6" name="Picture 5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C7B163A0-0052-47BE-9AEB-898A56B1B2B6}"/>
              </a:ext>
            </a:extLst>
          </p:cNvPr>
          <p:cNvSpPr>
            <a:spLocks noGrp="1"/>
          </p:cNvSpPr>
          <p:nvPr>
            <p:ph type="ctrTitle"/>
          </p:nvPr>
        </p:nvSpPr>
        <p:spPr>
          <a:xfrm>
            <a:off x="2478024" y="1574515"/>
            <a:ext cx="7151834" cy="1515533"/>
          </a:xfrm>
        </p:spPr>
        <p:txBody>
          <a:bodyPr>
            <a:normAutofit fontScale="90000"/>
          </a:bodyPr>
          <a:lstStyle/>
          <a:p>
            <a:r>
              <a:rPr lang="en-US" sz="6600" dirty="0"/>
              <a:t>Meats/ Meat Alternates</a:t>
            </a:r>
          </a:p>
        </p:txBody>
      </p:sp>
      <p:cxnSp>
        <p:nvCxnSpPr>
          <p:cNvPr id="58" name="Straight Connector 5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F532467-AED0-40A0-853F-59DEA0EC8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2398" y="3622772"/>
            <a:ext cx="3486788" cy="1687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59F9C26-A2FE-45F8-964A-9BA14E5AAD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5026" y="3615632"/>
            <a:ext cx="3217432" cy="1701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6084362"/>
      </p:ext>
    </p:extLst>
  </p:cSld>
  <p:clrMapOvr>
    <a:masterClrMapping/>
  </p:clrMapOvr>
  <mc:AlternateContent xmlns:mc="http://schemas.openxmlformats.org/markup-compatibility/2006" xmlns:p14="http://schemas.microsoft.com/office/powerpoint/2010/main">
    <mc:Choice Requires="p14">
      <p:transition spd="slow" p14:dur="2000" advTm="5780"/>
    </mc:Choice>
    <mc:Fallback xmlns="">
      <p:transition spd="slow" advTm="57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3B120-6821-43BD-8D65-5F541412F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48" y="0"/>
            <a:ext cx="5518017" cy="6858000"/>
          </a:xfrm>
          <a:prstGeom prst="rect">
            <a:avLst/>
          </a:prstGeom>
        </p:spPr>
      </p:pic>
      <p:pic>
        <p:nvPicPr>
          <p:cNvPr id="5" name="Picture 4">
            <a:extLst>
              <a:ext uri="{FF2B5EF4-FFF2-40B4-BE49-F238E27FC236}">
                <a16:creationId xmlns:a16="http://schemas.microsoft.com/office/drawing/2014/main" id="{3FA228A2-10F5-4EED-BA49-9682EA433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919" y="0"/>
            <a:ext cx="5590333" cy="6858000"/>
          </a:xfrm>
          <a:prstGeom prst="rect">
            <a:avLst/>
          </a:prstGeom>
        </p:spPr>
      </p:pic>
    </p:spTree>
    <p:extLst>
      <p:ext uri="{BB962C8B-B14F-4D97-AF65-F5344CB8AC3E}">
        <p14:creationId xmlns:p14="http://schemas.microsoft.com/office/powerpoint/2010/main" val="2212394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B3CE0-7CC5-4D16-8439-53A467F09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44" y="-10486"/>
            <a:ext cx="6038021" cy="6858000"/>
          </a:xfrm>
          <a:prstGeom prst="rect">
            <a:avLst/>
          </a:prstGeom>
        </p:spPr>
      </p:pic>
      <p:pic>
        <p:nvPicPr>
          <p:cNvPr id="5" name="Picture 4">
            <a:extLst>
              <a:ext uri="{FF2B5EF4-FFF2-40B4-BE49-F238E27FC236}">
                <a16:creationId xmlns:a16="http://schemas.microsoft.com/office/drawing/2014/main" id="{F7DB00BE-063E-438A-918B-B543C36A0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854" y="0"/>
            <a:ext cx="5469802" cy="6858000"/>
          </a:xfrm>
          <a:prstGeom prst="rect">
            <a:avLst/>
          </a:prstGeom>
        </p:spPr>
      </p:pic>
    </p:spTree>
    <p:extLst>
      <p:ext uri="{BB962C8B-B14F-4D97-AF65-F5344CB8AC3E}">
        <p14:creationId xmlns:p14="http://schemas.microsoft.com/office/powerpoint/2010/main" val="197443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E27CB-2CBB-4712-86AA-B488553C0B53}"/>
              </a:ext>
            </a:extLst>
          </p:cNvPr>
          <p:cNvPicPr>
            <a:picLocks noChangeAspect="1"/>
          </p:cNvPicPr>
          <p:nvPr/>
        </p:nvPicPr>
        <p:blipFill>
          <a:blip r:embed="rId2"/>
          <a:stretch>
            <a:fillRect/>
          </a:stretch>
        </p:blipFill>
        <p:spPr>
          <a:xfrm>
            <a:off x="-228599" y="1"/>
            <a:ext cx="5283200" cy="6849730"/>
          </a:xfrm>
          <a:prstGeom prst="rect">
            <a:avLst/>
          </a:prstGeom>
        </p:spPr>
      </p:pic>
      <p:pic>
        <p:nvPicPr>
          <p:cNvPr id="4" name="Picture 3">
            <a:extLst>
              <a:ext uri="{FF2B5EF4-FFF2-40B4-BE49-F238E27FC236}">
                <a16:creationId xmlns:a16="http://schemas.microsoft.com/office/drawing/2014/main" id="{1EBA4C68-FFCE-4643-B470-4B7B1FACB6EB}"/>
              </a:ext>
            </a:extLst>
          </p:cNvPr>
          <p:cNvPicPr>
            <a:picLocks noChangeAspect="1"/>
          </p:cNvPicPr>
          <p:nvPr/>
        </p:nvPicPr>
        <p:blipFill>
          <a:blip r:embed="rId3"/>
          <a:stretch>
            <a:fillRect/>
          </a:stretch>
        </p:blipFill>
        <p:spPr>
          <a:xfrm>
            <a:off x="4876800" y="1735269"/>
            <a:ext cx="7315200" cy="4335331"/>
          </a:xfrm>
          <a:prstGeom prst="rect">
            <a:avLst/>
          </a:prstGeom>
        </p:spPr>
      </p:pic>
      <p:cxnSp>
        <p:nvCxnSpPr>
          <p:cNvPr id="6" name="Straight Arrow Connector 5">
            <a:extLst>
              <a:ext uri="{FF2B5EF4-FFF2-40B4-BE49-F238E27FC236}">
                <a16:creationId xmlns:a16="http://schemas.microsoft.com/office/drawing/2014/main" id="{A7549964-1AFA-441F-A8B9-71F46BE7188F}"/>
              </a:ext>
            </a:extLst>
          </p:cNvPr>
          <p:cNvCxnSpPr>
            <a:cxnSpLocks/>
          </p:cNvCxnSpPr>
          <p:nvPr/>
        </p:nvCxnSpPr>
        <p:spPr>
          <a:xfrm>
            <a:off x="4864100" y="850900"/>
            <a:ext cx="2120900" cy="1079500"/>
          </a:xfrm>
          <a:prstGeom prst="straightConnector1">
            <a:avLst/>
          </a:prstGeom>
          <a:ln w="571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Speaker Notes">
            <a:extLst>
              <a:ext uri="{FF2B5EF4-FFF2-40B4-BE49-F238E27FC236}">
                <a16:creationId xmlns:a16="http://schemas.microsoft.com/office/drawing/2014/main" id="{820C980D-2A7A-41B7-90FD-ACB7174B736A}"/>
              </a:ext>
            </a:extLst>
          </p:cNvPr>
          <p:cNvSpPr txBox="1"/>
          <p:nvPr/>
        </p:nvSpPr>
        <p:spPr>
          <a:xfrm>
            <a:off x="5174662" y="6375649"/>
            <a:ext cx="674370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Garamond" panose="02020404030301010803"/>
                <a:ea typeface="+mn-ea"/>
                <a:cs typeface="+mn-cs"/>
              </a:rPr>
              <a:t>“Adapted from U.S. Department of Agriculture, Team Nutrition. USDA does not endorse any products, services, or organizations. Provided by Arkansas Department of Human Services”</a:t>
            </a:r>
          </a:p>
        </p:txBody>
      </p:sp>
      <p:sp>
        <p:nvSpPr>
          <p:cNvPr id="7" name="TextBox 6">
            <a:extLst>
              <a:ext uri="{FF2B5EF4-FFF2-40B4-BE49-F238E27FC236}">
                <a16:creationId xmlns:a16="http://schemas.microsoft.com/office/drawing/2014/main" id="{6BE551A1-1AF6-4DC3-A83A-589B540BFDE7}"/>
              </a:ext>
            </a:extLst>
          </p:cNvPr>
          <p:cNvSpPr txBox="1"/>
          <p:nvPr/>
        </p:nvSpPr>
        <p:spPr>
          <a:xfrm>
            <a:off x="5391702" y="623658"/>
            <a:ext cx="65740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Yogurt must contain no more than 23 grams of sugar per 6 ounces.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66292265"/>
      </p:ext>
    </p:extLst>
  </p:cSld>
  <p:clrMapOvr>
    <a:masterClrMapping/>
  </p:clrMapOvr>
  <mc:AlternateContent xmlns:mc="http://schemas.openxmlformats.org/markup-compatibility/2006" xmlns:p14="http://schemas.microsoft.com/office/powerpoint/2010/main">
    <mc:Choice Requires="p14">
      <p:transition spd="slow" p14:dur="2000" advTm="66426"/>
    </mc:Choice>
    <mc:Fallback xmlns="">
      <p:transition spd="slow" advTm="6642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2FB7E-D5DF-4858-B6EB-41CB0ABDBF15}"/>
              </a:ext>
            </a:extLst>
          </p:cNvPr>
          <p:cNvPicPr>
            <a:picLocks noChangeAspect="1"/>
          </p:cNvPicPr>
          <p:nvPr/>
        </p:nvPicPr>
        <p:blipFill>
          <a:blip r:embed="rId3"/>
          <a:stretch>
            <a:fillRect/>
          </a:stretch>
        </p:blipFill>
        <p:spPr>
          <a:xfrm>
            <a:off x="16278" y="0"/>
            <a:ext cx="12159444" cy="6858000"/>
          </a:xfrm>
          <a:prstGeom prst="rect">
            <a:avLst/>
          </a:prstGeom>
        </p:spPr>
      </p:pic>
    </p:spTree>
    <p:extLst>
      <p:ext uri="{BB962C8B-B14F-4D97-AF65-F5344CB8AC3E}">
        <p14:creationId xmlns:p14="http://schemas.microsoft.com/office/powerpoint/2010/main" val="301432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variety of fresh fruit and vegetables on display&#10;&#10;Description automatically generated">
            <a:extLst>
              <a:ext uri="{FF2B5EF4-FFF2-40B4-BE49-F238E27FC236}">
                <a16:creationId xmlns:a16="http://schemas.microsoft.com/office/drawing/2014/main" id="{C13DBFB1-C9B4-4276-92AF-193FB87BE0E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1322" r="5123" b="1"/>
          <a:stretch/>
        </p:blipFill>
        <p:spPr>
          <a:xfrm>
            <a:off x="20" y="-1776"/>
            <a:ext cx="12191980" cy="6857990"/>
          </a:xfrm>
          <a:prstGeom prst="rect">
            <a:avLst/>
          </a:prstGeom>
        </p:spPr>
      </p:pic>
      <p:sp>
        <p:nvSpPr>
          <p:cNvPr id="18" name="Rectangle 1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7">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48B121EB-3574-4EF5-ACBA-9668A3023F19}"/>
              </a:ext>
            </a:extLst>
          </p:cNvPr>
          <p:cNvSpPr>
            <a:spLocks noGrp="1"/>
          </p:cNvSpPr>
          <p:nvPr>
            <p:ph type="title"/>
          </p:nvPr>
        </p:nvSpPr>
        <p:spPr>
          <a:xfrm>
            <a:off x="3056206" y="1871131"/>
            <a:ext cx="6451861" cy="2876701"/>
          </a:xfrm>
        </p:spPr>
        <p:txBody>
          <a:bodyPr vert="horz" lIns="91440" tIns="45720" rIns="91440" bIns="45720" rtlCol="0" anchor="b">
            <a:normAutofit fontScale="90000"/>
          </a:bodyPr>
          <a:lstStyle/>
          <a:p>
            <a:r>
              <a:rPr lang="en-US" sz="8000" dirty="0"/>
              <a:t>FRUITS &amp; VEGETABLES</a:t>
            </a:r>
          </a:p>
        </p:txBody>
      </p:sp>
      <p:cxnSp>
        <p:nvCxnSpPr>
          <p:cNvPr id="28" name="Straight Connector 2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1040799"/>
      </p:ext>
    </p:extLst>
  </p:cSld>
  <p:clrMapOvr>
    <a:masterClrMapping/>
  </p:clrMapOvr>
  <mc:AlternateContent xmlns:mc="http://schemas.openxmlformats.org/markup-compatibility/2006" xmlns:p14="http://schemas.microsoft.com/office/powerpoint/2010/main">
    <mc:Choice Requires="p14">
      <p:transition spd="slow" p14:dur="2000" advTm="3740"/>
    </mc:Choice>
    <mc:Fallback xmlns="">
      <p:transition spd="slow" advTm="37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AE0E6-3990-4229-813D-AC1369DCC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96" y="0"/>
            <a:ext cx="5607604" cy="6858000"/>
          </a:xfrm>
          <a:prstGeom prst="rect">
            <a:avLst/>
          </a:prstGeom>
        </p:spPr>
      </p:pic>
      <p:pic>
        <p:nvPicPr>
          <p:cNvPr id="5" name="Picture 4">
            <a:extLst>
              <a:ext uri="{FF2B5EF4-FFF2-40B4-BE49-F238E27FC236}">
                <a16:creationId xmlns:a16="http://schemas.microsoft.com/office/drawing/2014/main" id="{CA7453CA-D6F0-4658-A331-5B1842856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618787" cy="6858000"/>
          </a:xfrm>
          <a:prstGeom prst="rect">
            <a:avLst/>
          </a:prstGeom>
        </p:spPr>
      </p:pic>
    </p:spTree>
    <p:extLst>
      <p:ext uri="{BB962C8B-B14F-4D97-AF65-F5344CB8AC3E}">
        <p14:creationId xmlns:p14="http://schemas.microsoft.com/office/powerpoint/2010/main" val="420077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5B168-ADD0-4237-BFBB-AD0DE7B76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45" y="0"/>
            <a:ext cx="5567644" cy="6858000"/>
          </a:xfrm>
          <a:prstGeom prst="rect">
            <a:avLst/>
          </a:prstGeom>
        </p:spPr>
      </p:pic>
      <p:pic>
        <p:nvPicPr>
          <p:cNvPr id="5" name="Picture 4">
            <a:extLst>
              <a:ext uri="{FF2B5EF4-FFF2-40B4-BE49-F238E27FC236}">
                <a16:creationId xmlns:a16="http://schemas.microsoft.com/office/drawing/2014/main" id="{1C59BDBA-A42F-4264-B9D5-7DB0BC61D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367" y="0"/>
            <a:ext cx="5752388" cy="6858000"/>
          </a:xfrm>
          <a:prstGeom prst="rect">
            <a:avLst/>
          </a:prstGeom>
        </p:spPr>
      </p:pic>
    </p:spTree>
    <p:extLst>
      <p:ext uri="{BB962C8B-B14F-4D97-AF65-F5344CB8AC3E}">
        <p14:creationId xmlns:p14="http://schemas.microsoft.com/office/powerpoint/2010/main" val="175871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wl of fruit&#10;&#10;Description generated with very high confidence">
            <a:extLst>
              <a:ext uri="{FF2B5EF4-FFF2-40B4-BE49-F238E27FC236}">
                <a16:creationId xmlns:a16="http://schemas.microsoft.com/office/drawing/2014/main" id="{3D609C99-CA27-4DC1-ADC6-EBEAA2102E54}"/>
              </a:ext>
            </a:extLst>
          </p:cNvPr>
          <p:cNvPicPr>
            <a:picLocks noChangeAspect="1"/>
          </p:cNvPicPr>
          <p:nvPr/>
        </p:nvPicPr>
        <p:blipFill rotWithShape="1">
          <a:blip r:embed="rId3"/>
          <a:srcRect l="31992" r="27494" b="1"/>
          <a:stretch/>
        </p:blipFill>
        <p:spPr>
          <a:xfrm>
            <a:off x="7338646" y="10"/>
            <a:ext cx="4853354" cy="6857990"/>
          </a:xfrm>
          <a:prstGeom prst="rect">
            <a:avLst/>
          </a:prstGeom>
        </p:spPr>
      </p:pic>
      <p:sp>
        <p:nvSpPr>
          <p:cNvPr id="2" name="Title 1">
            <a:extLst>
              <a:ext uri="{FF2B5EF4-FFF2-40B4-BE49-F238E27FC236}">
                <a16:creationId xmlns:a16="http://schemas.microsoft.com/office/drawing/2014/main" id="{15665D7D-AAB3-43FD-97A2-E94FE992599F}"/>
              </a:ext>
            </a:extLst>
          </p:cNvPr>
          <p:cNvSpPr>
            <a:spLocks noGrp="1"/>
          </p:cNvSpPr>
          <p:nvPr>
            <p:ph type="title"/>
          </p:nvPr>
        </p:nvSpPr>
        <p:spPr>
          <a:xfrm>
            <a:off x="934733" y="723885"/>
            <a:ext cx="6015897" cy="1492132"/>
          </a:xfrm>
        </p:spPr>
        <p:txBody>
          <a:bodyPr>
            <a:normAutofit/>
          </a:bodyPr>
          <a:lstStyle/>
          <a:p>
            <a:r>
              <a:rPr lang="en-US" sz="3600" dirty="0">
                <a:latin typeface="Arial" panose="020B0604020202020204" pitchFamily="34" charset="0"/>
                <a:cs typeface="Arial" panose="020B0604020202020204" pitchFamily="34" charset="0"/>
              </a:rPr>
              <a:t>Vegetable and fruit basics</a:t>
            </a:r>
          </a:p>
        </p:txBody>
      </p:sp>
      <p:sp>
        <p:nvSpPr>
          <p:cNvPr id="3" name="Content Placeholder 2">
            <a:extLst>
              <a:ext uri="{FF2B5EF4-FFF2-40B4-BE49-F238E27FC236}">
                <a16:creationId xmlns:a16="http://schemas.microsoft.com/office/drawing/2014/main" id="{C3BD5128-935D-4282-9692-02ACC5FB10B6}"/>
              </a:ext>
            </a:extLst>
          </p:cNvPr>
          <p:cNvSpPr>
            <a:spLocks noGrp="1"/>
          </p:cNvSpPr>
          <p:nvPr>
            <p:ph idx="1"/>
          </p:nvPr>
        </p:nvSpPr>
        <p:spPr>
          <a:xfrm>
            <a:off x="765051" y="2677212"/>
            <a:ext cx="6352186" cy="3456903"/>
          </a:xfrm>
        </p:spPr>
        <p:txBody>
          <a:bodyPr>
            <a:normAutofit fontScale="92500" lnSpcReduction="20000"/>
          </a:bodyPr>
          <a:lstStyle/>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A vegetable can meet the entire fruit requirement at lunch and supper - such as green peas &amp; carrots however you cannot serve two fruits at lunch/supper. </a:t>
            </a:r>
          </a:p>
          <a:p>
            <a:pPr>
              <a:spcAft>
                <a:spcPts val="600"/>
              </a:spcAft>
              <a:buClr>
                <a:srgbClr val="D6DD1D"/>
              </a:buClr>
              <a:buSzPct val="75000"/>
              <a:buFont typeface="Courier New" panose="02070309020205020404" pitchFamily="49" charset="0"/>
              <a:buChar char="o"/>
            </a:pPr>
            <a:endParaRPr lang="en-US" sz="1900" dirty="0">
              <a:cs typeface="Arial" panose="020B0604020202020204" pitchFamily="34" charset="0"/>
            </a:endParaRPr>
          </a:p>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When more than one vegetable is served at lunch or supper, you must use two different types</a:t>
            </a:r>
          </a:p>
          <a:p>
            <a:pPr>
              <a:spcAft>
                <a:spcPts val="600"/>
              </a:spcAft>
              <a:buClr>
                <a:srgbClr val="D6DD1D"/>
              </a:buClr>
              <a:buSzPct val="75000"/>
              <a:buFont typeface="Courier New" panose="02070309020205020404" pitchFamily="49" charset="0"/>
              <a:buChar char="o"/>
            </a:pPr>
            <a:endParaRPr lang="en-US" sz="1900" dirty="0">
              <a:cs typeface="Arial" panose="020B0604020202020204" pitchFamily="34" charset="0"/>
            </a:endParaRPr>
          </a:p>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Fruits may be served fresh, frozen, canned or dried</a:t>
            </a:r>
          </a:p>
          <a:p>
            <a:pPr>
              <a:spcAft>
                <a:spcPts val="600"/>
              </a:spcAft>
              <a:buClr>
                <a:srgbClr val="D6DD1D"/>
              </a:buClr>
              <a:buSzPct val="75000"/>
              <a:buFont typeface="Courier New" panose="02070309020205020404" pitchFamily="49" charset="0"/>
              <a:buChar char="o"/>
            </a:pPr>
            <a:endParaRPr lang="en-US" sz="1900" dirty="0">
              <a:cs typeface="Arial" panose="020B0604020202020204" pitchFamily="34" charset="0"/>
            </a:endParaRPr>
          </a:p>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100% pasteurized fruit juice may only be served once per day but can be served </a:t>
            </a:r>
            <a:r>
              <a:rPr lang="en-US" sz="1900" b="1" u="sng" dirty="0">
                <a:cs typeface="Arial" panose="020B0604020202020204" pitchFamily="34" charset="0"/>
              </a:rPr>
              <a:t>every day of the week</a:t>
            </a:r>
          </a:p>
        </p:txBody>
      </p:sp>
    </p:spTree>
    <p:extLst>
      <p:ext uri="{BB962C8B-B14F-4D97-AF65-F5344CB8AC3E}">
        <p14:creationId xmlns:p14="http://schemas.microsoft.com/office/powerpoint/2010/main" val="380320562"/>
      </p:ext>
    </p:extLst>
  </p:cSld>
  <p:clrMapOvr>
    <a:masterClrMapping/>
  </p:clrMapOvr>
  <mc:AlternateContent xmlns:mc="http://schemas.openxmlformats.org/markup-compatibility/2006" xmlns:p14="http://schemas.microsoft.com/office/powerpoint/2010/main">
    <mc:Choice Requires="p14">
      <p:transition spd="slow" p14:dur="2000" advTm="42085"/>
    </mc:Choice>
    <mc:Fallback xmlns="">
      <p:transition spd="slow" advTm="4208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picture containing food, table, cup, plate&#10;&#10;Description automatically generated">
            <a:extLst>
              <a:ext uri="{FF2B5EF4-FFF2-40B4-BE49-F238E27FC236}">
                <a16:creationId xmlns:a16="http://schemas.microsoft.com/office/drawing/2014/main" id="{76F14382-B850-4D5C-92C6-4C81F02A13B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5730"/>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7">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654D3D5D-0FED-4416-933E-8DCADEC23F91}"/>
              </a:ext>
            </a:extLst>
          </p:cNvPr>
          <p:cNvSpPr>
            <a:spLocks noGrp="1"/>
          </p:cNvSpPr>
          <p:nvPr>
            <p:ph type="title"/>
          </p:nvPr>
        </p:nvSpPr>
        <p:spPr>
          <a:xfrm>
            <a:off x="2692398" y="1871131"/>
            <a:ext cx="6815669" cy="1515533"/>
          </a:xfrm>
        </p:spPr>
        <p:txBody>
          <a:bodyPr vert="horz" lIns="91440" tIns="45720" rIns="91440" bIns="45720" rtlCol="0" anchor="b">
            <a:normAutofit fontScale="90000"/>
          </a:bodyPr>
          <a:lstStyle/>
          <a:p>
            <a:r>
              <a:rPr lang="en-US" sz="9600" dirty="0"/>
              <a:t>DAIRY</a:t>
            </a:r>
          </a:p>
        </p:txBody>
      </p:sp>
      <p:cxnSp>
        <p:nvCxnSpPr>
          <p:cNvPr id="28" name="Straight Connector 2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1E2129B-FF92-4319-B81D-02EAE2211F5A}"/>
              </a:ext>
            </a:extLst>
          </p:cNvPr>
          <p:cNvSpPr txBox="1"/>
          <p:nvPr/>
        </p:nvSpPr>
        <p:spPr>
          <a:xfrm>
            <a:off x="4745604" y="3716864"/>
            <a:ext cx="2672079" cy="830997"/>
          </a:xfrm>
          <a:prstGeom prst="rect">
            <a:avLst/>
          </a:prstGeom>
          <a:noFill/>
        </p:spPr>
        <p:txBody>
          <a:bodyPr wrap="square" rtlCol="0">
            <a:spAutoFit/>
          </a:bodyPr>
          <a:lstStyle/>
          <a:p>
            <a:r>
              <a:rPr lang="en-US" sz="4800" dirty="0"/>
              <a:t>Fluid Milk</a:t>
            </a:r>
          </a:p>
        </p:txBody>
      </p:sp>
    </p:spTree>
    <p:extLst>
      <p:ext uri="{BB962C8B-B14F-4D97-AF65-F5344CB8AC3E}">
        <p14:creationId xmlns:p14="http://schemas.microsoft.com/office/powerpoint/2010/main" val="972640482"/>
      </p:ext>
    </p:extLst>
  </p:cSld>
  <p:clrMapOvr>
    <a:masterClrMapping/>
  </p:clrMapOvr>
  <mc:AlternateContent xmlns:mc="http://schemas.openxmlformats.org/markup-compatibility/2006" xmlns:p14="http://schemas.microsoft.com/office/powerpoint/2010/main">
    <mc:Choice Requires="p14">
      <p:transition spd="slow" p14:dur="2000" advTm="5896"/>
    </mc:Choice>
    <mc:Fallback xmlns="">
      <p:transition spd="slow" advTm="589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29D6D-CE69-4481-9148-D16109D165BA}"/>
              </a:ext>
            </a:extLst>
          </p:cNvPr>
          <p:cNvPicPr>
            <a:picLocks noChangeAspect="1"/>
          </p:cNvPicPr>
          <p:nvPr/>
        </p:nvPicPr>
        <p:blipFill>
          <a:blip r:embed="rId2"/>
          <a:stretch>
            <a:fillRect/>
          </a:stretch>
        </p:blipFill>
        <p:spPr>
          <a:xfrm>
            <a:off x="0" y="0"/>
            <a:ext cx="4667250" cy="6858000"/>
          </a:xfrm>
          <a:prstGeom prst="rect">
            <a:avLst/>
          </a:prstGeom>
        </p:spPr>
      </p:pic>
      <p:sp>
        <p:nvSpPr>
          <p:cNvPr id="2" name="Title 1">
            <a:extLst>
              <a:ext uri="{FF2B5EF4-FFF2-40B4-BE49-F238E27FC236}">
                <a16:creationId xmlns:a16="http://schemas.microsoft.com/office/drawing/2014/main" id="{786F2B1B-90C7-4D30-82A5-16583A5472A1}"/>
              </a:ext>
            </a:extLst>
          </p:cNvPr>
          <p:cNvSpPr>
            <a:spLocks noGrp="1"/>
          </p:cNvSpPr>
          <p:nvPr>
            <p:ph type="title"/>
          </p:nvPr>
        </p:nvSpPr>
        <p:spPr>
          <a:xfrm>
            <a:off x="0" y="692150"/>
            <a:ext cx="5172076" cy="5473700"/>
          </a:xfrm>
        </p:spPr>
        <p:txBody>
          <a:bodyPr>
            <a:normAutofit/>
          </a:bodyPr>
          <a:lstStyle/>
          <a:p>
            <a:r>
              <a:rPr lang="en-US" sz="4800" dirty="0">
                <a:solidFill>
                  <a:schemeClr val="bg1"/>
                </a:solidFill>
              </a:rPr>
              <a:t>G</a:t>
            </a:r>
            <a:r>
              <a:rPr lang="en-US" sz="4800" b="0" i="0" u="none" strike="noStrike" baseline="0" dirty="0">
                <a:solidFill>
                  <a:schemeClr val="bg1"/>
                </a:solidFill>
              </a:rPr>
              <a:t>oal of USDA’s </a:t>
            </a:r>
            <a:br>
              <a:rPr lang="en-US" sz="4800" b="0" i="0" u="none" strike="noStrike" baseline="0" dirty="0">
                <a:solidFill>
                  <a:schemeClr val="bg1"/>
                </a:solidFill>
              </a:rPr>
            </a:br>
            <a:r>
              <a:rPr lang="en-US" sz="4800" b="0" i="0" u="none" strike="noStrike" baseline="0" dirty="0">
                <a:solidFill>
                  <a:schemeClr val="bg1"/>
                </a:solidFill>
              </a:rPr>
              <a:t>Child &amp; Adult Care </a:t>
            </a:r>
            <a:br>
              <a:rPr lang="en-US" sz="4800" b="0" i="0" u="none" strike="noStrike" baseline="0" dirty="0">
                <a:solidFill>
                  <a:schemeClr val="bg1"/>
                </a:solidFill>
              </a:rPr>
            </a:br>
            <a:r>
              <a:rPr lang="en-US" sz="4800" b="0" i="0" u="none" strike="noStrike" baseline="0" dirty="0">
                <a:solidFill>
                  <a:schemeClr val="bg1"/>
                </a:solidFill>
              </a:rPr>
              <a:t>Food Program:</a:t>
            </a:r>
            <a:endParaRPr lang="en-US" sz="4800" dirty="0">
              <a:solidFill>
                <a:schemeClr val="bg1"/>
              </a:solidFill>
            </a:endParaRPr>
          </a:p>
        </p:txBody>
      </p:sp>
      <p:sp>
        <p:nvSpPr>
          <p:cNvPr id="3" name="Content Placeholder 2">
            <a:extLst>
              <a:ext uri="{FF2B5EF4-FFF2-40B4-BE49-F238E27FC236}">
                <a16:creationId xmlns:a16="http://schemas.microsoft.com/office/drawing/2014/main" id="{11FA2E46-9083-4C98-829E-58273A0B3361}"/>
              </a:ext>
            </a:extLst>
          </p:cNvPr>
          <p:cNvSpPr>
            <a:spLocks noGrp="1"/>
          </p:cNvSpPr>
          <p:nvPr>
            <p:ph idx="1"/>
          </p:nvPr>
        </p:nvSpPr>
        <p:spPr>
          <a:xfrm>
            <a:off x="4810125" y="2379821"/>
            <a:ext cx="7381875" cy="4257675"/>
          </a:xfrm>
        </p:spPr>
        <p:txBody>
          <a:bodyPr>
            <a:normAutofit/>
          </a:bodyPr>
          <a:lstStyle/>
          <a:p>
            <a:pPr marL="0" indent="0">
              <a:buNone/>
            </a:pPr>
            <a:r>
              <a:rPr lang="en-US" sz="4000" dirty="0">
                <a:solidFill>
                  <a:srgbClr val="000000"/>
                </a:solidFill>
              </a:rPr>
              <a:t>T</a:t>
            </a:r>
            <a:r>
              <a:rPr lang="en-US" sz="4000" b="0" i="0" u="none" strike="noStrike" baseline="0" dirty="0">
                <a:solidFill>
                  <a:srgbClr val="000000"/>
                </a:solidFill>
              </a:rPr>
              <a:t>o improve the health and nutrition of children and adults in the program while promoting the development of good eating habits through nutrition educa</a:t>
            </a:r>
            <a:r>
              <a:rPr lang="en-US" sz="4000" dirty="0">
                <a:solidFill>
                  <a:srgbClr val="000000"/>
                </a:solidFill>
              </a:rPr>
              <a:t>tion. </a:t>
            </a:r>
            <a:endParaRPr lang="en-US" sz="5400" dirty="0"/>
          </a:p>
        </p:txBody>
      </p:sp>
      <p:pic>
        <p:nvPicPr>
          <p:cNvPr id="6" name="Picture 5">
            <a:extLst>
              <a:ext uri="{FF2B5EF4-FFF2-40B4-BE49-F238E27FC236}">
                <a16:creationId xmlns:a16="http://schemas.microsoft.com/office/drawing/2014/main" id="{BFB34308-9A14-4788-A61A-178635C1D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0300"/>
            <a:ext cx="8955044" cy="1049020"/>
          </a:xfrm>
          <a:prstGeom prst="rect">
            <a:avLst/>
          </a:prstGeom>
        </p:spPr>
      </p:pic>
    </p:spTree>
    <p:extLst>
      <p:ext uri="{BB962C8B-B14F-4D97-AF65-F5344CB8AC3E}">
        <p14:creationId xmlns:p14="http://schemas.microsoft.com/office/powerpoint/2010/main" val="438414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6C32C-A000-4802-B093-B6B2EE76B7F5}"/>
              </a:ext>
            </a:extLst>
          </p:cNvPr>
          <p:cNvPicPr>
            <a:picLocks noChangeAspect="1"/>
          </p:cNvPicPr>
          <p:nvPr/>
        </p:nvPicPr>
        <p:blipFill rotWithShape="1">
          <a:blip r:embed="rId2">
            <a:extLst>
              <a:ext uri="{28A0092B-C50C-407E-A947-70E740481C1C}">
                <a14:useLocalDpi xmlns:a14="http://schemas.microsoft.com/office/drawing/2010/main" val="0"/>
              </a:ext>
            </a:extLst>
          </a:blip>
          <a:srcRect b="9602"/>
          <a:stretch/>
        </p:blipFill>
        <p:spPr>
          <a:xfrm>
            <a:off x="377504" y="0"/>
            <a:ext cx="5855842" cy="6867292"/>
          </a:xfrm>
          <a:prstGeom prst="rect">
            <a:avLst/>
          </a:prstGeom>
        </p:spPr>
      </p:pic>
      <p:pic>
        <p:nvPicPr>
          <p:cNvPr id="5" name="Picture 4">
            <a:extLst>
              <a:ext uri="{FF2B5EF4-FFF2-40B4-BE49-F238E27FC236}">
                <a16:creationId xmlns:a16="http://schemas.microsoft.com/office/drawing/2014/main" id="{8EA24507-6CFF-4B36-B07E-3C6B411A1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346" y="0"/>
            <a:ext cx="5640153" cy="6858000"/>
          </a:xfrm>
          <a:prstGeom prst="rect">
            <a:avLst/>
          </a:prstGeom>
        </p:spPr>
      </p:pic>
    </p:spTree>
    <p:extLst>
      <p:ext uri="{BB962C8B-B14F-4D97-AF65-F5344CB8AC3E}">
        <p14:creationId xmlns:p14="http://schemas.microsoft.com/office/powerpoint/2010/main" val="2489045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2D68D-8293-4D99-9B1B-6A8EAAA30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78" y="0"/>
            <a:ext cx="6021064" cy="6858000"/>
          </a:xfrm>
          <a:prstGeom prst="rect">
            <a:avLst/>
          </a:prstGeom>
        </p:spPr>
      </p:pic>
      <p:pic>
        <p:nvPicPr>
          <p:cNvPr id="5" name="Picture 4">
            <a:extLst>
              <a:ext uri="{FF2B5EF4-FFF2-40B4-BE49-F238E27FC236}">
                <a16:creationId xmlns:a16="http://schemas.microsoft.com/office/drawing/2014/main" id="{6B470C4F-3778-499C-B2CC-F797B752EE0A}"/>
              </a:ext>
            </a:extLst>
          </p:cNvPr>
          <p:cNvPicPr>
            <a:picLocks noChangeAspect="1"/>
          </p:cNvPicPr>
          <p:nvPr/>
        </p:nvPicPr>
        <p:blipFill rotWithShape="1">
          <a:blip r:embed="rId3">
            <a:extLst>
              <a:ext uri="{28A0092B-C50C-407E-A947-70E740481C1C}">
                <a14:useLocalDpi xmlns:a14="http://schemas.microsoft.com/office/drawing/2010/main" val="0"/>
              </a:ext>
            </a:extLst>
          </a:blip>
          <a:srcRect l="5068" r="8125"/>
          <a:stretch/>
        </p:blipFill>
        <p:spPr>
          <a:xfrm>
            <a:off x="6136829" y="0"/>
            <a:ext cx="5796793" cy="6858000"/>
          </a:xfrm>
          <a:prstGeom prst="rect">
            <a:avLst/>
          </a:prstGeom>
        </p:spPr>
      </p:pic>
    </p:spTree>
    <p:extLst>
      <p:ext uri="{BB962C8B-B14F-4D97-AF65-F5344CB8AC3E}">
        <p14:creationId xmlns:p14="http://schemas.microsoft.com/office/powerpoint/2010/main" val="2513730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1A2E62C-C22B-4EC4-8B44-29B86D5F6317}"/>
              </a:ext>
            </a:extLst>
          </p:cNvPr>
          <p:cNvSpPr>
            <a:spLocks noGrp="1"/>
          </p:cNvSpPr>
          <p:nvPr>
            <p:ph type="title"/>
          </p:nvPr>
        </p:nvSpPr>
        <p:spPr>
          <a:xfrm>
            <a:off x="952107" y="954756"/>
            <a:ext cx="2856321" cy="4946003"/>
          </a:xfrm>
        </p:spPr>
        <p:txBody>
          <a:bodyPr>
            <a:normAutofit/>
          </a:bodyPr>
          <a:lstStyle/>
          <a:p>
            <a:r>
              <a:rPr lang="en-US" dirty="0">
                <a:solidFill>
                  <a:srgbClr val="FFFFFF"/>
                </a:solidFill>
                <a:latin typeface="Arial" panose="020B0604020202020204" pitchFamily="34" charset="0"/>
                <a:cs typeface="Arial" panose="020B0604020202020204" pitchFamily="34" charset="0"/>
              </a:rPr>
              <a:t>Creditable Milk</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9" name="Picture 8">
            <a:extLst>
              <a:ext uri="{FF2B5EF4-FFF2-40B4-BE49-F238E27FC236}">
                <a16:creationId xmlns:a16="http://schemas.microsoft.com/office/drawing/2014/main" id="{91AFAB28-D3F6-4F45-9991-97193101281E}"/>
              </a:ext>
            </a:extLst>
          </p:cNvPr>
          <p:cNvPicPr>
            <a:picLocks noChangeAspect="1"/>
          </p:cNvPicPr>
          <p:nvPr/>
        </p:nvPicPr>
        <p:blipFill>
          <a:blip r:embed="rId3"/>
          <a:stretch>
            <a:fillRect/>
          </a:stretch>
        </p:blipFill>
        <p:spPr>
          <a:xfrm>
            <a:off x="4753276" y="12176"/>
            <a:ext cx="7339743" cy="3099717"/>
          </a:xfrm>
          <a:prstGeom prst="rect">
            <a:avLst/>
          </a:prstGeom>
        </p:spPr>
      </p:pic>
      <p:sp>
        <p:nvSpPr>
          <p:cNvPr id="6" name="TextBox 5">
            <a:extLst>
              <a:ext uri="{FF2B5EF4-FFF2-40B4-BE49-F238E27FC236}">
                <a16:creationId xmlns:a16="http://schemas.microsoft.com/office/drawing/2014/main" id="{18114089-25D5-472E-9A9A-A6122E24A366}"/>
              </a:ext>
            </a:extLst>
          </p:cNvPr>
          <p:cNvSpPr txBox="1"/>
          <p:nvPr/>
        </p:nvSpPr>
        <p:spPr>
          <a:xfrm>
            <a:off x="5581668" y="3191758"/>
            <a:ext cx="5762108" cy="461665"/>
          </a:xfrm>
          <a:prstGeom prst="rect">
            <a:avLst/>
          </a:prstGeom>
          <a:noFill/>
          <a:ln w="57150">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a:ea typeface="+mn-ea"/>
                <a:cs typeface="+mn-cs"/>
              </a:rPr>
              <a:t>Note: Soy Milk is also creditable in CACFP</a:t>
            </a:r>
          </a:p>
        </p:txBody>
      </p:sp>
      <p:sp>
        <p:nvSpPr>
          <p:cNvPr id="7" name="TextBox 6">
            <a:extLst>
              <a:ext uri="{FF2B5EF4-FFF2-40B4-BE49-F238E27FC236}">
                <a16:creationId xmlns:a16="http://schemas.microsoft.com/office/drawing/2014/main" id="{453CD39F-34C4-4220-B63C-A5E11361694F}"/>
              </a:ext>
            </a:extLst>
          </p:cNvPr>
          <p:cNvSpPr txBox="1"/>
          <p:nvPr/>
        </p:nvSpPr>
        <p:spPr>
          <a:xfrm>
            <a:off x="4753276" y="3895453"/>
            <a:ext cx="7143351" cy="3277820"/>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0"/>
              </a:spcBef>
              <a:spcAft>
                <a:spcPts val="0"/>
              </a:spcAft>
              <a:buClr>
                <a:srgbClr val="3C977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aramond" panose="02020404030301010803"/>
                <a:ea typeface="+mn-ea"/>
                <a:cs typeface="Arial" panose="020B0604020202020204" pitchFamily="34" charset="0"/>
              </a:rPr>
              <a:t>Flavored milk cannot be part of the reimbursable meal or snack for children 5 years old and younger.</a:t>
            </a:r>
          </a:p>
          <a:p>
            <a:pPr marL="342900" marR="0" lvl="0" indent="-342900" algn="l" defTabSz="457200" rtl="0" eaLnBrk="1" fontAlgn="auto" latinLnBrk="0" hangingPunct="1">
              <a:lnSpc>
                <a:spcPct val="90000"/>
              </a:lnSpc>
              <a:spcBef>
                <a:spcPts val="0"/>
              </a:spcBef>
              <a:spcAft>
                <a:spcPts val="0"/>
              </a:spcAft>
              <a:buClr>
                <a:srgbClr val="3C9770"/>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Garamond" panose="02020404030301010803"/>
              <a:ea typeface="+mn-ea"/>
              <a:cs typeface="Arial" panose="020B0604020202020204" pitchFamily="34" charset="0"/>
            </a:endParaRPr>
          </a:p>
          <a:p>
            <a:pPr marL="342900" marR="0" lvl="0" indent="-342900" algn="l" defTabSz="457200" rtl="0" eaLnBrk="1" fontAlgn="auto" latinLnBrk="0" hangingPunct="1">
              <a:lnSpc>
                <a:spcPct val="90000"/>
              </a:lnSpc>
              <a:spcBef>
                <a:spcPts val="0"/>
              </a:spcBef>
              <a:spcAft>
                <a:spcPts val="0"/>
              </a:spcAft>
              <a:buClr>
                <a:srgbClr val="3C977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aramond" panose="02020404030301010803"/>
                <a:ea typeface="+mn-ea"/>
                <a:cs typeface="Arial" panose="020B0604020202020204" pitchFamily="34" charset="0"/>
              </a:rPr>
              <a:t>Homemade flavored milk by adding flavored straws, syrups, and powders to unflavored milk cannot be part of a reimbursable meal or snack. </a:t>
            </a:r>
          </a:p>
          <a:p>
            <a:pPr marL="0" marR="0" lvl="0" indent="0" algn="l" defTabSz="457200" rtl="0" eaLnBrk="1" fontAlgn="auto" latinLnBrk="0" hangingPunct="1">
              <a:lnSpc>
                <a:spcPct val="90000"/>
              </a:lnSpc>
              <a:spcBef>
                <a:spcPts val="0"/>
              </a:spcBef>
              <a:spcAft>
                <a:spcPts val="0"/>
              </a:spcAft>
              <a:buClr>
                <a:srgbClr val="3C9770"/>
              </a:buClr>
              <a:buSzTx/>
              <a:buFontTx/>
              <a:buNone/>
              <a:tabLst/>
              <a:defRPr/>
            </a:pPr>
            <a:endParaRPr kumimoji="0" lang="en-US" sz="16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90000"/>
              </a:lnSpc>
              <a:spcBef>
                <a:spcPts val="0"/>
              </a:spcBef>
              <a:spcAft>
                <a:spcPts val="0"/>
              </a:spcAft>
              <a:buClr>
                <a:srgbClr val="3C9770"/>
              </a:buClr>
              <a:buSzTx/>
              <a:buFontTx/>
              <a:buNone/>
              <a:tabLst/>
              <a:defRPr/>
            </a:pPr>
            <a:r>
              <a:rPr kumimoji="0" lang="en-US" sz="1600" b="1" i="0" u="sng" strike="noStrike" kern="1200" cap="none" spc="0" normalizeH="0" baseline="0" noProof="0" dirty="0">
                <a:ln>
                  <a:noFill/>
                </a:ln>
                <a:solidFill>
                  <a:prstClr val="black"/>
                </a:solidFill>
                <a:effectLst/>
                <a:uLnTx/>
                <a:uFillTx/>
                <a:latin typeface="Garamond" panose="02020404030301010803"/>
                <a:ea typeface="+mn-ea"/>
                <a:cs typeface="+mn-cs"/>
              </a:rPr>
              <a:t>For Adults only:</a:t>
            </a:r>
          </a:p>
          <a:p>
            <a:pPr marL="0" marR="0" lvl="0" indent="0" algn="l" defTabSz="457200" rtl="0" eaLnBrk="1" fontAlgn="auto" latinLnBrk="0" hangingPunct="1">
              <a:lnSpc>
                <a:spcPct val="90000"/>
              </a:lnSpc>
              <a:spcBef>
                <a:spcPts val="0"/>
              </a:spcBef>
              <a:spcAft>
                <a:spcPts val="0"/>
              </a:spcAft>
              <a:buClr>
                <a:srgbClr val="3C9770"/>
              </a:buClr>
              <a:buSzTx/>
              <a:buFontTx/>
              <a:buNone/>
              <a:tabLst/>
              <a:defRPr/>
            </a:pPr>
            <a:endParaRPr kumimoji="0" lang="en-US" sz="1600" b="1" i="0" u="sng" strike="noStrike" kern="1200" cap="none" spc="0" normalizeH="0" baseline="0" noProof="0" dirty="0">
              <a:ln>
                <a:noFill/>
              </a:ln>
              <a:solidFill>
                <a:prstClr val="black"/>
              </a:solidFill>
              <a:effectLst/>
              <a:uLnTx/>
              <a:uFillTx/>
              <a:latin typeface="Garamond" panose="02020404030301010803"/>
              <a:ea typeface="+mn-ea"/>
              <a:cs typeface="+mn-cs"/>
            </a:endParaRPr>
          </a:p>
          <a:p>
            <a:pPr marL="285750" marR="0" lvl="0" indent="-285750" algn="l" defTabSz="457200" rtl="0" eaLnBrk="1" fontAlgn="auto" latinLnBrk="0" hangingPunct="1">
              <a:lnSpc>
                <a:spcPct val="90000"/>
              </a:lnSpc>
              <a:spcBef>
                <a:spcPts val="0"/>
              </a:spcBef>
              <a:spcAft>
                <a:spcPts val="0"/>
              </a:spcAft>
              <a:buClr>
                <a:srgbClr val="3C977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aramond" panose="02020404030301010803"/>
                <a:ea typeface="+mn-ea"/>
                <a:cs typeface="+mn-cs"/>
              </a:rPr>
              <a:t>Yogurt may be served in place of milk once per day and a serving of milk is optional at supper. 6 oz(weight) or ¾ cup (volume) of yogurt may be used the equivalent of 8 oz of fluid milk once per day when yogurt is not served as a meat alternative in the same meal.</a:t>
            </a:r>
          </a:p>
          <a:p>
            <a:pPr marL="342900" marR="0" lvl="0" indent="-342900" algn="l" defTabSz="457200" rtl="0" eaLnBrk="1" fontAlgn="auto" latinLnBrk="0" hangingPunct="1">
              <a:lnSpc>
                <a:spcPct val="90000"/>
              </a:lnSpc>
              <a:spcBef>
                <a:spcPts val="0"/>
              </a:spcBef>
              <a:spcAft>
                <a:spcPts val="0"/>
              </a:spcAft>
              <a:buClr>
                <a:srgbClr val="3C9770"/>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4366126"/>
      </p:ext>
    </p:extLst>
  </p:cSld>
  <p:clrMapOvr>
    <a:masterClrMapping/>
  </p:clrMapOvr>
  <mc:AlternateContent xmlns:mc="http://schemas.openxmlformats.org/markup-compatibility/2006" xmlns:p14="http://schemas.microsoft.com/office/powerpoint/2010/main">
    <mc:Choice Requires="p14">
      <p:transition spd="slow" p14:dur="2000" advTm="66987"/>
    </mc:Choice>
    <mc:Fallback xmlns="">
      <p:transition spd="slow" advTm="6698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4A997-9B8B-4AEA-8460-EA5BE1A450EA}"/>
              </a:ext>
            </a:extLst>
          </p:cNvPr>
          <p:cNvPicPr>
            <a:picLocks noChangeAspect="1"/>
          </p:cNvPicPr>
          <p:nvPr/>
        </p:nvPicPr>
        <p:blipFill rotWithShape="1">
          <a:blip r:embed="rId3"/>
          <a:srcRect l="3204" r="6401" b="4"/>
          <a:stretch/>
        </p:blipFill>
        <p:spPr>
          <a:xfrm>
            <a:off x="6341614" y="574146"/>
            <a:ext cx="5278096" cy="5709708"/>
          </a:xfrm>
          <a:prstGeom prst="rect">
            <a:avLst/>
          </a:prstGeom>
          <a:ln w="57150">
            <a:solidFill>
              <a:srgbClr val="002060"/>
            </a:solidFill>
          </a:ln>
        </p:spPr>
      </p:pic>
      <p:sp>
        <p:nvSpPr>
          <p:cNvPr id="2" name="TextBox 1">
            <a:extLst>
              <a:ext uri="{FF2B5EF4-FFF2-40B4-BE49-F238E27FC236}">
                <a16:creationId xmlns:a16="http://schemas.microsoft.com/office/drawing/2014/main" id="{D4D4CA73-BA22-415A-9387-E5CA9FC5BED6}"/>
              </a:ext>
            </a:extLst>
          </p:cNvPr>
          <p:cNvSpPr txBox="1"/>
          <p:nvPr/>
        </p:nvSpPr>
        <p:spPr>
          <a:xfrm>
            <a:off x="834530" y="1117600"/>
            <a:ext cx="4680445"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The CACFP requires that fluid milk substitutes be </a:t>
            </a:r>
            <a:r>
              <a:rPr kumimoji="0" lang="en-US" sz="1800" b="1" i="0" u="sng" strike="noStrike" kern="1200" cap="none" spc="0" normalizeH="0" baseline="0" noProof="0" dirty="0">
                <a:ln>
                  <a:noFill/>
                </a:ln>
                <a:solidFill>
                  <a:prstClr val="black"/>
                </a:solidFill>
                <a:effectLst/>
                <a:uLnTx/>
                <a:uFillTx/>
                <a:latin typeface="Garamond" panose="02020404030301010803"/>
                <a:ea typeface="+mn-ea"/>
                <a:cs typeface="+mn-cs"/>
              </a:rPr>
              <a:t>nutritionally equivalent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to milk and meet the following nutritional standards (7 CFR 210.10(m)(3)).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A FINAL UDSA RULE addressed the substitution of fluid milk for children who’s non-disabling allergies, culture, religion, or ethical beliefs do not allow consumption of cows milk.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Parents may request in writing a fluid milk substitute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A Medical Exception Statement signed by a physician is NOT required for this type of request (mild substitution ONLY).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cxnSp>
        <p:nvCxnSpPr>
          <p:cNvPr id="5" name="Straight Arrow Connector 4">
            <a:extLst>
              <a:ext uri="{FF2B5EF4-FFF2-40B4-BE49-F238E27FC236}">
                <a16:creationId xmlns:a16="http://schemas.microsoft.com/office/drawing/2014/main" id="{49E2F632-054D-47A4-9007-C7CE78D5AC35}"/>
              </a:ext>
            </a:extLst>
          </p:cNvPr>
          <p:cNvCxnSpPr>
            <a:cxnSpLocks/>
          </p:cNvCxnSpPr>
          <p:nvPr/>
        </p:nvCxnSpPr>
        <p:spPr>
          <a:xfrm flipV="1">
            <a:off x="5373613" y="1216085"/>
            <a:ext cx="1444773" cy="34290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150411"/>
      </p:ext>
    </p:extLst>
  </p:cSld>
  <p:clrMapOvr>
    <a:masterClrMapping/>
  </p:clrMapOvr>
  <mc:AlternateContent xmlns:mc="http://schemas.openxmlformats.org/markup-compatibility/2006" xmlns:p14="http://schemas.microsoft.com/office/powerpoint/2010/main">
    <mc:Choice Requires="p14">
      <p:transition spd="slow" p14:dur="2000" advTm="46506"/>
    </mc:Choice>
    <mc:Fallback xmlns="">
      <p:transition spd="slow" advTm="4650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905931A-AC91-44D9-B92B-884869B1F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8A1EEA72-A26B-4B81-AD25-363C15B9A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4E9957B0-2320-4193-B75C-E67F13E79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3E9227BD-4822-4CB5-803B-7EE5D03D50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4310C4E-BB64-4302-AA1B-A6CF24C8481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a:extLst>
              <a:ext uri="{FF2B5EF4-FFF2-40B4-BE49-F238E27FC236}">
                <a16:creationId xmlns:a16="http://schemas.microsoft.com/office/drawing/2014/main" id="{10961521-1458-435A-A26E-3E9BD28D1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16F1A1B1-D72D-4219-AE30-3EDB2FD2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22" name="Group 21">
            <a:extLst>
              <a:ext uri="{FF2B5EF4-FFF2-40B4-BE49-F238E27FC236}">
                <a16:creationId xmlns:a16="http://schemas.microsoft.com/office/drawing/2014/main" id="{601FE7BE-30C9-47E1-AA23-7FC5DE0C9D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58256DDC-2B46-4CBD-98CD-4843A1D36C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AB299BC9-AA13-472C-B2CB-8B1A49F1D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CEA125A-C8E0-43E9-A034-878F58FA98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BC268254-A470-41D9-884E-9DE377E94B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extBox 2">
            <a:extLst>
              <a:ext uri="{FF2B5EF4-FFF2-40B4-BE49-F238E27FC236}">
                <a16:creationId xmlns:a16="http://schemas.microsoft.com/office/drawing/2014/main" id="{7596B311-EA43-4F87-8C6E-C1362B5AABB8}"/>
              </a:ext>
            </a:extLst>
          </p:cNvPr>
          <p:cNvSpPr txBox="1"/>
          <p:nvPr/>
        </p:nvSpPr>
        <p:spPr>
          <a:xfrm>
            <a:off x="-418592" y="1072123"/>
            <a:ext cx="8106937" cy="130386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n-ea"/>
                <a:cs typeface="+mn-cs"/>
              </a:rPr>
              <a:t>Milk Requirements and Transitions: </a:t>
            </a:r>
          </a:p>
        </p:txBody>
      </p:sp>
      <p:cxnSp>
        <p:nvCxnSpPr>
          <p:cNvPr id="28" name="Straight Connector 27">
            <a:extLst>
              <a:ext uri="{FF2B5EF4-FFF2-40B4-BE49-F238E27FC236}">
                <a16:creationId xmlns:a16="http://schemas.microsoft.com/office/drawing/2014/main" id="{1F510FDE-DE95-4B70-9D1C-7214BFCC34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2391"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51063086-E10A-47B3-A1A6-891E289FE7E1}"/>
              </a:ext>
            </a:extLst>
          </p:cNvPr>
          <p:cNvSpPr txBox="1">
            <a:spLocks/>
          </p:cNvSpPr>
          <p:nvPr/>
        </p:nvSpPr>
        <p:spPr>
          <a:xfrm>
            <a:off x="942343" y="2602437"/>
            <a:ext cx="5618380" cy="3666789"/>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Newborn through 11 months old must be served Breastmilk or Iron-Fortified Formula * Breastmilk is allowed at </a:t>
            </a:r>
            <a:r>
              <a:rPr kumimoji="0" lang="en-US" sz="1600" b="1"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any age </a:t>
            </a:r>
            <a:r>
              <a:rPr kumimoji="0" lang="en-US" sz="1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 CACFP</a:t>
            </a: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0" lang="en-US" sz="1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*iron-fortified formula may be served to children between the ages of 12 months to 13 months help with the transition to whole milk.</a:t>
            </a: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0" lang="en-US" sz="1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Unflavored whole milk and unflavored reduce-fat (2%) milk may be served to children between the ages of 24 and 25 months to help with the transition to fat-free (skim) or Low-fat (1%)</a:t>
            </a:r>
          </a:p>
          <a:p>
            <a:pPr marL="285750" marR="0" lvl="0" indent="-285750" algn="l" defTabSz="457200" rtl="0" eaLnBrk="1" fontAlgn="auto" latinLnBrk="0" hangingPunct="1">
              <a:lnSpc>
                <a:spcPct val="90000"/>
              </a:lnSpc>
              <a:spcBef>
                <a:spcPct val="20000"/>
              </a:spcBef>
              <a:spcAft>
                <a:spcPts val="600"/>
              </a:spcAft>
              <a:buClr>
                <a:srgbClr val="83992A"/>
              </a:buClr>
              <a:buSzPct val="115000"/>
              <a:buFont typeface="Arial"/>
              <a:buChar char="•"/>
              <a:tabLst/>
              <a:defRPr/>
            </a:pPr>
            <a:endParaRPr kumimoji="0" lang="en-US" sz="1500" b="0" i="1"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p:txBody>
      </p:sp>
      <p:pic>
        <p:nvPicPr>
          <p:cNvPr id="6" name="Picture 5">
            <a:extLst>
              <a:ext uri="{FF2B5EF4-FFF2-40B4-BE49-F238E27FC236}">
                <a16:creationId xmlns:a16="http://schemas.microsoft.com/office/drawing/2014/main" id="{5952142B-6D22-40A5-B1A3-C4B59F1429BE}"/>
              </a:ext>
            </a:extLst>
          </p:cNvPr>
          <p:cNvPicPr>
            <a:picLocks noChangeAspect="1"/>
          </p:cNvPicPr>
          <p:nvPr/>
        </p:nvPicPr>
        <p:blipFill>
          <a:blip r:embed="rId5"/>
          <a:stretch>
            <a:fillRect/>
          </a:stretch>
        </p:blipFill>
        <p:spPr>
          <a:xfrm>
            <a:off x="9420027" y="2155259"/>
            <a:ext cx="2267819" cy="2545695"/>
          </a:xfrm>
          <a:prstGeom prst="rect">
            <a:avLst/>
          </a:prstGeom>
        </p:spPr>
      </p:pic>
      <p:pic>
        <p:nvPicPr>
          <p:cNvPr id="5" name="Picture 4">
            <a:extLst>
              <a:ext uri="{FF2B5EF4-FFF2-40B4-BE49-F238E27FC236}">
                <a16:creationId xmlns:a16="http://schemas.microsoft.com/office/drawing/2014/main" id="{2977AFBA-24BD-4C3B-8693-B008A776AFA2}"/>
              </a:ext>
            </a:extLst>
          </p:cNvPr>
          <p:cNvPicPr>
            <a:picLocks noChangeAspect="1"/>
          </p:cNvPicPr>
          <p:nvPr/>
        </p:nvPicPr>
        <p:blipFill>
          <a:blip r:embed="rId6"/>
          <a:stretch>
            <a:fillRect/>
          </a:stretch>
        </p:blipFill>
        <p:spPr>
          <a:xfrm>
            <a:off x="6756965" y="3507704"/>
            <a:ext cx="2421650" cy="2716047"/>
          </a:xfrm>
          <a:prstGeom prst="rect">
            <a:avLst/>
          </a:prstGeom>
        </p:spPr>
      </p:pic>
      <p:pic>
        <p:nvPicPr>
          <p:cNvPr id="4" name="Picture 3">
            <a:extLst>
              <a:ext uri="{FF2B5EF4-FFF2-40B4-BE49-F238E27FC236}">
                <a16:creationId xmlns:a16="http://schemas.microsoft.com/office/drawing/2014/main" id="{F68D85FC-52B0-4EDE-A974-8FFE05DA0719}"/>
              </a:ext>
            </a:extLst>
          </p:cNvPr>
          <p:cNvPicPr>
            <a:picLocks noChangeAspect="1"/>
          </p:cNvPicPr>
          <p:nvPr/>
        </p:nvPicPr>
        <p:blipFill>
          <a:blip r:embed="rId7"/>
          <a:stretch>
            <a:fillRect/>
          </a:stretch>
        </p:blipFill>
        <p:spPr>
          <a:xfrm>
            <a:off x="6802092" y="671164"/>
            <a:ext cx="2397272" cy="2757836"/>
          </a:xfrm>
          <a:prstGeom prst="rect">
            <a:avLst/>
          </a:prstGeom>
        </p:spPr>
      </p:pic>
    </p:spTree>
    <p:extLst>
      <p:ext uri="{BB962C8B-B14F-4D97-AF65-F5344CB8AC3E}">
        <p14:creationId xmlns:p14="http://schemas.microsoft.com/office/powerpoint/2010/main" val="1156405737"/>
      </p:ext>
    </p:extLst>
  </p:cSld>
  <p:clrMapOvr>
    <a:masterClrMapping/>
  </p:clrMapOvr>
  <mc:AlternateContent xmlns:mc="http://schemas.openxmlformats.org/markup-compatibility/2006" xmlns:p14="http://schemas.microsoft.com/office/powerpoint/2010/main">
    <mc:Choice Requires="p14">
      <p:transition spd="slow" p14:dur="2000" advTm="52581"/>
    </mc:Choice>
    <mc:Fallback xmlns="">
      <p:transition spd="slow" advTm="5258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163" y="5191207"/>
            <a:ext cx="2142837" cy="1666793"/>
          </a:xfrm>
          <a:prstGeom prst="rect">
            <a:avLst/>
          </a:prstGeom>
        </p:spPr>
      </p:pic>
      <p:sp>
        <p:nvSpPr>
          <p:cNvPr id="23" name="Rectangle 22">
            <a:extLst>
              <a:ext uri="{FF2B5EF4-FFF2-40B4-BE49-F238E27FC236}">
                <a16:creationId xmlns:a16="http://schemas.microsoft.com/office/drawing/2014/main" id="{5360D8EB-14D0-432D-BD44-570F420AFCDA}"/>
              </a:ext>
            </a:extLst>
          </p:cNvPr>
          <p:cNvSpPr/>
          <p:nvPr/>
        </p:nvSpPr>
        <p:spPr>
          <a:xfrm>
            <a:off x="0" y="0"/>
            <a:ext cx="3929492" cy="685800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FDB4E8-D671-4530-B09C-A83B2B3B2382}"/>
              </a:ext>
            </a:extLst>
          </p:cNvPr>
          <p:cNvSpPr txBox="1"/>
          <p:nvPr/>
        </p:nvSpPr>
        <p:spPr>
          <a:xfrm>
            <a:off x="3965608" y="198821"/>
            <a:ext cx="7653315" cy="5670848"/>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2400" b="1" i="0" u="sng" strike="noStrike" kern="1800" cap="none" spc="0" normalizeH="0" baseline="0" noProof="0" dirty="0">
                <a:ln>
                  <a:noFill/>
                </a:ln>
                <a:solidFill>
                  <a:srgbClr val="0071BC"/>
                </a:solidFill>
                <a:effectLst/>
                <a:uLnTx/>
                <a:uFillTx/>
                <a:latin typeface="Source Sans Pro" panose="020B0503030403020204" pitchFamily="34" charset="0"/>
                <a:ea typeface="Times New Roman" panose="02020603050405020304" pitchFamily="18" charset="0"/>
                <a:cs typeface="Arial" panose="020B0604020202020204" pitchFamily="34" charset="0"/>
              </a:rPr>
              <a:t>USDA Non-Discrimination Statement</a:t>
            </a:r>
            <a:endPar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To file a program discrimination complaint, complete the USDA Program Discrimination Complaint Form, AD-3027, found online at </a:t>
            </a:r>
            <a:r>
              <a:rPr kumimoji="0" lang="en-US" sz="1200" b="0" i="0" u="none" strike="noStrike" kern="1200" cap="none" spc="0" normalizeH="0" baseline="0" noProof="0" dirty="0">
                <a:ln>
                  <a:noFill/>
                </a:ln>
                <a:solidFill>
                  <a:srgbClr val="0071BC"/>
                </a:solidFill>
                <a:effectLst/>
                <a:uLnTx/>
                <a:uFillTx/>
                <a:latin typeface="Times New Roman" panose="02020603050405020304" pitchFamily="18" charset="0"/>
                <a:ea typeface="Times New Roman" panose="02020603050405020304" pitchFamily="18" charset="0"/>
                <a:cs typeface="Arial" panose="020B0604020202020204" pitchFamily="34" charset="0"/>
                <a:hlinkClick r:id="rId3"/>
              </a:rPr>
              <a:t>How to File a Program Discrimination Complaint</a:t>
            </a: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Tx/>
              <a:buAutoNum type="arabicParenBoth"/>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mail: U.S. Department of Agriculture, Office of the Assistant Secretary for Civil Rights, 1400 Independence Avenue, SW, Washington, D.C. 20250-9410;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(2) fax: (202) 690-7442; or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(3) email: </a:t>
            </a:r>
            <a:r>
              <a:rPr kumimoji="0" lang="en-US" sz="1200" b="0" i="0" u="none" strike="noStrike" kern="1200" cap="none" spc="0" normalizeH="0" baseline="0" noProof="0" dirty="0">
                <a:ln>
                  <a:noFill/>
                </a:ln>
                <a:solidFill>
                  <a:srgbClr val="0071BC"/>
                </a:solidFill>
                <a:effectLst/>
                <a:uLnTx/>
                <a:uFillTx/>
                <a:latin typeface="Times New Roman" panose="02020603050405020304" pitchFamily="18" charset="0"/>
                <a:ea typeface="Times New Roman" panose="02020603050405020304" pitchFamily="18" charset="0"/>
                <a:cs typeface="Arial" panose="020B0604020202020204" pitchFamily="34" charset="0"/>
                <a:hlinkClick r:id="rId4"/>
              </a:rPr>
              <a:t>program.intake@usda.gov</a:t>
            </a: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USDA is an equal opportunity provider, employer, and lender.</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8294908-3904-4427-8F36-A39E5F3B831A}"/>
              </a:ext>
            </a:extLst>
          </p:cNvPr>
          <p:cNvSpPr txBox="1"/>
          <p:nvPr/>
        </p:nvSpPr>
        <p:spPr>
          <a:xfrm>
            <a:off x="101747" y="1831628"/>
            <a:ext cx="35393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Arkansas Special Nutrition Program Website:</a:t>
            </a:r>
          </a:p>
        </p:txBody>
      </p:sp>
      <p:sp>
        <p:nvSpPr>
          <p:cNvPr id="13" name="TextBox 12">
            <a:extLst>
              <a:ext uri="{FF2B5EF4-FFF2-40B4-BE49-F238E27FC236}">
                <a16:creationId xmlns:a16="http://schemas.microsoft.com/office/drawing/2014/main" id="{303C095D-3E77-40F3-94EC-77DC07E0FDA0}"/>
              </a:ext>
            </a:extLst>
          </p:cNvPr>
          <p:cNvSpPr txBox="1"/>
          <p:nvPr/>
        </p:nvSpPr>
        <p:spPr>
          <a:xfrm>
            <a:off x="-11004" y="3429000"/>
            <a:ext cx="3764857"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Source Sans Pro Web"/>
                <a:ea typeface="+mn-ea"/>
                <a:cs typeface="+mn-cs"/>
                <a:hlinkClick r:id="rId5">
                  <a:extLst>
                    <a:ext uri="{A12FA001-AC4F-418D-AE19-62706E023703}">
                      <ahyp:hlinkClr xmlns:ahyp="http://schemas.microsoft.com/office/drawing/2018/hyperlinkcolor" val="tx"/>
                    </a:ext>
                  </a:extLst>
                </a:hlinkClick>
              </a:rPr>
              <a:t>https://dhs.arkansas.gov/dccece/snp/WelcomeSNPM.aspx</a:t>
            </a:r>
            <a:r>
              <a:rPr kumimoji="0" lang="en-US" sz="2400" b="0" i="0" u="none" strike="noStrike" kern="1200" cap="none" spc="0" normalizeH="0" baseline="0" noProof="0" dirty="0">
                <a:ln>
                  <a:noFill/>
                </a:ln>
                <a:solidFill>
                  <a:srgbClr val="FFC000">
                    <a:lumMod val="60000"/>
                    <a:lumOff val="40000"/>
                  </a:srgbClr>
                </a:solidFill>
                <a:effectLst/>
                <a:uLnTx/>
                <a:uFillTx/>
                <a:latin typeface="Source Sans Pro Web"/>
                <a:ea typeface="+mn-ea"/>
                <a:cs typeface="+mn-cs"/>
              </a:rPr>
              <a:t> </a:t>
            </a:r>
            <a:endParaRPr kumimoji="0" lang="en-US" sz="1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377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0AB81-9C29-437E-BDC2-E8859473644D}"/>
              </a:ext>
            </a:extLst>
          </p:cNvPr>
          <p:cNvPicPr>
            <a:picLocks noChangeAspect="1"/>
          </p:cNvPicPr>
          <p:nvPr/>
        </p:nvPicPr>
        <p:blipFill rotWithShape="1">
          <a:blip r:embed="rId2">
            <a:extLst>
              <a:ext uri="{28A0092B-C50C-407E-A947-70E740481C1C}">
                <a14:useLocalDpi xmlns:a14="http://schemas.microsoft.com/office/drawing/2010/main" val="0"/>
              </a:ext>
            </a:extLst>
          </a:blip>
          <a:srcRect l="1727" t="28063"/>
          <a:stretch/>
        </p:blipFill>
        <p:spPr>
          <a:xfrm>
            <a:off x="6951621" y="1933575"/>
            <a:ext cx="5219991" cy="493348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836" y="5396796"/>
            <a:ext cx="2142837" cy="1666793"/>
          </a:xfrm>
          <a:prstGeom prst="rect">
            <a:avLst/>
          </a:prstGeom>
        </p:spPr>
      </p:pic>
      <p:pic>
        <p:nvPicPr>
          <p:cNvPr id="8" name="Picture 7">
            <a:extLst>
              <a:ext uri="{FF2B5EF4-FFF2-40B4-BE49-F238E27FC236}">
                <a16:creationId xmlns:a16="http://schemas.microsoft.com/office/drawing/2014/main" id="{821203D5-60C4-4E7A-8905-DB1BFE841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528" y="-204350"/>
            <a:ext cx="1964329" cy="1964329"/>
          </a:xfrm>
          <a:prstGeom prst="rect">
            <a:avLst/>
          </a:prstGeom>
        </p:spPr>
      </p:pic>
      <p:pic>
        <p:nvPicPr>
          <p:cNvPr id="16" name="Picture 15">
            <a:extLst>
              <a:ext uri="{FF2B5EF4-FFF2-40B4-BE49-F238E27FC236}">
                <a16:creationId xmlns:a16="http://schemas.microsoft.com/office/drawing/2014/main" id="{5B15E121-D3FB-4638-9A55-82071F4FB8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912" y="942453"/>
            <a:ext cx="1964329" cy="1964329"/>
          </a:xfrm>
          <a:prstGeom prst="rect">
            <a:avLst/>
          </a:prstGeom>
        </p:spPr>
      </p:pic>
      <p:pic>
        <p:nvPicPr>
          <p:cNvPr id="18" name="Picture 17">
            <a:extLst>
              <a:ext uri="{FF2B5EF4-FFF2-40B4-BE49-F238E27FC236}">
                <a16:creationId xmlns:a16="http://schemas.microsoft.com/office/drawing/2014/main" id="{BD9EECAE-1243-4899-AB78-30D98D693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0506" y="3520315"/>
            <a:ext cx="1964329" cy="1964329"/>
          </a:xfrm>
          <a:prstGeom prst="rect">
            <a:avLst/>
          </a:prstGeom>
        </p:spPr>
      </p:pic>
      <p:sp>
        <p:nvSpPr>
          <p:cNvPr id="19" name="TextBox 18">
            <a:extLst>
              <a:ext uri="{FF2B5EF4-FFF2-40B4-BE49-F238E27FC236}">
                <a16:creationId xmlns:a16="http://schemas.microsoft.com/office/drawing/2014/main" id="{3DAF46F6-A63B-4EED-A2A5-F965259D6F09}"/>
              </a:ext>
            </a:extLst>
          </p:cNvPr>
          <p:cNvSpPr txBox="1"/>
          <p:nvPr/>
        </p:nvSpPr>
        <p:spPr>
          <a:xfrm>
            <a:off x="4566702" y="4245126"/>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Arkansas DHS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3F9713-DD34-4EC3-83DB-CE0D55162321}"/>
              </a:ext>
            </a:extLst>
          </p:cNvPr>
          <p:cNvSpPr txBox="1"/>
          <p:nvPr/>
        </p:nvSpPr>
        <p:spPr>
          <a:xfrm>
            <a:off x="4570168" y="554243"/>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www.facebook.com/ArkDHS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20FCBA-AC11-4E7C-8A41-A50C579BF752}"/>
              </a:ext>
            </a:extLst>
          </p:cNvPr>
          <p:cNvSpPr txBox="1"/>
          <p:nvPr/>
        </p:nvSpPr>
        <p:spPr>
          <a:xfrm>
            <a:off x="4570168" y="1702502"/>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srgbClr val="007CC2"/>
                </a:solidFill>
                <a:effectLst/>
                <a:uLnTx/>
                <a:uFillTx/>
                <a:latin typeface="Calibri" panose="020F0502020204030204"/>
                <a:ea typeface="+mn-ea"/>
                <a:cs typeface="+mn-cs"/>
              </a:rPr>
              <a:t>ARHumanServices</a:t>
            </a: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5" name="Pentagon 8">
            <a:extLst>
              <a:ext uri="{FF2B5EF4-FFF2-40B4-BE49-F238E27FC236}">
                <a16:creationId xmlns:a16="http://schemas.microsoft.com/office/drawing/2014/main" id="{462F9360-DDA4-4C78-96CB-F905558BE09E}"/>
              </a:ext>
            </a:extLst>
          </p:cNvPr>
          <p:cNvSpPr/>
          <p:nvPr/>
        </p:nvSpPr>
        <p:spPr>
          <a:xfrm>
            <a:off x="-48170" y="5932016"/>
            <a:ext cx="3254078" cy="442896"/>
          </a:xfrm>
          <a:prstGeom prst="snip1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5298591-8563-4AB2-8074-CF621AD331C7}"/>
              </a:ext>
            </a:extLst>
          </p:cNvPr>
          <p:cNvSpPr/>
          <p:nvPr/>
        </p:nvSpPr>
        <p:spPr>
          <a:xfrm>
            <a:off x="-18866" y="18670"/>
            <a:ext cx="3204814" cy="683933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entagon 5">
            <a:extLst>
              <a:ext uri="{FF2B5EF4-FFF2-40B4-BE49-F238E27FC236}">
                <a16:creationId xmlns:a16="http://schemas.microsoft.com/office/drawing/2014/main" id="{F018FBA2-D0EB-4394-B23F-90F50D6AA0C0}"/>
              </a:ext>
            </a:extLst>
          </p:cNvPr>
          <p:cNvSpPr/>
          <p:nvPr/>
        </p:nvSpPr>
        <p:spPr>
          <a:xfrm>
            <a:off x="1126103" y="5948755"/>
            <a:ext cx="3270521" cy="445134"/>
          </a:xfrm>
          <a:prstGeom prst="snip1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007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ubtitle 2">
            <a:extLst>
              <a:ext uri="{FF2B5EF4-FFF2-40B4-BE49-F238E27FC236}">
                <a16:creationId xmlns:a16="http://schemas.microsoft.com/office/drawing/2014/main" id="{5E4B166F-8E70-4F2C-9426-7AA30CC8B775}"/>
              </a:ext>
            </a:extLst>
          </p:cNvPr>
          <p:cNvSpPr>
            <a:spLocks noGrp="1"/>
          </p:cNvSpPr>
          <p:nvPr>
            <p:ph type="subTitle" idx="1"/>
          </p:nvPr>
        </p:nvSpPr>
        <p:spPr>
          <a:xfrm>
            <a:off x="1555978" y="6001430"/>
            <a:ext cx="2579388" cy="370558"/>
          </a:xfrm>
        </p:spPr>
        <p:txBody>
          <a:bodyPr>
            <a:normAutofit/>
          </a:bodyPr>
          <a:lstStyle/>
          <a:p>
            <a:pPr algn="l"/>
            <a:r>
              <a:rPr lang="en-US" sz="2000" dirty="0">
                <a:solidFill>
                  <a:srgbClr val="007CC2"/>
                </a:solidFill>
                <a:latin typeface="Franklin Gothic Medium" panose="020B0603020102020204" pitchFamily="34" charset="0"/>
              </a:rPr>
              <a:t>Social Media</a:t>
            </a:r>
          </a:p>
        </p:txBody>
      </p:sp>
      <p:pic>
        <p:nvPicPr>
          <p:cNvPr id="34" name="Graphic 33" descr="Smart Phone">
            <a:extLst>
              <a:ext uri="{FF2B5EF4-FFF2-40B4-BE49-F238E27FC236}">
                <a16:creationId xmlns:a16="http://schemas.microsoft.com/office/drawing/2014/main" id="{DFB2496F-AD95-4056-B1D9-8B6D193B2A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3704" y="2895072"/>
            <a:ext cx="542983" cy="542983"/>
          </a:xfrm>
          <a:prstGeom prst="rect">
            <a:avLst/>
          </a:prstGeom>
        </p:spPr>
      </p:pic>
      <p:pic>
        <p:nvPicPr>
          <p:cNvPr id="36" name="Graphic 35" descr="Tablet">
            <a:extLst>
              <a:ext uri="{FF2B5EF4-FFF2-40B4-BE49-F238E27FC236}">
                <a16:creationId xmlns:a16="http://schemas.microsoft.com/office/drawing/2014/main" id="{CE6A98CB-0FF0-44BD-99F8-14FDFD659B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387" y="4404522"/>
            <a:ext cx="542983" cy="542983"/>
          </a:xfrm>
          <a:prstGeom prst="rect">
            <a:avLst/>
          </a:prstGeom>
        </p:spPr>
      </p:pic>
      <p:pic>
        <p:nvPicPr>
          <p:cNvPr id="39" name="Graphic 38" descr="Wireless router">
            <a:extLst>
              <a:ext uri="{FF2B5EF4-FFF2-40B4-BE49-F238E27FC236}">
                <a16:creationId xmlns:a16="http://schemas.microsoft.com/office/drawing/2014/main" id="{28D01F5A-154A-4187-8DFB-6516E33141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8022" y="1491141"/>
            <a:ext cx="542983" cy="542983"/>
          </a:xfrm>
          <a:prstGeom prst="rect">
            <a:avLst/>
          </a:prstGeom>
        </p:spPr>
      </p:pic>
      <p:pic>
        <p:nvPicPr>
          <p:cNvPr id="40" name="Graphic 39" descr="Laptop">
            <a:extLst>
              <a:ext uri="{FF2B5EF4-FFF2-40B4-BE49-F238E27FC236}">
                <a16:creationId xmlns:a16="http://schemas.microsoft.com/office/drawing/2014/main" id="{B18E3CD5-4A61-40CE-9292-949A437D1B6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13964" y="968205"/>
            <a:ext cx="542983" cy="542983"/>
          </a:xfrm>
          <a:prstGeom prst="rect">
            <a:avLst/>
          </a:prstGeom>
        </p:spPr>
      </p:pic>
      <p:pic>
        <p:nvPicPr>
          <p:cNvPr id="41" name="Graphic 40" descr="Computer">
            <a:extLst>
              <a:ext uri="{FF2B5EF4-FFF2-40B4-BE49-F238E27FC236}">
                <a16:creationId xmlns:a16="http://schemas.microsoft.com/office/drawing/2014/main" id="{0379C988-001E-404E-8A03-06F1C5CA19E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10100" y="2393762"/>
            <a:ext cx="542983" cy="542983"/>
          </a:xfrm>
          <a:prstGeom prst="rect">
            <a:avLst/>
          </a:prstGeom>
        </p:spPr>
      </p:pic>
      <p:pic>
        <p:nvPicPr>
          <p:cNvPr id="42" name="Graphic 41" descr="Smart Phone">
            <a:extLst>
              <a:ext uri="{FF2B5EF4-FFF2-40B4-BE49-F238E27FC236}">
                <a16:creationId xmlns:a16="http://schemas.microsoft.com/office/drawing/2014/main" id="{35589F1D-A077-4DA5-A8C3-4A28624D9E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1104" y="579347"/>
            <a:ext cx="542983" cy="542983"/>
          </a:xfrm>
          <a:prstGeom prst="rect">
            <a:avLst/>
          </a:prstGeom>
        </p:spPr>
      </p:pic>
      <p:pic>
        <p:nvPicPr>
          <p:cNvPr id="43" name="Graphic 42" descr="Tablet">
            <a:extLst>
              <a:ext uri="{FF2B5EF4-FFF2-40B4-BE49-F238E27FC236}">
                <a16:creationId xmlns:a16="http://schemas.microsoft.com/office/drawing/2014/main" id="{7B4A4787-4ACB-4BF8-BAD1-202A2FA5D3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665" y="-18309"/>
            <a:ext cx="542983" cy="542983"/>
          </a:xfrm>
          <a:prstGeom prst="rect">
            <a:avLst/>
          </a:prstGeom>
        </p:spPr>
      </p:pic>
      <p:pic>
        <p:nvPicPr>
          <p:cNvPr id="44" name="Graphic 43" descr="Wireless router">
            <a:extLst>
              <a:ext uri="{FF2B5EF4-FFF2-40B4-BE49-F238E27FC236}">
                <a16:creationId xmlns:a16="http://schemas.microsoft.com/office/drawing/2014/main" id="{F558AE83-6B91-49DC-BAB2-1581430EBA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8261" y="3843616"/>
            <a:ext cx="542983" cy="542983"/>
          </a:xfrm>
          <a:prstGeom prst="rect">
            <a:avLst/>
          </a:prstGeom>
        </p:spPr>
      </p:pic>
      <p:pic>
        <p:nvPicPr>
          <p:cNvPr id="29" name="Graphic 28" descr="Computer">
            <a:extLst>
              <a:ext uri="{FF2B5EF4-FFF2-40B4-BE49-F238E27FC236}">
                <a16:creationId xmlns:a16="http://schemas.microsoft.com/office/drawing/2014/main" id="{4341F07C-432E-42EA-BA53-2E83A69B99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6769" y="5087182"/>
            <a:ext cx="542983" cy="542983"/>
          </a:xfrm>
          <a:prstGeom prst="rect">
            <a:avLst/>
          </a:prstGeom>
        </p:spPr>
      </p:pic>
      <p:sp>
        <p:nvSpPr>
          <p:cNvPr id="22" name="TextBox 21">
            <a:extLst>
              <a:ext uri="{FF2B5EF4-FFF2-40B4-BE49-F238E27FC236}">
                <a16:creationId xmlns:a16="http://schemas.microsoft.com/office/drawing/2014/main" id="{2C1E7FE0-301E-4AF1-A077-7463BF23C80D}"/>
              </a:ext>
            </a:extLst>
          </p:cNvPr>
          <p:cNvSpPr txBox="1"/>
          <p:nvPr/>
        </p:nvSpPr>
        <p:spPr>
          <a:xfrm>
            <a:off x="4621525" y="3102463"/>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srgbClr val="007CC2"/>
                </a:solidFill>
                <a:effectLst/>
                <a:uLnTx/>
                <a:uFillTx/>
                <a:latin typeface="Calibri" panose="020F0502020204030204"/>
                <a:ea typeface="+mn-ea"/>
                <a:cs typeface="+mn-cs"/>
              </a:rPr>
              <a:t>arkansasdhs</a:t>
            </a: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2D12BDD0-5EB9-483E-A675-604886B318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16080" y="2861888"/>
            <a:ext cx="1233139" cy="924853"/>
          </a:xfrm>
          <a:prstGeom prst="rect">
            <a:avLst/>
          </a:prstGeom>
        </p:spPr>
      </p:pic>
    </p:spTree>
    <p:extLst>
      <p:ext uri="{BB962C8B-B14F-4D97-AF65-F5344CB8AC3E}">
        <p14:creationId xmlns:p14="http://schemas.microsoft.com/office/powerpoint/2010/main" val="275049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D8465-DFAC-4CCC-B084-BC3E952CF0AE}"/>
              </a:ext>
            </a:extLst>
          </p:cNvPr>
          <p:cNvPicPr>
            <a:picLocks noChangeAspect="1"/>
          </p:cNvPicPr>
          <p:nvPr/>
        </p:nvPicPr>
        <p:blipFill rotWithShape="1">
          <a:blip r:embed="rId3">
            <a:extLst>
              <a:ext uri="{28A0092B-C50C-407E-A947-70E740481C1C}">
                <a14:useLocalDpi xmlns:a14="http://schemas.microsoft.com/office/drawing/2010/main" val="0"/>
              </a:ext>
            </a:extLst>
          </a:blip>
          <a:srcRect t="38175"/>
          <a:stretch/>
        </p:blipFill>
        <p:spPr>
          <a:xfrm>
            <a:off x="0" y="0"/>
            <a:ext cx="12192000" cy="7021463"/>
          </a:xfrm>
          <a:prstGeom prst="rect">
            <a:avLst/>
          </a:prstGeom>
        </p:spPr>
      </p:pic>
      <p:sp>
        <p:nvSpPr>
          <p:cNvPr id="18" name="Rectangle 1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4">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C7B163A0-0052-47BE-9AEB-898A56B1B2B6}"/>
              </a:ext>
            </a:extLst>
          </p:cNvPr>
          <p:cNvSpPr>
            <a:spLocks noGrp="1"/>
          </p:cNvSpPr>
          <p:nvPr>
            <p:ph type="ctrTitle"/>
          </p:nvPr>
        </p:nvSpPr>
        <p:spPr>
          <a:xfrm>
            <a:off x="2692398" y="1871131"/>
            <a:ext cx="6815669" cy="1515533"/>
          </a:xfrm>
        </p:spPr>
        <p:txBody>
          <a:bodyPr>
            <a:normAutofit/>
          </a:bodyPr>
          <a:lstStyle/>
          <a:p>
            <a:pPr>
              <a:lnSpc>
                <a:spcPct val="90000"/>
              </a:lnSpc>
            </a:pPr>
            <a:r>
              <a:rPr lang="en-US" sz="5000"/>
              <a:t>Crediting Food in the CACFP</a:t>
            </a:r>
          </a:p>
        </p:txBody>
      </p:sp>
      <p:sp>
        <p:nvSpPr>
          <p:cNvPr id="3" name="Subtitle 2">
            <a:extLst>
              <a:ext uri="{FF2B5EF4-FFF2-40B4-BE49-F238E27FC236}">
                <a16:creationId xmlns:a16="http://schemas.microsoft.com/office/drawing/2014/main" id="{3B8E62D1-345A-47D5-BE92-54873B13D45A}"/>
              </a:ext>
            </a:extLst>
          </p:cNvPr>
          <p:cNvSpPr>
            <a:spLocks noGrp="1"/>
          </p:cNvSpPr>
          <p:nvPr>
            <p:ph type="subTitle" idx="1"/>
          </p:nvPr>
        </p:nvSpPr>
        <p:spPr>
          <a:xfrm>
            <a:off x="2692398" y="3657597"/>
            <a:ext cx="6815669" cy="939569"/>
          </a:xfrm>
        </p:spPr>
        <p:txBody>
          <a:bodyPr>
            <a:normAutofit fontScale="92500" lnSpcReduction="20000"/>
          </a:bodyPr>
          <a:lstStyle/>
          <a:p>
            <a:r>
              <a:rPr lang="en-US" sz="2800" dirty="0"/>
              <a:t>Grains, Fruits, Vegetables</a:t>
            </a:r>
            <a:r>
              <a:rPr lang="en-US" sz="2800"/>
              <a:t>,  </a:t>
            </a:r>
            <a:r>
              <a:rPr lang="en-US" sz="2800" dirty="0"/>
              <a:t>Dairy</a:t>
            </a:r>
            <a:r>
              <a:rPr lang="en-US" sz="2800"/>
              <a:t>, &amp; </a:t>
            </a:r>
          </a:p>
          <a:p>
            <a:r>
              <a:rPr lang="en-US" sz="2800"/>
              <a:t>Meat</a:t>
            </a:r>
            <a:r>
              <a:rPr lang="en-US" sz="2800" dirty="0"/>
              <a:t>/Meat Alternates</a:t>
            </a:r>
          </a:p>
        </p:txBody>
      </p:sp>
      <p:cxnSp>
        <p:nvCxnSpPr>
          <p:cNvPr id="28" name="Straight Connector 2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735454"/>
      </p:ext>
    </p:extLst>
  </p:cSld>
  <p:clrMapOvr>
    <a:masterClrMapping/>
  </p:clrMapOvr>
  <mc:AlternateContent xmlns:mc="http://schemas.openxmlformats.org/markup-compatibility/2006" xmlns:p14="http://schemas.microsoft.com/office/powerpoint/2010/main">
    <mc:Choice Requires="p14">
      <p:transition spd="slow" p14:dur="2000" advTm="4257"/>
    </mc:Choice>
    <mc:Fallback xmlns="">
      <p:transition spd="slow" advTm="425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4" name="Picture 13" descr="A piece of food&#10;&#10;Description automatically generated">
            <a:extLst>
              <a:ext uri="{FF2B5EF4-FFF2-40B4-BE49-F238E27FC236}">
                <a16:creationId xmlns:a16="http://schemas.microsoft.com/office/drawing/2014/main" id="{1F2710F1-A9A2-488E-ABE6-517B790BDCD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0180" b="1238"/>
          <a:stretch/>
        </p:blipFill>
        <p:spPr>
          <a:xfrm>
            <a:off x="-1748427" y="-1170569"/>
            <a:ext cx="15346147" cy="8632209"/>
          </a:xfrm>
          <a:prstGeom prst="rect">
            <a:avLst/>
          </a:prstGeom>
        </p:spPr>
      </p:pic>
      <p:sp>
        <p:nvSpPr>
          <p:cNvPr id="33" name="Rectangle 32">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5">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5" name="Rectangle 34">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37" name="Group 36">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38"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9" name="Picture 38">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0"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C7B163A0-0052-47BE-9AEB-898A56B1B2B6}"/>
              </a:ext>
            </a:extLst>
          </p:cNvPr>
          <p:cNvSpPr>
            <a:spLocks noGrp="1"/>
          </p:cNvSpPr>
          <p:nvPr>
            <p:ph type="ctrTitle"/>
          </p:nvPr>
        </p:nvSpPr>
        <p:spPr>
          <a:xfrm>
            <a:off x="2692398" y="1871131"/>
            <a:ext cx="6815669" cy="1515533"/>
          </a:xfrm>
        </p:spPr>
        <p:txBody>
          <a:bodyPr>
            <a:normAutofit/>
          </a:bodyPr>
          <a:lstStyle/>
          <a:p>
            <a:pPr>
              <a:lnSpc>
                <a:spcPct val="90000"/>
              </a:lnSpc>
            </a:pPr>
            <a:r>
              <a:rPr lang="en-US" sz="7200" dirty="0"/>
              <a:t>GRAINS</a:t>
            </a:r>
          </a:p>
        </p:txBody>
      </p:sp>
      <p:cxnSp>
        <p:nvCxnSpPr>
          <p:cNvPr id="43" name="Straight Connector 42">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5CDCF27-A68B-4115-B0CF-475BC7DCAC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7987" y="3613594"/>
            <a:ext cx="2319852" cy="1638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26150F9-3BA0-4D6B-892A-2997AE02FB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7717" y="3613594"/>
            <a:ext cx="2180823" cy="1661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3C1C4D1-7578-4418-BC92-978E813176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3555" y="3617135"/>
            <a:ext cx="2445576" cy="1699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6512301"/>
      </p:ext>
    </p:extLst>
  </p:cSld>
  <p:clrMapOvr>
    <a:masterClrMapping/>
  </p:clrMapOvr>
  <mc:AlternateContent xmlns:mc="http://schemas.openxmlformats.org/markup-compatibility/2006" xmlns:p14="http://schemas.microsoft.com/office/powerpoint/2010/main">
    <mc:Choice Requires="p14">
      <p:transition spd="slow" p14:dur="2000" advTm="2532"/>
    </mc:Choice>
    <mc:Fallback xmlns="">
      <p:transition spd="slow" advTm="253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EFE08-90B2-4D78-A26A-2171512B5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83" y="0"/>
            <a:ext cx="5601217" cy="6858000"/>
          </a:xfrm>
          <a:prstGeom prst="rect">
            <a:avLst/>
          </a:prstGeom>
        </p:spPr>
      </p:pic>
      <p:pic>
        <p:nvPicPr>
          <p:cNvPr id="5" name="Picture 4">
            <a:extLst>
              <a:ext uri="{FF2B5EF4-FFF2-40B4-BE49-F238E27FC236}">
                <a16:creationId xmlns:a16="http://schemas.microsoft.com/office/drawing/2014/main" id="{504FA8BC-1291-4843-BE46-4AE55BB49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564332" cy="6858000"/>
          </a:xfrm>
          <a:prstGeom prst="rect">
            <a:avLst/>
          </a:prstGeom>
        </p:spPr>
      </p:pic>
    </p:spTree>
    <p:extLst>
      <p:ext uri="{BB962C8B-B14F-4D97-AF65-F5344CB8AC3E}">
        <p14:creationId xmlns:p14="http://schemas.microsoft.com/office/powerpoint/2010/main" val="318430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D872E5-03A8-4D39-BB99-4B28BED8D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51" y="0"/>
            <a:ext cx="5723049" cy="6858000"/>
          </a:xfrm>
          <a:prstGeom prst="rect">
            <a:avLst/>
          </a:prstGeom>
        </p:spPr>
      </p:pic>
      <p:pic>
        <p:nvPicPr>
          <p:cNvPr id="9" name="Picture 8">
            <a:extLst>
              <a:ext uri="{FF2B5EF4-FFF2-40B4-BE49-F238E27FC236}">
                <a16:creationId xmlns:a16="http://schemas.microsoft.com/office/drawing/2014/main" id="{EB5973A5-F89A-40A1-9857-8D54109D9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709684" cy="6858000"/>
          </a:xfrm>
          <a:prstGeom prst="rect">
            <a:avLst/>
          </a:prstGeom>
        </p:spPr>
      </p:pic>
    </p:spTree>
    <p:extLst>
      <p:ext uri="{BB962C8B-B14F-4D97-AF65-F5344CB8AC3E}">
        <p14:creationId xmlns:p14="http://schemas.microsoft.com/office/powerpoint/2010/main" val="4081018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FFCA-0A22-45AE-BB85-CA68FC5C06F0}"/>
              </a:ext>
            </a:extLst>
          </p:cNvPr>
          <p:cNvSpPr>
            <a:spLocks noGrp="1"/>
          </p:cNvSpPr>
          <p:nvPr>
            <p:ph type="title"/>
          </p:nvPr>
        </p:nvSpPr>
        <p:spPr>
          <a:xfrm>
            <a:off x="554656" y="598816"/>
            <a:ext cx="11448854" cy="1501006"/>
          </a:xfrm>
        </p:spPr>
        <p:txBody>
          <a:bodyPr>
            <a:noAutofit/>
          </a:bodyPr>
          <a:lstStyle/>
          <a:p>
            <a:r>
              <a:rPr lang="en-US" sz="2400" b="1" dirty="0">
                <a:latin typeface="+mn-lt"/>
              </a:rPr>
              <a:t>Rule of 3 Method:</a:t>
            </a:r>
            <a:br>
              <a:rPr lang="en-US" sz="2400" b="1" dirty="0">
                <a:latin typeface="+mn-lt"/>
              </a:rPr>
            </a:br>
            <a:br>
              <a:rPr lang="en-US" sz="1400" b="1" dirty="0">
                <a:latin typeface="+mn-lt"/>
              </a:rPr>
            </a:br>
            <a:r>
              <a:rPr lang="en-US" sz="1600" dirty="0">
                <a:cs typeface="Arial" panose="020B0604020202020204" pitchFamily="34" charset="0"/>
              </a:rPr>
              <a:t>How will you determine if your product is whole grain rich? You will need to look at the nutrition label and list of ingredients:</a:t>
            </a:r>
            <a:br>
              <a:rPr lang="en-US" sz="2400" dirty="0"/>
            </a:br>
            <a:endParaRPr lang="en-US" sz="2400" dirty="0">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E0A71A9B-BBF7-4911-8D05-3BD019B48B8E}"/>
              </a:ext>
            </a:extLst>
          </p:cNvPr>
          <p:cNvGraphicFramePr>
            <a:graphicFrameLocks noGrp="1"/>
          </p:cNvGraphicFramePr>
          <p:nvPr>
            <p:ph idx="1"/>
            <p:extLst>
              <p:ext uri="{D42A27DB-BD31-4B8C-83A1-F6EECF244321}">
                <p14:modId xmlns:p14="http://schemas.microsoft.com/office/powerpoint/2010/main" val="4031293418"/>
              </p:ext>
            </p:extLst>
          </p:nvPr>
        </p:nvGraphicFramePr>
        <p:xfrm>
          <a:off x="516189" y="1769884"/>
          <a:ext cx="11121155" cy="4920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2166851"/>
      </p:ext>
    </p:extLst>
  </p:cSld>
  <p:clrMapOvr>
    <a:masterClrMapping/>
  </p:clrMapOvr>
  <mc:AlternateContent xmlns:mc="http://schemas.openxmlformats.org/markup-compatibility/2006" xmlns:p14="http://schemas.microsoft.com/office/powerpoint/2010/main">
    <mc:Choice Requires="p14">
      <p:transition spd="slow" p14:dur="2000" advTm="90223"/>
    </mc:Choice>
    <mc:Fallback xmlns="">
      <p:transition spd="slow" advTm="9022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DEDA29-51DA-40B2-9404-F75ADD4B69BD}"/>
              </a:ext>
            </a:extLst>
          </p:cNvPr>
          <p:cNvPicPr>
            <a:picLocks noChangeAspect="1"/>
          </p:cNvPicPr>
          <p:nvPr/>
        </p:nvPicPr>
        <p:blipFill>
          <a:blip r:embed="rId3"/>
          <a:stretch>
            <a:fillRect/>
          </a:stretch>
        </p:blipFill>
        <p:spPr>
          <a:xfrm>
            <a:off x="306114" y="0"/>
            <a:ext cx="5287818" cy="6858000"/>
          </a:xfrm>
          <a:prstGeom prst="rect">
            <a:avLst/>
          </a:prstGeom>
        </p:spPr>
      </p:pic>
      <p:sp>
        <p:nvSpPr>
          <p:cNvPr id="4" name="TextBox 3">
            <a:extLst>
              <a:ext uri="{FF2B5EF4-FFF2-40B4-BE49-F238E27FC236}">
                <a16:creationId xmlns:a16="http://schemas.microsoft.com/office/drawing/2014/main" id="{16642B43-F636-4E7A-B199-EAB46ABA2681}"/>
              </a:ext>
            </a:extLst>
          </p:cNvPr>
          <p:cNvSpPr txBox="1"/>
          <p:nvPr/>
        </p:nvSpPr>
        <p:spPr>
          <a:xfrm>
            <a:off x="6899096" y="854873"/>
            <a:ext cx="399664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Garamond" panose="02020404030301010803"/>
                <a:ea typeface="+mn-ea"/>
                <a:cs typeface="+mn-cs"/>
              </a:rPr>
              <a:t>No more than 6 grams of sugar per dry ounce</a:t>
            </a:r>
          </a:p>
        </p:txBody>
      </p:sp>
      <p:pic>
        <p:nvPicPr>
          <p:cNvPr id="5" name="Picture 4">
            <a:extLst>
              <a:ext uri="{FF2B5EF4-FFF2-40B4-BE49-F238E27FC236}">
                <a16:creationId xmlns:a16="http://schemas.microsoft.com/office/drawing/2014/main" id="{1DCEDF8D-B59D-46AA-8FB9-00A81F374E3D}"/>
              </a:ext>
            </a:extLst>
          </p:cNvPr>
          <p:cNvPicPr>
            <a:picLocks noChangeAspect="1"/>
          </p:cNvPicPr>
          <p:nvPr/>
        </p:nvPicPr>
        <p:blipFill>
          <a:blip r:embed="rId4"/>
          <a:stretch>
            <a:fillRect/>
          </a:stretch>
        </p:blipFill>
        <p:spPr>
          <a:xfrm>
            <a:off x="6080763" y="2371898"/>
            <a:ext cx="5611364" cy="4083163"/>
          </a:xfrm>
          <a:prstGeom prst="rect">
            <a:avLst/>
          </a:prstGeom>
          <a:ln w="76200">
            <a:solidFill>
              <a:srgbClr val="92D050"/>
            </a:solidFill>
          </a:ln>
        </p:spPr>
      </p:pic>
      <p:sp>
        <p:nvSpPr>
          <p:cNvPr id="6" name="Oval 5">
            <a:extLst>
              <a:ext uri="{FF2B5EF4-FFF2-40B4-BE49-F238E27FC236}">
                <a16:creationId xmlns:a16="http://schemas.microsoft.com/office/drawing/2014/main" id="{9C18CC11-26E0-401F-8DF2-C47D4F44D526}"/>
              </a:ext>
            </a:extLst>
          </p:cNvPr>
          <p:cNvSpPr/>
          <p:nvPr/>
        </p:nvSpPr>
        <p:spPr>
          <a:xfrm>
            <a:off x="5743254" y="3174715"/>
            <a:ext cx="6308332" cy="3518898"/>
          </a:xfrm>
          <a:prstGeom prst="ellipse">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7" name="Straight Arrow Connector 6">
            <a:extLst>
              <a:ext uri="{FF2B5EF4-FFF2-40B4-BE49-F238E27FC236}">
                <a16:creationId xmlns:a16="http://schemas.microsoft.com/office/drawing/2014/main" id="{C3F74A15-D0A8-455E-8E8F-A3E02409A0FC}"/>
              </a:ext>
            </a:extLst>
          </p:cNvPr>
          <p:cNvCxnSpPr>
            <a:cxnSpLocks/>
          </p:cNvCxnSpPr>
          <p:nvPr/>
        </p:nvCxnSpPr>
        <p:spPr>
          <a:xfrm>
            <a:off x="2712378" y="3770616"/>
            <a:ext cx="2948683" cy="11918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178120"/>
      </p:ext>
    </p:extLst>
  </p:cSld>
  <p:clrMapOvr>
    <a:masterClrMapping/>
  </p:clrMapOvr>
  <mc:AlternateContent xmlns:mc="http://schemas.openxmlformats.org/markup-compatibility/2006" xmlns:p14="http://schemas.microsoft.com/office/powerpoint/2010/main">
    <mc:Choice Requires="p14">
      <p:transition spd="slow" p14:dur="2000" advTm="64586"/>
    </mc:Choice>
    <mc:Fallback xmlns="">
      <p:transition spd="slow" advTm="6458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6375A3-3B06-42B0-B733-F3A71C57D67C}"/>
              </a:ext>
            </a:extLst>
          </p:cNvPr>
          <p:cNvPicPr>
            <a:picLocks noChangeAspect="1"/>
          </p:cNvPicPr>
          <p:nvPr/>
        </p:nvPicPr>
        <p:blipFill>
          <a:blip r:embed="rId2"/>
          <a:stretch>
            <a:fillRect/>
          </a:stretch>
        </p:blipFill>
        <p:spPr>
          <a:xfrm rot="16200000">
            <a:off x="-2726370" y="2726369"/>
            <a:ext cx="6858000" cy="1405259"/>
          </a:xfrm>
          <a:prstGeom prst="rect">
            <a:avLst/>
          </a:prstGeom>
        </p:spPr>
      </p:pic>
      <p:pic>
        <p:nvPicPr>
          <p:cNvPr id="3" name="Picture 2">
            <a:extLst>
              <a:ext uri="{FF2B5EF4-FFF2-40B4-BE49-F238E27FC236}">
                <a16:creationId xmlns:a16="http://schemas.microsoft.com/office/drawing/2014/main" id="{A5D86718-B2AC-409A-878B-1C630EE19804}"/>
              </a:ext>
            </a:extLst>
          </p:cNvPr>
          <p:cNvPicPr>
            <a:picLocks noChangeAspect="1"/>
          </p:cNvPicPr>
          <p:nvPr/>
        </p:nvPicPr>
        <p:blipFill>
          <a:blip r:embed="rId3"/>
          <a:stretch>
            <a:fillRect/>
          </a:stretch>
        </p:blipFill>
        <p:spPr>
          <a:xfrm>
            <a:off x="3629918" y="167557"/>
            <a:ext cx="8671167" cy="6690443"/>
          </a:xfrm>
          <a:prstGeom prst="rect">
            <a:avLst/>
          </a:prstGeom>
        </p:spPr>
      </p:pic>
      <p:sp>
        <p:nvSpPr>
          <p:cNvPr id="4" name="TextBox 3">
            <a:extLst>
              <a:ext uri="{FF2B5EF4-FFF2-40B4-BE49-F238E27FC236}">
                <a16:creationId xmlns:a16="http://schemas.microsoft.com/office/drawing/2014/main" id="{DB001815-2886-486D-AB71-4D613F51D38F}"/>
              </a:ext>
            </a:extLst>
          </p:cNvPr>
          <p:cNvSpPr txBox="1"/>
          <p:nvPr/>
        </p:nvSpPr>
        <p:spPr>
          <a:xfrm>
            <a:off x="1696825" y="1859337"/>
            <a:ext cx="1933093"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a:ea typeface="+mn-ea"/>
                <a:cs typeface="+mn-cs"/>
              </a:rPr>
              <a:t>Black: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Creditable for CACFP, NSLP, &amp; SFSP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aramond" panose="02020404030301010803"/>
                <a:ea typeface="+mn-ea"/>
                <a:cs typeface="+mn-cs"/>
              </a:rPr>
              <a:t>Red: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Not Creditable for CACFP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Garamond" panose="02020404030301010803"/>
                <a:ea typeface="+mn-ea"/>
                <a:cs typeface="+mn-cs"/>
              </a:rPr>
              <a:t>Blue: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Reinstated as creditable item for CACFP</a:t>
            </a:r>
          </a:p>
        </p:txBody>
      </p:sp>
    </p:spTree>
    <p:extLst>
      <p:ext uri="{BB962C8B-B14F-4D97-AF65-F5344CB8AC3E}">
        <p14:creationId xmlns:p14="http://schemas.microsoft.com/office/powerpoint/2010/main" val="1531524184"/>
      </p:ext>
    </p:extLst>
  </p:cSld>
  <p:clrMapOvr>
    <a:masterClrMapping/>
  </p:clrMapOvr>
  <mc:AlternateContent xmlns:mc="http://schemas.openxmlformats.org/markup-compatibility/2006" xmlns:p14="http://schemas.microsoft.com/office/powerpoint/2010/main">
    <mc:Choice Requires="p14">
      <p:transition spd="slow" p14:dur="2000" advTm="43101"/>
    </mc:Choice>
    <mc:Fallback xmlns="">
      <p:transition spd="slow" advTm="43101"/>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1189</Words>
  <Application>Microsoft Office PowerPoint</Application>
  <PresentationFormat>Widescreen</PresentationFormat>
  <Paragraphs>88</Paragraphs>
  <Slides>26</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Arial</vt:lpstr>
      <vt:lpstr>Calibri</vt:lpstr>
      <vt:lpstr>Calibri Light</vt:lpstr>
      <vt:lpstr>Courier New</vt:lpstr>
      <vt:lpstr>DM Sans</vt:lpstr>
      <vt:lpstr>Franklin Gothic Medium</vt:lpstr>
      <vt:lpstr>Garamond</vt:lpstr>
      <vt:lpstr>Gill Sans MT</vt:lpstr>
      <vt:lpstr>Merienda One</vt:lpstr>
      <vt:lpstr>Source Sans Pro</vt:lpstr>
      <vt:lpstr>Source Sans Pro Web</vt:lpstr>
      <vt:lpstr>Times New Roman</vt:lpstr>
      <vt:lpstr>1_Office Theme</vt:lpstr>
      <vt:lpstr>Organic</vt:lpstr>
      <vt:lpstr>Office Theme</vt:lpstr>
      <vt:lpstr>The Fruit Box Thesis by Slidesgo</vt:lpstr>
      <vt:lpstr>Module 2: Crediting Handbook for the Child and Adult Care Food Program </vt:lpstr>
      <vt:lpstr>Goal of USDA’s  Child &amp; Adult Care  Food Program:</vt:lpstr>
      <vt:lpstr>Crediting Food in the CACFP</vt:lpstr>
      <vt:lpstr>GRAINS</vt:lpstr>
      <vt:lpstr>PowerPoint Presentation</vt:lpstr>
      <vt:lpstr>PowerPoint Presentation</vt:lpstr>
      <vt:lpstr>Rule of 3 Method:  How will you determine if your product is whole grain rich? You will need to look at the nutrition label and list of ingredients: </vt:lpstr>
      <vt:lpstr>PowerPoint Presentation</vt:lpstr>
      <vt:lpstr>PowerPoint Presentation</vt:lpstr>
      <vt:lpstr>Meats/ Meat Alternates</vt:lpstr>
      <vt:lpstr>PowerPoint Presentation</vt:lpstr>
      <vt:lpstr>PowerPoint Presentation</vt:lpstr>
      <vt:lpstr>PowerPoint Presentation</vt:lpstr>
      <vt:lpstr>PowerPoint Presentation</vt:lpstr>
      <vt:lpstr>FRUITS &amp; VEGETABLES</vt:lpstr>
      <vt:lpstr>PowerPoint Presentation</vt:lpstr>
      <vt:lpstr>PowerPoint Presentation</vt:lpstr>
      <vt:lpstr>Vegetable and fruit basics</vt:lpstr>
      <vt:lpstr>DAIRY</vt:lpstr>
      <vt:lpstr>PowerPoint Presentation</vt:lpstr>
      <vt:lpstr>PowerPoint Presentation</vt:lpstr>
      <vt:lpstr>Creditable Milk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#:Crediting Handbook for Child and Adult Care Food Program</dc:title>
  <dc:creator>Katie Schick</dc:creator>
  <cp:lastModifiedBy>Katie Schick</cp:lastModifiedBy>
  <cp:revision>8</cp:revision>
  <dcterms:created xsi:type="dcterms:W3CDTF">2022-04-14T16:08:18Z</dcterms:created>
  <dcterms:modified xsi:type="dcterms:W3CDTF">2022-05-18T14:28:53Z</dcterms:modified>
</cp:coreProperties>
</file>