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77" r:id="rId1"/>
    <p:sldMasterId id="2147484001" r:id="rId2"/>
    <p:sldMasterId id="2147484003" r:id="rId3"/>
    <p:sldMasterId id="2147484031" r:id="rId4"/>
    <p:sldMasterId id="2147484043" r:id="rId5"/>
  </p:sldMasterIdLst>
  <p:notesMasterIdLst>
    <p:notesMasterId r:id="rId23"/>
  </p:notesMasterIdLst>
  <p:sldIdLst>
    <p:sldId id="350" r:id="rId6"/>
    <p:sldId id="430" r:id="rId7"/>
    <p:sldId id="429" r:id="rId8"/>
    <p:sldId id="431" r:id="rId9"/>
    <p:sldId id="432" r:id="rId10"/>
    <p:sldId id="418" r:id="rId11"/>
    <p:sldId id="424" r:id="rId12"/>
    <p:sldId id="419" r:id="rId13"/>
    <p:sldId id="421" r:id="rId14"/>
    <p:sldId id="422" r:id="rId15"/>
    <p:sldId id="420" r:id="rId16"/>
    <p:sldId id="423" r:id="rId17"/>
    <p:sldId id="427" r:id="rId18"/>
    <p:sldId id="426" r:id="rId19"/>
    <p:sldId id="428" r:id="rId20"/>
    <p:sldId id="425" r:id="rId21"/>
    <p:sldId id="416"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10" autoAdjust="0"/>
    <p:restoredTop sz="86384" autoAdjust="0"/>
  </p:normalViewPr>
  <p:slideViewPr>
    <p:cSldViewPr snapToGrid="0" snapToObjects="1">
      <p:cViewPr varScale="1">
        <p:scale>
          <a:sx n="100" d="100"/>
          <a:sy n="100" d="100"/>
        </p:scale>
        <p:origin x="822" y="9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spPr>
            <a:solidFill>
              <a:schemeClr val="accent3"/>
            </a:solidFill>
            <a:ln>
              <a:noFill/>
            </a:ln>
            <a:effectLst/>
          </c:spPr>
          <c:invertIfNegative val="0"/>
          <c:cat>
            <c:strRef>
              <c:f>Sheet1!$A$1:$A$7</c:f>
              <c:strCache>
                <c:ptCount val="7"/>
                <c:pt idx="0">
                  <c:v>St. Bernards</c:v>
                </c:pt>
                <c:pt idx="1">
                  <c:v>AMMC</c:v>
                </c:pt>
                <c:pt idx="2">
                  <c:v>NEA</c:v>
                </c:pt>
                <c:pt idx="3">
                  <c:v>White River</c:v>
                </c:pt>
                <c:pt idx="4">
                  <c:v>Great Rivers</c:v>
                </c:pt>
                <c:pt idx="5">
                  <c:v>Unity-Newport</c:v>
                </c:pt>
                <c:pt idx="6">
                  <c:v>Forrest City Medical Center</c:v>
                </c:pt>
              </c:strCache>
            </c:strRef>
          </c:cat>
          <c:val>
            <c:numRef>
              <c:f>Sheet1!$B$1:$B$7</c:f>
              <c:numCache>
                <c:formatCode>General</c:formatCode>
                <c:ptCount val="7"/>
                <c:pt idx="0">
                  <c:v>150</c:v>
                </c:pt>
                <c:pt idx="1">
                  <c:v>60</c:v>
                </c:pt>
                <c:pt idx="2">
                  <c:v>60</c:v>
                </c:pt>
                <c:pt idx="3">
                  <c:v>60</c:v>
                </c:pt>
                <c:pt idx="4">
                  <c:v>25</c:v>
                </c:pt>
                <c:pt idx="5">
                  <c:v>15</c:v>
                </c:pt>
                <c:pt idx="6">
                  <c:v>85</c:v>
                </c:pt>
              </c:numCache>
            </c:numRef>
          </c:val>
          <c:extLst xmlns:c16r2="http://schemas.microsoft.com/office/drawing/2015/06/chart">
            <c:ext xmlns:c16="http://schemas.microsoft.com/office/drawing/2014/chart" uri="{C3380CC4-5D6E-409C-BE32-E72D297353CC}">
              <c16:uniqueId val="{00000000-AC24-4078-9E48-2D3BAAB745DA}"/>
            </c:ext>
          </c:extLst>
        </c:ser>
        <c:dLbls>
          <c:showLegendKey val="0"/>
          <c:showVal val="0"/>
          <c:showCatName val="0"/>
          <c:showSerName val="0"/>
          <c:showPercent val="0"/>
          <c:showBubbleSize val="0"/>
        </c:dLbls>
        <c:gapWidth val="219"/>
        <c:overlap val="-27"/>
        <c:axId val="475297040"/>
        <c:axId val="475297432"/>
      </c:barChart>
      <c:catAx>
        <c:axId val="475297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5297432"/>
        <c:crosses val="autoZero"/>
        <c:auto val="1"/>
        <c:lblAlgn val="ctr"/>
        <c:lblOffset val="100"/>
        <c:noMultiLvlLbl val="0"/>
      </c:catAx>
      <c:valAx>
        <c:axId val="475297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5297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4" tIns="46586" rIns="93174" bIns="46586"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4" tIns="46586" rIns="93174" bIns="46586" rtlCol="0"/>
          <a:lstStyle>
            <a:lvl1pPr algn="r">
              <a:defRPr sz="1200"/>
            </a:lvl1pPr>
          </a:lstStyle>
          <a:p>
            <a:fld id="{14C44659-E9DA-47C9-9C14-9974370C9A49}" type="datetimeFigureOut">
              <a:rPr lang="en-US" smtClean="0"/>
              <a:t>4/2/2024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4" tIns="46586" rIns="93174" bIns="46586"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4" tIns="46586" rIns="93174"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4" tIns="46586" rIns="93174"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4" tIns="46586" rIns="93174" bIns="46586" rtlCol="0" anchor="b"/>
          <a:lstStyle>
            <a:lvl1pPr algn="r">
              <a:defRPr sz="1200"/>
            </a:lvl1pPr>
          </a:lstStyle>
          <a:p>
            <a:fld id="{32F0171B-126D-4D45-AF04-09B4B86E947A}" type="slidenum">
              <a:rPr lang="en-US" smtClean="0"/>
              <a:t>‹#›</a:t>
            </a:fld>
            <a:endParaRPr lang="en-US"/>
          </a:p>
        </p:txBody>
      </p:sp>
    </p:spTree>
    <p:extLst>
      <p:ext uri="{BB962C8B-B14F-4D97-AF65-F5344CB8AC3E}">
        <p14:creationId xmlns:p14="http://schemas.microsoft.com/office/powerpoint/2010/main" val="994319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16AA2C-17DB-4FFE-A304-5B05E022682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996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number of high risk</a:t>
            </a:r>
            <a:r>
              <a:rPr lang="en-US" baseline="0" dirty="0"/>
              <a:t> patients discovered during clinic visits and additional at risk patients sent to St. Bernards due to our Level 3A NICU.  These risks are identified through physical signs and symptoms, but through an in depth social determinant of health screening.  </a:t>
            </a:r>
          </a:p>
          <a:p>
            <a:endParaRPr lang="en-US" baseline="0" dirty="0"/>
          </a:p>
          <a:p>
            <a:r>
              <a:rPr lang="en-US" baseline="0" dirty="0"/>
              <a:t>We see patients at our clinic who have food insecurities, unstable housing, lack of transportation, financial constraints, education level, </a:t>
            </a:r>
          </a:p>
          <a:p>
            <a:endParaRPr lang="en-US" baseline="0" dirty="0"/>
          </a:p>
          <a:p>
            <a:r>
              <a:rPr lang="en-US" baseline="0" dirty="0"/>
              <a:t>The state identified the  majority of our maternal deaths occur during the first year following delivery.  This is related to mental health concerns.  Without consistent follow up appointments, we are not able to follow this appropriately.  </a:t>
            </a:r>
            <a:endParaRPr lang="en-US" dirty="0"/>
          </a:p>
        </p:txBody>
      </p:sp>
      <p:sp>
        <p:nvSpPr>
          <p:cNvPr id="4" name="Slide Number Placeholder 3"/>
          <p:cNvSpPr>
            <a:spLocks noGrp="1"/>
          </p:cNvSpPr>
          <p:nvPr>
            <p:ph type="sldNum" sz="quarter" idx="10"/>
          </p:nvPr>
        </p:nvSpPr>
        <p:spPr/>
        <p:txBody>
          <a:bodyPr/>
          <a:lstStyle/>
          <a:p>
            <a:fld id="{32F0171B-126D-4D45-AF04-09B4B86E947A}" type="slidenum">
              <a:rPr lang="en-US" smtClean="0"/>
              <a:t>13</a:t>
            </a:fld>
            <a:endParaRPr lang="en-US"/>
          </a:p>
        </p:txBody>
      </p:sp>
    </p:spTree>
    <p:extLst>
      <p:ext uri="{BB962C8B-B14F-4D97-AF65-F5344CB8AC3E}">
        <p14:creationId xmlns:p14="http://schemas.microsoft.com/office/powerpoint/2010/main" val="1296877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off the grant</a:t>
            </a:r>
            <a:r>
              <a:rPr lang="en-US" baseline="0" dirty="0"/>
              <a:t> requirements, we felt that PAT’s were most in line with our mission. </a:t>
            </a:r>
            <a:r>
              <a:rPr lang="en-US" baseline="0" dirty="0" smtClean="0"/>
              <a:t>Received blue ribbon affiliate </a:t>
            </a:r>
            <a:r>
              <a:rPr lang="en-US" baseline="0" dirty="0" err="1" smtClean="0"/>
              <a:t>accredidation</a:t>
            </a:r>
            <a:r>
              <a:rPr lang="en-US" baseline="0" dirty="0" smtClean="0"/>
              <a:t>.  </a:t>
            </a:r>
            <a:r>
              <a:rPr lang="en-US" baseline="0" dirty="0"/>
              <a:t>We will start with 4 teachers that will be making home visits, conducting group sessions, and working closely with our Clinic.  Currently seeing clients in Craighead County.  </a:t>
            </a:r>
          </a:p>
          <a:p>
            <a:endParaRPr lang="en-US" baseline="0" dirty="0"/>
          </a:p>
        </p:txBody>
      </p:sp>
      <p:sp>
        <p:nvSpPr>
          <p:cNvPr id="4" name="Slide Number Placeholder 3"/>
          <p:cNvSpPr>
            <a:spLocks noGrp="1"/>
          </p:cNvSpPr>
          <p:nvPr>
            <p:ph type="sldNum" sz="quarter" idx="10"/>
          </p:nvPr>
        </p:nvSpPr>
        <p:spPr/>
        <p:txBody>
          <a:bodyPr/>
          <a:lstStyle/>
          <a:p>
            <a:fld id="{32F0171B-126D-4D45-AF04-09B4B86E947A}" type="slidenum">
              <a:rPr lang="en-US" smtClean="0"/>
              <a:t>14</a:t>
            </a:fld>
            <a:endParaRPr lang="en-US"/>
          </a:p>
        </p:txBody>
      </p:sp>
    </p:spTree>
    <p:extLst>
      <p:ext uri="{BB962C8B-B14F-4D97-AF65-F5344CB8AC3E}">
        <p14:creationId xmlns:p14="http://schemas.microsoft.com/office/powerpoint/2010/main" val="928028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 list everything</a:t>
            </a:r>
            <a:r>
              <a:rPr lang="en-US" baseline="0" dirty="0"/>
              <a:t> we do in the NICU, but the most important item to mention is that we kept 291 babies family’s close to their home this past year.  With this capacity, we expanded to 19 beds, with much appreciation to the Luke </a:t>
            </a:r>
            <a:r>
              <a:rPr lang="en-US" baseline="0" dirty="0" err="1"/>
              <a:t>Kellum’s</a:t>
            </a:r>
            <a:r>
              <a:rPr lang="en-US" baseline="0" dirty="0"/>
              <a:t> Foundation.  </a:t>
            </a:r>
          </a:p>
          <a:p>
            <a:r>
              <a:rPr lang="en-US" baseline="0" dirty="0"/>
              <a:t>We have partnered with Medic One to be able to transport patients to our facility from regional facilities or back from </a:t>
            </a:r>
            <a:r>
              <a:rPr lang="en-US" baseline="0" dirty="0" err="1"/>
              <a:t>Childrens</a:t>
            </a:r>
            <a:r>
              <a:rPr lang="en-US" baseline="0" dirty="0"/>
              <a:t> or </a:t>
            </a:r>
            <a:r>
              <a:rPr lang="en-US" baseline="0" dirty="0" err="1"/>
              <a:t>Lebhoneur</a:t>
            </a:r>
            <a:r>
              <a:rPr lang="en-US" baseline="0" dirty="0"/>
              <a:t>.  We have performed 37 of these transfers.  </a:t>
            </a:r>
            <a:endParaRPr lang="en-US" dirty="0"/>
          </a:p>
        </p:txBody>
      </p:sp>
      <p:sp>
        <p:nvSpPr>
          <p:cNvPr id="4" name="Slide Number Placeholder 3"/>
          <p:cNvSpPr>
            <a:spLocks noGrp="1"/>
          </p:cNvSpPr>
          <p:nvPr>
            <p:ph type="sldNum" sz="quarter" idx="10"/>
          </p:nvPr>
        </p:nvSpPr>
        <p:spPr/>
        <p:txBody>
          <a:bodyPr/>
          <a:lstStyle/>
          <a:p>
            <a:fld id="{B48AAE59-45F1-4141-BC72-8322652EB12B}" type="slidenum">
              <a:rPr lang="en-US" smtClean="0"/>
              <a:t>16</a:t>
            </a:fld>
            <a:endParaRPr lang="en-US"/>
          </a:p>
        </p:txBody>
      </p:sp>
    </p:spTree>
    <p:extLst>
      <p:ext uri="{BB962C8B-B14F-4D97-AF65-F5344CB8AC3E}">
        <p14:creationId xmlns:p14="http://schemas.microsoft.com/office/powerpoint/2010/main" val="2831740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276225"/>
            <a:ext cx="5664200" cy="3187700"/>
          </a:xfrm>
        </p:spPr>
      </p:sp>
      <p:sp>
        <p:nvSpPr>
          <p:cNvPr id="3" name="Notes Placeholder 2"/>
          <p:cNvSpPr>
            <a:spLocks noGrp="1"/>
          </p:cNvSpPr>
          <p:nvPr>
            <p:ph type="body" idx="1"/>
          </p:nvPr>
        </p:nvSpPr>
        <p:spPr>
          <a:xfrm>
            <a:off x="716618" y="3654118"/>
            <a:ext cx="6216874" cy="5630513"/>
          </a:xfrm>
        </p:spPr>
        <p:txBody>
          <a:bodyPr/>
          <a:lstStyle/>
          <a:p>
            <a:r>
              <a:rPr lang="en-US" sz="1900" dirty="0"/>
              <a:t>We have a formal relationship with </a:t>
            </a:r>
            <a:r>
              <a:rPr lang="en-US" sz="1900" b="1" dirty="0"/>
              <a:t>8 hospitals in our region</a:t>
            </a:r>
            <a:r>
              <a:rPr lang="en-US" sz="1900" dirty="0"/>
              <a:t>, in addition to an Inpatient REHAB and LTACH</a:t>
            </a:r>
          </a:p>
          <a:p>
            <a:endParaRPr lang="en-US" sz="1900" dirty="0"/>
          </a:p>
        </p:txBody>
      </p:sp>
      <p:sp>
        <p:nvSpPr>
          <p:cNvPr id="4" name="Slide Number Placeholder 3"/>
          <p:cNvSpPr>
            <a:spLocks noGrp="1"/>
          </p:cNvSpPr>
          <p:nvPr>
            <p:ph type="sldNum" sz="quarter" idx="10"/>
          </p:nvPr>
        </p:nvSpPr>
        <p:spPr/>
        <p:txBody>
          <a:bodyPr/>
          <a:lstStyle/>
          <a:p>
            <a:fld id="{8F77AE35-78EB-4086-A8B9-11E0AE515499}"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967034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17B0CE-BBDC-4590-868F-46C631E4E4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60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dirty="0"/>
              <a:t>Employees: 4,270</a:t>
            </a:r>
          </a:p>
          <a:p>
            <a:pPr marL="171450" indent="-171450">
              <a:buFont typeface="Arial" panose="020B0604020202020204" pitchFamily="34" charset="0"/>
              <a:buChar char="•"/>
            </a:pPr>
            <a:endParaRPr lang="en-US" sz="1800" dirty="0"/>
          </a:p>
        </p:txBody>
      </p:sp>
      <p:sp>
        <p:nvSpPr>
          <p:cNvPr id="4" name="Slide Number Placeholder 3"/>
          <p:cNvSpPr>
            <a:spLocks noGrp="1"/>
          </p:cNvSpPr>
          <p:nvPr>
            <p:ph type="sldNum" sz="quarter" idx="10"/>
          </p:nvPr>
        </p:nvSpPr>
        <p:spPr/>
        <p:txBody>
          <a:bodyPr/>
          <a:lstStyle/>
          <a:p>
            <a:fld id="{3D16AA2C-17DB-4FFE-A304-5B05E022682E}"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005867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deliveries are based off of deliveries in the month of October.  We are seeing an increase with 40% of our deliveries being sent from our pregnancy clinic.  This is what we see on average monthly, but in September we delivered 174 babies.  This exceeded every month since at least 1995. We deliver </a:t>
            </a:r>
            <a:r>
              <a:rPr lang="en-US" baseline="0"/>
              <a:t>1,473 babies this past year. </a:t>
            </a:r>
            <a:endParaRPr lang="en-US" baseline="0" dirty="0"/>
          </a:p>
          <a:p>
            <a:endParaRPr lang="en-US" dirty="0"/>
          </a:p>
          <a:p>
            <a:r>
              <a:rPr lang="en-US" dirty="0"/>
              <a:t>AMMC has increased</a:t>
            </a:r>
            <a:r>
              <a:rPr lang="en-US" baseline="0" dirty="0"/>
              <a:t> based on additional coverage</a:t>
            </a:r>
            <a:endParaRPr lang="en-US" dirty="0"/>
          </a:p>
          <a:p>
            <a:r>
              <a:rPr lang="en-US" dirty="0"/>
              <a:t>NEA</a:t>
            </a:r>
            <a:r>
              <a:rPr lang="en-US" baseline="0" dirty="0"/>
              <a:t> has decreased based on their provider coverage</a:t>
            </a:r>
          </a:p>
          <a:p>
            <a:r>
              <a:rPr lang="en-US" baseline="0" dirty="0"/>
              <a:t>Great Rivers and Unity have both experienced declines</a:t>
            </a:r>
          </a:p>
          <a:p>
            <a:r>
              <a:rPr lang="en-US" baseline="0" dirty="0"/>
              <a:t>Forrest City Medical Center has seen an increase in patients that otherwise would have gone to NEA</a:t>
            </a:r>
            <a:endParaRPr lang="en-US" dirty="0"/>
          </a:p>
        </p:txBody>
      </p:sp>
      <p:sp>
        <p:nvSpPr>
          <p:cNvPr id="4" name="Slide Number Placeholder 3"/>
          <p:cNvSpPr>
            <a:spLocks noGrp="1"/>
          </p:cNvSpPr>
          <p:nvPr>
            <p:ph type="sldNum" sz="quarter" idx="10"/>
          </p:nvPr>
        </p:nvSpPr>
        <p:spPr/>
        <p:txBody>
          <a:bodyPr/>
          <a:lstStyle/>
          <a:p>
            <a:fld id="{B48AAE59-45F1-4141-BC72-8322652EB12B}" type="slidenum">
              <a:rPr lang="en-US" smtClean="0"/>
              <a:t>6</a:t>
            </a:fld>
            <a:endParaRPr lang="en-US"/>
          </a:p>
        </p:txBody>
      </p:sp>
    </p:spTree>
    <p:extLst>
      <p:ext uri="{BB962C8B-B14F-4D97-AF65-F5344CB8AC3E}">
        <p14:creationId xmlns:p14="http://schemas.microsoft.com/office/powerpoint/2010/main" val="4058845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8AAE59-45F1-4141-BC72-8322652EB12B}" type="slidenum">
              <a:rPr lang="en-US" smtClean="0"/>
              <a:t>7</a:t>
            </a:fld>
            <a:endParaRPr lang="en-US"/>
          </a:p>
        </p:txBody>
      </p:sp>
    </p:spTree>
    <p:extLst>
      <p:ext uri="{BB962C8B-B14F-4D97-AF65-F5344CB8AC3E}">
        <p14:creationId xmlns:p14="http://schemas.microsoft.com/office/powerpoint/2010/main" val="1418007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I mentioned earlier, we have an opportunity with health related social needs.  In line with our mission, the Sisters and our organization recognized this.  We saw an opportunity to serve and we continue to provide care to a very vulnerable population that otherwise, might not seek prenatal care.  </a:t>
            </a:r>
          </a:p>
          <a:p>
            <a:endParaRPr lang="en-US" baseline="0" dirty="0"/>
          </a:p>
          <a:p>
            <a:r>
              <a:rPr lang="en-US" baseline="0" dirty="0"/>
              <a:t>An average of 48% of our deliveries are seen at the Pregnancy Clinic.  We are seeing less than 5% of deliveries that are not seeking prenatal care compared to 15% prior to opening the Pregnancy Clinic. </a:t>
            </a:r>
          </a:p>
          <a:p>
            <a:endParaRPr lang="en-US" baseline="0" dirty="0"/>
          </a:p>
          <a:p>
            <a:r>
              <a:rPr lang="en-US" baseline="0" dirty="0"/>
              <a:t>It has been a great opportunity to reach out to other areas as well.  It is costly to take off half a day of work to drive to Jonesboro for an appointment, there are traveling costs associated.  We often see patients ride in the Medicaid van and have to sit all day awaiting them to pick them back up because they don’t have transportation.  We have received feedback that because of the clinic at LMH, patients are experiencing lesser hardships.</a:t>
            </a:r>
            <a:endParaRPr lang="en-US" dirty="0"/>
          </a:p>
        </p:txBody>
      </p:sp>
      <p:sp>
        <p:nvSpPr>
          <p:cNvPr id="4" name="Slide Number Placeholder 3"/>
          <p:cNvSpPr>
            <a:spLocks noGrp="1"/>
          </p:cNvSpPr>
          <p:nvPr>
            <p:ph type="sldNum" sz="quarter" idx="10"/>
          </p:nvPr>
        </p:nvSpPr>
        <p:spPr/>
        <p:txBody>
          <a:bodyPr/>
          <a:lstStyle/>
          <a:p>
            <a:fld id="{B48AAE59-45F1-4141-BC72-8322652EB12B}" type="slidenum">
              <a:rPr lang="en-US" smtClean="0"/>
              <a:t>8</a:t>
            </a:fld>
            <a:endParaRPr lang="en-US"/>
          </a:p>
        </p:txBody>
      </p:sp>
    </p:spTree>
    <p:extLst>
      <p:ext uri="{BB962C8B-B14F-4D97-AF65-F5344CB8AC3E}">
        <p14:creationId xmlns:p14="http://schemas.microsoft.com/office/powerpoint/2010/main" val="2401669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50-70</a:t>
            </a:r>
            <a:r>
              <a:rPr lang="en-US" baseline="0" dirty="0"/>
              <a:t> new patients per month– accounts for 40% of deliveries at the hospital</a:t>
            </a:r>
          </a:p>
          <a:p>
            <a:r>
              <a:rPr lang="en-US" baseline="0" dirty="0"/>
              <a:t>2022 4,398 visits</a:t>
            </a:r>
          </a:p>
          <a:p>
            <a:r>
              <a:rPr lang="en-US" baseline="0" dirty="0"/>
              <a:t>2023 TD 6,195</a:t>
            </a:r>
          </a:p>
          <a:p>
            <a:endParaRPr lang="en-US" baseline="0" dirty="0"/>
          </a:p>
          <a:p>
            <a:r>
              <a:rPr lang="en-US" baseline="0" dirty="0"/>
              <a:t>2 APPs</a:t>
            </a:r>
            <a:endParaRPr lang="en-US" dirty="0"/>
          </a:p>
        </p:txBody>
      </p:sp>
      <p:sp>
        <p:nvSpPr>
          <p:cNvPr id="4" name="Slide Number Placeholder 3"/>
          <p:cNvSpPr>
            <a:spLocks noGrp="1"/>
          </p:cNvSpPr>
          <p:nvPr>
            <p:ph type="sldNum" sz="quarter" idx="10"/>
          </p:nvPr>
        </p:nvSpPr>
        <p:spPr/>
        <p:txBody>
          <a:bodyPr/>
          <a:lstStyle/>
          <a:p>
            <a:fld id="{B48AAE59-45F1-4141-BC72-8322652EB12B}" type="slidenum">
              <a:rPr lang="en-US" smtClean="0"/>
              <a:t>9</a:t>
            </a:fld>
            <a:endParaRPr lang="en-US"/>
          </a:p>
        </p:txBody>
      </p:sp>
    </p:spTree>
    <p:extLst>
      <p:ext uri="{BB962C8B-B14F-4D97-AF65-F5344CB8AC3E}">
        <p14:creationId xmlns:p14="http://schemas.microsoft.com/office/powerpoint/2010/main" val="4222193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8AAE59-45F1-4141-BC72-8322652EB12B}" type="slidenum">
              <a:rPr lang="en-US" smtClean="0"/>
              <a:t>11</a:t>
            </a:fld>
            <a:endParaRPr lang="en-US"/>
          </a:p>
        </p:txBody>
      </p:sp>
    </p:spTree>
    <p:extLst>
      <p:ext uri="{BB962C8B-B14F-4D97-AF65-F5344CB8AC3E}">
        <p14:creationId xmlns:p14="http://schemas.microsoft.com/office/powerpoint/2010/main" val="1076136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8AAE59-45F1-4141-BC72-8322652EB12B}" type="slidenum">
              <a:rPr lang="en-US" smtClean="0"/>
              <a:t>12</a:t>
            </a:fld>
            <a:endParaRPr lang="en-US"/>
          </a:p>
        </p:txBody>
      </p:sp>
    </p:spTree>
    <p:extLst>
      <p:ext uri="{BB962C8B-B14F-4D97-AF65-F5344CB8AC3E}">
        <p14:creationId xmlns:p14="http://schemas.microsoft.com/office/powerpoint/2010/main" val="835250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3.gi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gi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3.gi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3.gi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Medical Center">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4"/>
          <p:cNvSpPr>
            <a:spLocks noGrp="1"/>
          </p:cNvSpPr>
          <p:nvPr>
            <p:ph type="body" sz="quarter" idx="10" hasCustomPrompt="1"/>
          </p:nvPr>
        </p:nvSpPr>
        <p:spPr>
          <a:xfrm>
            <a:off x="1068757" y="4041321"/>
            <a:ext cx="4036218" cy="1943418"/>
          </a:xfrm>
        </p:spPr>
        <p:txBody>
          <a:bodyPr>
            <a:normAutofit/>
          </a:bodyPr>
          <a:lstStyle>
            <a:lvl1pPr marL="0" indent="0">
              <a:buNone/>
              <a:defRPr sz="4400" baseline="0">
                <a:solidFill>
                  <a:schemeClr val="bg1"/>
                </a:solidFill>
                <a:latin typeface="Futura-BoldOblique" pitchFamily="2" charset="0"/>
              </a:defRPr>
            </a:lvl1pPr>
          </a:lstStyle>
          <a:p>
            <a:pPr lvl="0"/>
            <a:r>
              <a:rPr lang="en-US" dirty="0"/>
              <a:t>Click to edit title of presentation</a:t>
            </a:r>
          </a:p>
        </p:txBody>
      </p:sp>
    </p:spTree>
    <p:extLst>
      <p:ext uri="{BB962C8B-B14F-4D97-AF65-F5344CB8AC3E}">
        <p14:creationId xmlns:p14="http://schemas.microsoft.com/office/powerpoint/2010/main" val="949062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Content Placeholder 7"/>
          <p:cNvSpPr>
            <a:spLocks noGrp="1"/>
          </p:cNvSpPr>
          <p:nvPr>
            <p:ph sz="quarter" idx="13" hasCustomPrompt="1"/>
          </p:nvPr>
        </p:nvSpPr>
        <p:spPr>
          <a:xfrm>
            <a:off x="6025243" y="1992086"/>
            <a:ext cx="5829300" cy="4396528"/>
          </a:xfrm>
        </p:spPr>
        <p:txBody>
          <a:bodyPr/>
          <a:lstStyle>
            <a:lvl1pPr>
              <a:defRPr>
                <a:latin typeface="Futura Std Medium" panose="020B0502020204020303" pitchFamily="34" charset="0"/>
              </a:defRPr>
            </a:lvl1pPr>
            <a:lvl2pPr>
              <a:defRPr>
                <a:latin typeface="Futura Std Medium" panose="020B0502020204020303" pitchFamily="34" charset="0"/>
              </a:defRPr>
            </a:lvl2pPr>
            <a:lvl3pPr>
              <a:defRPr>
                <a:latin typeface="Futura Std Medium" panose="020B0502020204020303" pitchFamily="34" charset="0"/>
              </a:defRPr>
            </a:lvl3pPr>
            <a:lvl4pPr>
              <a:defRPr>
                <a:latin typeface="Futura Std Medium" panose="020B0502020204020303" pitchFamily="34" charset="0"/>
              </a:defRPr>
            </a:lvl4pPr>
            <a:lvl5pPr>
              <a:defRPr>
                <a:latin typeface="Futura Std Medium" panose="020B0502020204020303"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91971" y="168456"/>
            <a:ext cx="10515600" cy="1098684"/>
          </a:xfrm>
        </p:spPr>
        <p:txBody>
          <a:bodyPr/>
          <a:lstStyle>
            <a:lvl1pPr>
              <a:defRPr>
                <a:solidFill>
                  <a:srgbClr val="FF0000"/>
                </a:solidFill>
                <a:latin typeface="Futura Std Medium" panose="020B0502020204020303" pitchFamily="34" charset="0"/>
              </a:defRPr>
            </a:lvl1pPr>
          </a:lstStyle>
          <a:p>
            <a:r>
              <a:rPr lang="en-US" dirty="0"/>
              <a:t>Click to Edit Slide Title</a:t>
            </a:r>
          </a:p>
        </p:txBody>
      </p:sp>
    </p:spTree>
    <p:extLst>
      <p:ext uri="{BB962C8B-B14F-4D97-AF65-F5344CB8AC3E}">
        <p14:creationId xmlns:p14="http://schemas.microsoft.com/office/powerpoint/2010/main" val="2409213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Content Placeholder 7"/>
          <p:cNvSpPr>
            <a:spLocks noGrp="1"/>
          </p:cNvSpPr>
          <p:nvPr>
            <p:ph sz="quarter" idx="13" hasCustomPrompt="1"/>
          </p:nvPr>
        </p:nvSpPr>
        <p:spPr>
          <a:xfrm>
            <a:off x="6025243" y="1992086"/>
            <a:ext cx="5829300" cy="4396528"/>
          </a:xfrm>
        </p:spPr>
        <p:txBody>
          <a:bodyPr/>
          <a:lstStyle>
            <a:lvl1pPr>
              <a:defRPr>
                <a:latin typeface="Futura Std Medium" panose="020B0502020204020303" pitchFamily="34" charset="0"/>
              </a:defRPr>
            </a:lvl1pPr>
            <a:lvl2pPr>
              <a:defRPr>
                <a:latin typeface="Futura Std Medium" panose="020B0502020204020303" pitchFamily="34" charset="0"/>
              </a:defRPr>
            </a:lvl2pPr>
            <a:lvl3pPr>
              <a:defRPr>
                <a:latin typeface="Futura Std Medium" panose="020B0502020204020303" pitchFamily="34" charset="0"/>
              </a:defRPr>
            </a:lvl3pPr>
            <a:lvl4pPr>
              <a:defRPr>
                <a:latin typeface="Futura Std Medium" panose="020B0502020204020303" pitchFamily="34" charset="0"/>
              </a:defRPr>
            </a:lvl4pPr>
            <a:lvl5pPr>
              <a:defRPr>
                <a:latin typeface="Futura Std Medium" panose="020B0502020204020303"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91971" y="168456"/>
            <a:ext cx="10515600" cy="1098684"/>
          </a:xfrm>
        </p:spPr>
        <p:txBody>
          <a:bodyPr/>
          <a:lstStyle>
            <a:lvl1pPr>
              <a:defRPr>
                <a:solidFill>
                  <a:srgbClr val="FF0000"/>
                </a:solidFill>
                <a:latin typeface="Futura Std Medium" panose="020B0502020204020303" pitchFamily="34" charset="0"/>
              </a:defRPr>
            </a:lvl1pPr>
          </a:lstStyle>
          <a:p>
            <a:r>
              <a:rPr lang="en-US" dirty="0"/>
              <a:t>Click to Edit Slide Title</a:t>
            </a:r>
          </a:p>
        </p:txBody>
      </p:sp>
    </p:spTree>
    <p:extLst>
      <p:ext uri="{BB962C8B-B14F-4D97-AF65-F5344CB8AC3E}">
        <p14:creationId xmlns:p14="http://schemas.microsoft.com/office/powerpoint/2010/main" val="3295846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Content Placeholder 7"/>
          <p:cNvSpPr>
            <a:spLocks noGrp="1"/>
          </p:cNvSpPr>
          <p:nvPr>
            <p:ph sz="quarter" idx="13" hasCustomPrompt="1"/>
          </p:nvPr>
        </p:nvSpPr>
        <p:spPr>
          <a:xfrm>
            <a:off x="6025243" y="1992086"/>
            <a:ext cx="5829300" cy="4396528"/>
          </a:xfrm>
        </p:spPr>
        <p:txBody>
          <a:bodyPr/>
          <a:lstStyle>
            <a:lvl1pPr>
              <a:defRPr>
                <a:latin typeface="Futura Std Medium" panose="020B0502020204020303" pitchFamily="34" charset="0"/>
              </a:defRPr>
            </a:lvl1pPr>
            <a:lvl2pPr>
              <a:defRPr>
                <a:latin typeface="Futura Std Medium" panose="020B0502020204020303" pitchFamily="34" charset="0"/>
              </a:defRPr>
            </a:lvl2pPr>
            <a:lvl3pPr>
              <a:defRPr>
                <a:latin typeface="Futura Std Medium" panose="020B0502020204020303" pitchFamily="34" charset="0"/>
              </a:defRPr>
            </a:lvl3pPr>
            <a:lvl4pPr>
              <a:defRPr>
                <a:latin typeface="Futura Std Medium" panose="020B0502020204020303" pitchFamily="34" charset="0"/>
              </a:defRPr>
            </a:lvl4pPr>
            <a:lvl5pPr>
              <a:defRPr>
                <a:latin typeface="Futura Std Medium" panose="020B0502020204020303"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91971" y="168456"/>
            <a:ext cx="10515600" cy="1098684"/>
          </a:xfrm>
        </p:spPr>
        <p:txBody>
          <a:bodyPr/>
          <a:lstStyle>
            <a:lvl1pPr>
              <a:defRPr>
                <a:solidFill>
                  <a:srgbClr val="FF0000"/>
                </a:solidFill>
                <a:latin typeface="Futura Std Medium" panose="020B0502020204020303" pitchFamily="34" charset="0"/>
              </a:defRPr>
            </a:lvl1pPr>
          </a:lstStyle>
          <a:p>
            <a:r>
              <a:rPr lang="en-US" dirty="0"/>
              <a:t>Click to Edit Slide Title</a:t>
            </a:r>
          </a:p>
        </p:txBody>
      </p:sp>
    </p:spTree>
    <p:extLst>
      <p:ext uri="{BB962C8B-B14F-4D97-AF65-F5344CB8AC3E}">
        <p14:creationId xmlns:p14="http://schemas.microsoft.com/office/powerpoint/2010/main" val="2530800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Content Placeholder 7"/>
          <p:cNvSpPr>
            <a:spLocks noGrp="1"/>
          </p:cNvSpPr>
          <p:nvPr>
            <p:ph sz="quarter" idx="13" hasCustomPrompt="1"/>
          </p:nvPr>
        </p:nvSpPr>
        <p:spPr>
          <a:xfrm>
            <a:off x="6025243" y="1992086"/>
            <a:ext cx="5829300" cy="4396528"/>
          </a:xfrm>
        </p:spPr>
        <p:txBody>
          <a:bodyPr/>
          <a:lstStyle>
            <a:lvl1pPr>
              <a:defRPr>
                <a:latin typeface="Futura Std Medium" panose="020B0502020204020303" pitchFamily="34" charset="0"/>
              </a:defRPr>
            </a:lvl1pPr>
            <a:lvl2pPr>
              <a:defRPr>
                <a:latin typeface="Futura Std Medium" panose="020B0502020204020303" pitchFamily="34" charset="0"/>
              </a:defRPr>
            </a:lvl2pPr>
            <a:lvl3pPr>
              <a:defRPr>
                <a:latin typeface="Futura Std Medium" panose="020B0502020204020303" pitchFamily="34" charset="0"/>
              </a:defRPr>
            </a:lvl3pPr>
            <a:lvl4pPr>
              <a:defRPr>
                <a:latin typeface="Futura Std Medium" panose="020B0502020204020303" pitchFamily="34" charset="0"/>
              </a:defRPr>
            </a:lvl4pPr>
            <a:lvl5pPr>
              <a:defRPr>
                <a:latin typeface="Futura Std Medium" panose="020B0502020204020303"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91971" y="168456"/>
            <a:ext cx="10515600" cy="1098684"/>
          </a:xfrm>
        </p:spPr>
        <p:txBody>
          <a:bodyPr/>
          <a:lstStyle>
            <a:lvl1pPr>
              <a:defRPr>
                <a:solidFill>
                  <a:srgbClr val="FF0000"/>
                </a:solidFill>
                <a:latin typeface="Futura Std Medium" panose="020B0502020204020303" pitchFamily="34" charset="0"/>
              </a:defRPr>
            </a:lvl1pPr>
          </a:lstStyle>
          <a:p>
            <a:r>
              <a:rPr lang="en-US" dirty="0"/>
              <a:t>Click to Edit Slide Title</a:t>
            </a:r>
          </a:p>
        </p:txBody>
      </p:sp>
    </p:spTree>
    <p:extLst>
      <p:ext uri="{BB962C8B-B14F-4D97-AF65-F5344CB8AC3E}">
        <p14:creationId xmlns:p14="http://schemas.microsoft.com/office/powerpoint/2010/main" val="3860717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Content Placeholder 7"/>
          <p:cNvSpPr>
            <a:spLocks noGrp="1"/>
          </p:cNvSpPr>
          <p:nvPr>
            <p:ph sz="quarter" idx="13" hasCustomPrompt="1"/>
          </p:nvPr>
        </p:nvSpPr>
        <p:spPr>
          <a:xfrm>
            <a:off x="6025243" y="1992086"/>
            <a:ext cx="5829300" cy="4396528"/>
          </a:xfrm>
        </p:spPr>
        <p:txBody>
          <a:bodyPr/>
          <a:lstStyle>
            <a:lvl1pPr>
              <a:defRPr>
                <a:latin typeface="Futura Std Medium" panose="020B0502020204020303" pitchFamily="34" charset="0"/>
              </a:defRPr>
            </a:lvl1pPr>
            <a:lvl2pPr>
              <a:defRPr>
                <a:latin typeface="Futura Std Medium" panose="020B0502020204020303" pitchFamily="34" charset="0"/>
              </a:defRPr>
            </a:lvl2pPr>
            <a:lvl3pPr>
              <a:defRPr>
                <a:latin typeface="Futura Std Medium" panose="020B0502020204020303" pitchFamily="34" charset="0"/>
              </a:defRPr>
            </a:lvl3pPr>
            <a:lvl4pPr>
              <a:defRPr>
                <a:latin typeface="Futura Std Medium" panose="020B0502020204020303" pitchFamily="34" charset="0"/>
              </a:defRPr>
            </a:lvl4pPr>
            <a:lvl5pPr>
              <a:defRPr>
                <a:latin typeface="Futura Std Medium" panose="020B0502020204020303"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91971" y="168456"/>
            <a:ext cx="10515600" cy="1098684"/>
          </a:xfrm>
        </p:spPr>
        <p:txBody>
          <a:bodyPr/>
          <a:lstStyle>
            <a:lvl1pPr>
              <a:defRPr>
                <a:solidFill>
                  <a:srgbClr val="FF0000"/>
                </a:solidFill>
                <a:latin typeface="Futura Std Medium" panose="020B0502020204020303" pitchFamily="34" charset="0"/>
              </a:defRPr>
            </a:lvl1pPr>
          </a:lstStyle>
          <a:p>
            <a:r>
              <a:rPr lang="en-US" dirty="0"/>
              <a:t>Click to Edit Slide Title</a:t>
            </a:r>
          </a:p>
        </p:txBody>
      </p:sp>
    </p:spTree>
    <p:extLst>
      <p:ext uri="{BB962C8B-B14F-4D97-AF65-F5344CB8AC3E}">
        <p14:creationId xmlns:p14="http://schemas.microsoft.com/office/powerpoint/2010/main" val="339978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ontent Slid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6025243" y="1992086"/>
            <a:ext cx="5829300" cy="4396528"/>
          </a:xfrm>
        </p:spPr>
        <p:txBody>
          <a:bodyPr/>
          <a:lstStyle>
            <a:lvl1pPr>
              <a:defRPr>
                <a:latin typeface="Futura Std Medium" panose="020B0502020204020303" pitchFamily="34" charset="0"/>
              </a:defRPr>
            </a:lvl1pPr>
            <a:lvl2pPr>
              <a:defRPr>
                <a:latin typeface="Futura Std Medium" panose="020B0502020204020303" pitchFamily="34" charset="0"/>
              </a:defRPr>
            </a:lvl2pPr>
            <a:lvl3pPr>
              <a:defRPr>
                <a:latin typeface="Futura Std Medium" panose="020B0502020204020303" pitchFamily="34" charset="0"/>
              </a:defRPr>
            </a:lvl3pPr>
            <a:lvl4pPr>
              <a:defRPr>
                <a:latin typeface="Futura Std Medium" panose="020B0502020204020303" pitchFamily="34" charset="0"/>
              </a:defRPr>
            </a:lvl4pPr>
            <a:lvl5pPr>
              <a:defRPr>
                <a:latin typeface="Futura Std Medium" panose="020B0502020204020303"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91971" y="168456"/>
            <a:ext cx="10515600" cy="1098684"/>
          </a:xfrm>
        </p:spPr>
        <p:txBody>
          <a:bodyPr/>
          <a:lstStyle>
            <a:lvl1pPr>
              <a:defRPr>
                <a:solidFill>
                  <a:srgbClr val="FF0000"/>
                </a:solidFill>
                <a:latin typeface="Futura Std Medium" panose="020B0502020204020303" pitchFamily="34" charset="0"/>
              </a:defRPr>
            </a:lvl1pPr>
          </a:lstStyle>
          <a:p>
            <a:r>
              <a:rPr lang="en-US" dirty="0"/>
              <a:t>Click to Edit Slide Title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24910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ontent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Content Placeholder 7"/>
          <p:cNvSpPr>
            <a:spLocks noGrp="1"/>
          </p:cNvSpPr>
          <p:nvPr>
            <p:ph sz="quarter" idx="13" hasCustomPrompt="1"/>
          </p:nvPr>
        </p:nvSpPr>
        <p:spPr>
          <a:xfrm>
            <a:off x="6025243" y="1992086"/>
            <a:ext cx="5829300" cy="4396528"/>
          </a:xfrm>
        </p:spPr>
        <p:txBody>
          <a:bodyPr/>
          <a:lstStyle>
            <a:lvl1pPr>
              <a:defRPr>
                <a:latin typeface="Futura Std Medium" panose="020B0502020204020303" pitchFamily="34" charset="0"/>
              </a:defRPr>
            </a:lvl1pPr>
            <a:lvl2pPr>
              <a:defRPr>
                <a:latin typeface="Futura Std Medium" panose="020B0502020204020303" pitchFamily="34" charset="0"/>
              </a:defRPr>
            </a:lvl2pPr>
            <a:lvl3pPr>
              <a:defRPr>
                <a:latin typeface="Futura Std Medium" panose="020B0502020204020303" pitchFamily="34" charset="0"/>
              </a:defRPr>
            </a:lvl3pPr>
            <a:lvl4pPr>
              <a:defRPr>
                <a:latin typeface="Futura Std Medium" panose="020B0502020204020303" pitchFamily="34" charset="0"/>
              </a:defRPr>
            </a:lvl4pPr>
            <a:lvl5pPr>
              <a:defRPr>
                <a:latin typeface="Futura Std Medium" panose="020B0502020204020303"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91971" y="168456"/>
            <a:ext cx="10515600" cy="1098684"/>
          </a:xfrm>
        </p:spPr>
        <p:txBody>
          <a:bodyPr/>
          <a:lstStyle>
            <a:lvl1pPr>
              <a:defRPr>
                <a:solidFill>
                  <a:srgbClr val="FF0000"/>
                </a:solidFill>
                <a:latin typeface="Futura Std Medium" panose="020B0502020204020303" pitchFamily="34" charset="0"/>
              </a:defRPr>
            </a:lvl1pPr>
          </a:lstStyle>
          <a:p>
            <a:r>
              <a:rPr lang="en-US" dirty="0"/>
              <a:t>Click to Edit Slide Title</a:t>
            </a:r>
          </a:p>
        </p:txBody>
      </p:sp>
    </p:spTree>
    <p:extLst>
      <p:ext uri="{BB962C8B-B14F-4D97-AF65-F5344CB8AC3E}">
        <p14:creationId xmlns:p14="http://schemas.microsoft.com/office/powerpoint/2010/main" val="2065882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ontent Slid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6025243" y="1992086"/>
            <a:ext cx="5829300" cy="4396528"/>
          </a:xfrm>
        </p:spPr>
        <p:txBody>
          <a:bodyPr/>
          <a:lstStyle>
            <a:lvl1pPr>
              <a:defRPr>
                <a:latin typeface="Futura Std Medium" panose="020B0502020204020303" pitchFamily="34" charset="0"/>
              </a:defRPr>
            </a:lvl1pPr>
            <a:lvl2pPr>
              <a:defRPr>
                <a:latin typeface="Futura Std Medium" panose="020B0502020204020303" pitchFamily="34" charset="0"/>
              </a:defRPr>
            </a:lvl2pPr>
            <a:lvl3pPr>
              <a:defRPr>
                <a:latin typeface="Futura Std Medium" panose="020B0502020204020303" pitchFamily="34" charset="0"/>
              </a:defRPr>
            </a:lvl3pPr>
            <a:lvl4pPr>
              <a:defRPr>
                <a:latin typeface="Futura Std Medium" panose="020B0502020204020303" pitchFamily="34" charset="0"/>
              </a:defRPr>
            </a:lvl4pPr>
            <a:lvl5pPr>
              <a:defRPr>
                <a:latin typeface="Futura Std Medium" panose="020B0502020204020303"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91971" y="168456"/>
            <a:ext cx="10515600" cy="1098684"/>
          </a:xfrm>
        </p:spPr>
        <p:txBody>
          <a:bodyPr/>
          <a:lstStyle>
            <a:lvl1pPr>
              <a:defRPr>
                <a:solidFill>
                  <a:srgbClr val="FF0000"/>
                </a:solidFill>
                <a:latin typeface="Futura Std Medium" panose="020B0502020204020303" pitchFamily="34" charset="0"/>
              </a:defRPr>
            </a:lvl1pPr>
          </a:lstStyle>
          <a:p>
            <a:r>
              <a:rPr lang="en-US" dirty="0"/>
              <a:t>Click to Edit Slide 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528525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4/2/2024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8411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72596" y="84166"/>
            <a:ext cx="6392174" cy="6632976"/>
          </a:xfrm>
          <a:prstGeom prst="rect">
            <a:avLst/>
          </a:prstGeom>
        </p:spPr>
      </p:pic>
    </p:spTree>
    <p:extLst>
      <p:ext uri="{BB962C8B-B14F-4D97-AF65-F5344CB8AC3E}">
        <p14:creationId xmlns:p14="http://schemas.microsoft.com/office/powerpoint/2010/main" val="1121128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 - Medical Cent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title" hasCustomPrompt="1"/>
          </p:nvPr>
        </p:nvSpPr>
        <p:spPr>
          <a:xfrm>
            <a:off x="5992587" y="4070984"/>
            <a:ext cx="4729234" cy="2280830"/>
          </a:xfrm>
        </p:spPr>
        <p:txBody>
          <a:bodyPr/>
          <a:lstStyle>
            <a:lvl1pPr algn="r">
              <a:defRPr baseline="0">
                <a:solidFill>
                  <a:schemeClr val="bg1"/>
                </a:solidFill>
                <a:latin typeface="Futura-BoldOblique" pitchFamily="2" charset="0"/>
              </a:defRPr>
            </a:lvl1pPr>
          </a:lstStyle>
          <a:p>
            <a:r>
              <a:rPr lang="en-US" dirty="0"/>
              <a:t>Click to edit presentation title</a:t>
            </a:r>
          </a:p>
        </p:txBody>
      </p:sp>
    </p:spTree>
    <p:extLst>
      <p:ext uri="{BB962C8B-B14F-4D97-AF65-F5344CB8AC3E}">
        <p14:creationId xmlns:p14="http://schemas.microsoft.com/office/powerpoint/2010/main" val="3804845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bigB_gradient_4x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3" y="0"/>
            <a:ext cx="12192000" cy="6858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034" y="2081214"/>
            <a:ext cx="7763933" cy="270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3450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7" name="Picture 6" descr="bigB_gradient_4x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3" y="0"/>
            <a:ext cx="12192000" cy="6858000"/>
          </a:xfrm>
          <a:prstGeom prst="rect">
            <a:avLst/>
          </a:prstGeom>
        </p:spPr>
      </p:pic>
      <p:sp>
        <p:nvSpPr>
          <p:cNvPr id="13"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14"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5" name="Picture 14" descr="St.Bernards_MedicalCenter.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85" y="5805181"/>
            <a:ext cx="2851404" cy="992595"/>
          </a:xfrm>
          <a:prstGeom prst="rect">
            <a:avLst/>
          </a:prstGeom>
        </p:spPr>
      </p:pic>
    </p:spTree>
    <p:extLst>
      <p:ext uri="{BB962C8B-B14F-4D97-AF65-F5344CB8AC3E}">
        <p14:creationId xmlns:p14="http://schemas.microsoft.com/office/powerpoint/2010/main" val="1441958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2_Section Header">
    <p:spTree>
      <p:nvGrpSpPr>
        <p:cNvPr id="1" name=""/>
        <p:cNvGrpSpPr/>
        <p:nvPr/>
      </p:nvGrpSpPr>
      <p:grpSpPr>
        <a:xfrm>
          <a:off x="0" y="0"/>
          <a:ext cx="0" cy="0"/>
          <a:chOff x="0" y="0"/>
          <a:chExt cx="0" cy="0"/>
        </a:xfrm>
      </p:grpSpPr>
      <p:pic>
        <p:nvPicPr>
          <p:cNvPr id="7" name="Picture 6" descr="bigB_gradient_4x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St.Bernards_MedicalCenter.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85" y="5805181"/>
            <a:ext cx="2851404" cy="992595"/>
          </a:xfrm>
          <a:prstGeom prst="rect">
            <a:avLst/>
          </a:prstGeom>
        </p:spPr>
      </p:pic>
      <p:sp>
        <p:nvSpPr>
          <p:cNvPr id="9" name="Title 1"/>
          <p:cNvSpPr>
            <a:spLocks noGrp="1"/>
          </p:cNvSpPr>
          <p:nvPr>
            <p:ph type="title"/>
          </p:nvPr>
        </p:nvSpPr>
        <p:spPr>
          <a:xfrm>
            <a:off x="609600" y="6190"/>
            <a:ext cx="10972800" cy="773986"/>
          </a:xfrm>
          <a:prstGeom prst="rect">
            <a:avLst/>
          </a:prstGeom>
        </p:spPr>
        <p:txBody>
          <a:bodyPr/>
          <a:lstStyle/>
          <a:p>
            <a:r>
              <a:rPr lang="en-US"/>
              <a:t>Click to edit Master title style</a:t>
            </a:r>
          </a:p>
        </p:txBody>
      </p:sp>
      <p:sp>
        <p:nvSpPr>
          <p:cNvPr id="10" name="Content Placeholder 9"/>
          <p:cNvSpPr>
            <a:spLocks noGrp="1"/>
          </p:cNvSpPr>
          <p:nvPr>
            <p:ph sz="quarter" idx="10"/>
          </p:nvPr>
        </p:nvSpPr>
        <p:spPr>
          <a:xfrm>
            <a:off x="609600" y="830510"/>
            <a:ext cx="10972800" cy="49746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0148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2" name="Picture 1" descr="St.Bernards_MedicalCenter.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595" y="1833900"/>
            <a:ext cx="7762623" cy="2702227"/>
          </a:xfrm>
          <a:prstGeom prst="rect">
            <a:avLst/>
          </a:prstGeom>
        </p:spPr>
      </p:pic>
    </p:spTree>
    <p:extLst>
      <p:ext uri="{BB962C8B-B14F-4D97-AF65-F5344CB8AC3E}">
        <p14:creationId xmlns:p14="http://schemas.microsoft.com/office/powerpoint/2010/main" val="3048122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2" descr="St.Bernards_MedicalCenter.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434" y="803437"/>
            <a:ext cx="10348365" cy="3602344"/>
          </a:xfrm>
          <a:prstGeom prst="rect">
            <a:avLst/>
          </a:prstGeom>
        </p:spPr>
      </p:pic>
      <p:sp>
        <p:nvSpPr>
          <p:cNvPr id="2" name="Title 1"/>
          <p:cNvSpPr>
            <a:spLocks noGrp="1"/>
          </p:cNvSpPr>
          <p:nvPr>
            <p:ph type="title"/>
          </p:nvPr>
        </p:nvSpPr>
        <p:spPr>
          <a:xfrm>
            <a:off x="710268" y="4662080"/>
            <a:ext cx="10972800" cy="1143000"/>
          </a:xfrm>
          <a:prstGeom prst="rect">
            <a:avLst/>
          </a:prstGeom>
        </p:spPr>
        <p:txBody>
          <a:bodyPr/>
          <a:lstStyle>
            <a:lvl1pPr>
              <a:defRPr>
                <a:solidFill>
                  <a:srgbClr val="4D4D4D"/>
                </a:solidFill>
              </a:defRPr>
            </a:lvl1pPr>
          </a:lstStyle>
          <a:p>
            <a:r>
              <a:rPr lang="en-US"/>
              <a:t>Click to edit Master title style</a:t>
            </a:r>
            <a:endParaRPr lang="en-US" dirty="0"/>
          </a:p>
        </p:txBody>
      </p:sp>
    </p:spTree>
    <p:extLst>
      <p:ext uri="{BB962C8B-B14F-4D97-AF65-F5344CB8AC3E}">
        <p14:creationId xmlns:p14="http://schemas.microsoft.com/office/powerpoint/2010/main" val="1373109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8" name="Content Placeholder 9"/>
          <p:cNvSpPr>
            <a:spLocks noGrp="1"/>
          </p:cNvSpPr>
          <p:nvPr>
            <p:ph sz="quarter" idx="10"/>
          </p:nvPr>
        </p:nvSpPr>
        <p:spPr>
          <a:xfrm>
            <a:off x="609600" y="830510"/>
            <a:ext cx="10972800" cy="49746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St.Bernards_MedicalCenter.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1683" y="5805181"/>
            <a:ext cx="2851404" cy="992595"/>
          </a:xfrm>
          <a:prstGeom prst="rect">
            <a:avLst/>
          </a:prstGeom>
        </p:spPr>
      </p:pic>
      <p:sp>
        <p:nvSpPr>
          <p:cNvPr id="10" name="Title 1"/>
          <p:cNvSpPr>
            <a:spLocks noGrp="1"/>
          </p:cNvSpPr>
          <p:nvPr>
            <p:ph type="title"/>
          </p:nvPr>
        </p:nvSpPr>
        <p:spPr>
          <a:xfrm>
            <a:off x="609600" y="6190"/>
            <a:ext cx="10972800" cy="77398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02773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8" name="Picture 7" descr="red_lin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27" y="634601"/>
            <a:ext cx="12214427" cy="127234"/>
          </a:xfrm>
          <a:prstGeom prst="rect">
            <a:avLst/>
          </a:prstGeom>
        </p:spPr>
      </p:pic>
      <p:pic>
        <p:nvPicPr>
          <p:cNvPr id="3" name="Picture 2" descr="St.Bernards_MedicalCenter.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1683" y="5805181"/>
            <a:ext cx="2851404" cy="992595"/>
          </a:xfrm>
          <a:prstGeom prst="rect">
            <a:avLst/>
          </a:prstGeom>
        </p:spPr>
      </p:pic>
      <p:sp>
        <p:nvSpPr>
          <p:cNvPr id="7" name="Title 6"/>
          <p:cNvSpPr>
            <a:spLocks noGrp="1"/>
          </p:cNvSpPr>
          <p:nvPr>
            <p:ph type="title"/>
          </p:nvPr>
        </p:nvSpPr>
        <p:spPr>
          <a:xfrm>
            <a:off x="609600" y="6190"/>
            <a:ext cx="10972800" cy="692028"/>
          </a:xfrm>
          <a:prstGeom prst="rect">
            <a:avLst/>
          </a:prstGeom>
        </p:spPr>
        <p:txBody>
          <a:bodyPr/>
          <a:lstStyle/>
          <a:p>
            <a:r>
              <a:rPr lang="en-US"/>
              <a:t>Click to edit Master title style</a:t>
            </a:r>
          </a:p>
        </p:txBody>
      </p:sp>
      <p:sp>
        <p:nvSpPr>
          <p:cNvPr id="10" name="Content Placeholder 9"/>
          <p:cNvSpPr>
            <a:spLocks noGrp="1"/>
          </p:cNvSpPr>
          <p:nvPr>
            <p:ph sz="quarter" idx="10"/>
          </p:nvPr>
        </p:nvSpPr>
        <p:spPr>
          <a:xfrm>
            <a:off x="609600" y="830510"/>
            <a:ext cx="10972800" cy="49746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5320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75" y="2933700"/>
            <a:ext cx="2853267"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3369942" y="3010088"/>
            <a:ext cx="8648685" cy="1143000"/>
          </a:xfrm>
          <a:prstGeom prst="rect">
            <a:avLst/>
          </a:prstGeom>
        </p:spPr>
        <p:txBody>
          <a:bodyPr/>
          <a:lstStyle>
            <a:lvl1pPr>
              <a:defRPr sz="4000">
                <a:solidFill>
                  <a:srgbClr val="4D4D4D"/>
                </a:solidFill>
              </a:defRPr>
            </a:lvl1pPr>
          </a:lstStyle>
          <a:p>
            <a:r>
              <a:rPr lang="en-US"/>
              <a:t>Click to edit Master title style</a:t>
            </a:r>
            <a:endParaRPr lang="en-US" dirty="0"/>
          </a:p>
        </p:txBody>
      </p:sp>
    </p:spTree>
    <p:extLst>
      <p:ext uri="{BB962C8B-B14F-4D97-AF65-F5344CB8AC3E}">
        <p14:creationId xmlns:p14="http://schemas.microsoft.com/office/powerpoint/2010/main" val="40546272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190"/>
            <a:ext cx="10972800" cy="773986"/>
          </a:xfrm>
          <a:prstGeom prst="rect">
            <a:avLst/>
          </a:prstGeom>
        </p:spPr>
        <p:txBody>
          <a:bodyPr/>
          <a:lstStyle/>
          <a:p>
            <a:r>
              <a:rPr lang="en-US"/>
              <a:t>Click to edit Master title style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75" y="2933700"/>
            <a:ext cx="2853267"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9"/>
          <p:cNvSpPr>
            <a:spLocks noGrp="1"/>
          </p:cNvSpPr>
          <p:nvPr>
            <p:ph sz="quarter" idx="11"/>
          </p:nvPr>
        </p:nvSpPr>
        <p:spPr>
          <a:xfrm>
            <a:off x="3456264" y="830510"/>
            <a:ext cx="8126136" cy="59394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3768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4_Section Header">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5898" y="2070029"/>
            <a:ext cx="7825645" cy="3230451"/>
          </a:xfrm>
          <a:prstGeom prst="rect">
            <a:avLst/>
          </a:prstGeom>
        </p:spPr>
      </p:pic>
      <p:pic>
        <p:nvPicPr>
          <p:cNvPr id="7" name="Picture 6" descr="bigB_gradient_4x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 y="0"/>
            <a:ext cx="12192000" cy="6858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8354" y="1456773"/>
            <a:ext cx="9555292" cy="3944454"/>
          </a:xfrm>
          <a:prstGeom prst="rect">
            <a:avLst/>
          </a:prstGeom>
        </p:spPr>
      </p:pic>
    </p:spTree>
    <p:extLst>
      <p:ext uri="{BB962C8B-B14F-4D97-AF65-F5344CB8AC3E}">
        <p14:creationId xmlns:p14="http://schemas.microsoft.com/office/powerpoint/2010/main" val="3936644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randin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4"/>
          <p:cNvSpPr>
            <a:spLocks noGrp="1"/>
          </p:cNvSpPr>
          <p:nvPr>
            <p:ph type="body" sz="quarter" idx="10" hasCustomPrompt="1"/>
          </p:nvPr>
        </p:nvSpPr>
        <p:spPr>
          <a:xfrm>
            <a:off x="1476970" y="4555671"/>
            <a:ext cx="5103443" cy="1429068"/>
          </a:xfrm>
        </p:spPr>
        <p:txBody>
          <a:bodyPr>
            <a:normAutofit/>
          </a:bodyPr>
          <a:lstStyle>
            <a:lvl1pPr marL="0" indent="0">
              <a:buNone/>
              <a:defRPr sz="4400" baseline="0">
                <a:solidFill>
                  <a:schemeClr val="bg1"/>
                </a:solidFill>
                <a:latin typeface="Futura-BoldOblique" pitchFamily="2" charset="0"/>
              </a:defRPr>
            </a:lvl1pPr>
          </a:lstStyle>
          <a:p>
            <a:pPr lvl="0"/>
            <a:r>
              <a:rPr lang="en-US" dirty="0"/>
              <a:t>Click to edit title of presentation</a:t>
            </a:r>
          </a:p>
        </p:txBody>
      </p:sp>
    </p:spTree>
    <p:extLst>
      <p:ext uri="{BB962C8B-B14F-4D97-AF65-F5344CB8AC3E}">
        <p14:creationId xmlns:p14="http://schemas.microsoft.com/office/powerpoint/2010/main" val="21395485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5_Section Header">
    <p:spTree>
      <p:nvGrpSpPr>
        <p:cNvPr id="1" name=""/>
        <p:cNvGrpSpPr/>
        <p:nvPr/>
      </p:nvGrpSpPr>
      <p:grpSpPr>
        <a:xfrm>
          <a:off x="0" y="0"/>
          <a:ext cx="0" cy="0"/>
          <a:chOff x="0" y="0"/>
          <a:chExt cx="0" cy="0"/>
        </a:xfrm>
      </p:grpSpPr>
      <p:pic>
        <p:nvPicPr>
          <p:cNvPr id="7" name="Picture 6" descr="bigB_gradient_4x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 y="0"/>
            <a:ext cx="12192000" cy="6858000"/>
          </a:xfrm>
          <a:prstGeom prst="rect">
            <a:avLst/>
          </a:prstGeom>
        </p:spPr>
      </p:pic>
      <p:sp>
        <p:nvSpPr>
          <p:cNvPr id="13"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14"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42" y="5706612"/>
            <a:ext cx="2670399" cy="1102349"/>
          </a:xfrm>
          <a:prstGeom prst="rect">
            <a:avLst/>
          </a:prstGeom>
        </p:spPr>
      </p:pic>
    </p:spTree>
    <p:extLst>
      <p:ext uri="{BB962C8B-B14F-4D97-AF65-F5344CB8AC3E}">
        <p14:creationId xmlns:p14="http://schemas.microsoft.com/office/powerpoint/2010/main" val="1877645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6_Section Header">
    <p:spTree>
      <p:nvGrpSpPr>
        <p:cNvPr id="1" name=""/>
        <p:cNvGrpSpPr/>
        <p:nvPr/>
      </p:nvGrpSpPr>
      <p:grpSpPr>
        <a:xfrm>
          <a:off x="0" y="0"/>
          <a:ext cx="0" cy="0"/>
          <a:chOff x="0" y="0"/>
          <a:chExt cx="0" cy="0"/>
        </a:xfrm>
      </p:grpSpPr>
      <p:pic>
        <p:nvPicPr>
          <p:cNvPr id="7" name="Picture 6" descr="bigB_gradient_4x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title"/>
          </p:nvPr>
        </p:nvSpPr>
        <p:spPr>
          <a:xfrm>
            <a:off x="609600" y="6190"/>
            <a:ext cx="10972800" cy="773986"/>
          </a:xfrm>
          <a:prstGeom prst="rect">
            <a:avLst/>
          </a:prstGeom>
        </p:spPr>
        <p:txBody>
          <a:bodyPr/>
          <a:lstStyle/>
          <a:p>
            <a:r>
              <a:rPr lang="en-US"/>
              <a:t>Click to edit Master title style</a:t>
            </a:r>
          </a:p>
        </p:txBody>
      </p:sp>
      <p:sp>
        <p:nvSpPr>
          <p:cNvPr id="10" name="Content Placeholder 9"/>
          <p:cNvSpPr>
            <a:spLocks noGrp="1"/>
          </p:cNvSpPr>
          <p:nvPr>
            <p:ph sz="quarter" idx="10"/>
          </p:nvPr>
        </p:nvSpPr>
        <p:spPr>
          <a:xfrm>
            <a:off x="609600" y="830510"/>
            <a:ext cx="10972800" cy="49746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42" y="5706612"/>
            <a:ext cx="2670399" cy="1102349"/>
          </a:xfrm>
          <a:prstGeom prst="rect">
            <a:avLst/>
          </a:prstGeom>
        </p:spPr>
      </p:pic>
    </p:spTree>
    <p:extLst>
      <p:ext uri="{BB962C8B-B14F-4D97-AF65-F5344CB8AC3E}">
        <p14:creationId xmlns:p14="http://schemas.microsoft.com/office/powerpoint/2010/main" val="1472230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8354" y="1456773"/>
            <a:ext cx="9555292" cy="3944454"/>
          </a:xfrm>
          <a:prstGeom prst="rect">
            <a:avLst/>
          </a:prstGeom>
        </p:spPr>
      </p:pic>
    </p:spTree>
    <p:extLst>
      <p:ext uri="{BB962C8B-B14F-4D97-AF65-F5344CB8AC3E}">
        <p14:creationId xmlns:p14="http://schemas.microsoft.com/office/powerpoint/2010/main" val="662518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710268" y="4662080"/>
            <a:ext cx="10972800" cy="1143000"/>
          </a:xfrm>
          <a:prstGeom prst="rect">
            <a:avLst/>
          </a:prstGeom>
        </p:spPr>
        <p:txBody>
          <a:bodyPr/>
          <a:lstStyle>
            <a:lvl1pPr>
              <a:defRPr>
                <a:solidFill>
                  <a:srgbClr val="4D4D4D"/>
                </a:solidFill>
              </a:defRPr>
            </a:lvl1pPr>
          </a:lstStyle>
          <a:p>
            <a:r>
              <a:rPr lang="en-US"/>
              <a:t>Click to edit Master title style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8354" y="457200"/>
            <a:ext cx="9555292" cy="3944454"/>
          </a:xfrm>
          <a:prstGeom prst="rect">
            <a:avLst/>
          </a:prstGeom>
        </p:spPr>
      </p:pic>
    </p:spTree>
    <p:extLst>
      <p:ext uri="{BB962C8B-B14F-4D97-AF65-F5344CB8AC3E}">
        <p14:creationId xmlns:p14="http://schemas.microsoft.com/office/powerpoint/2010/main" val="2109531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8" name="Content Placeholder 9"/>
          <p:cNvSpPr>
            <a:spLocks noGrp="1"/>
          </p:cNvSpPr>
          <p:nvPr>
            <p:ph sz="quarter" idx="10"/>
          </p:nvPr>
        </p:nvSpPr>
        <p:spPr>
          <a:xfrm>
            <a:off x="609600" y="830510"/>
            <a:ext cx="10972800" cy="49746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609600" y="6190"/>
            <a:ext cx="10972800" cy="773986"/>
          </a:xfrm>
          <a:prstGeom prst="rect">
            <a:avLst/>
          </a:prstGeom>
        </p:spPr>
        <p:txBody>
          <a:bodyPr/>
          <a:lstStyle/>
          <a:p>
            <a:r>
              <a:rPr lang="en-US"/>
              <a:t>Click to edit Master title style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817" y="5706612"/>
            <a:ext cx="2670399" cy="1102349"/>
          </a:xfrm>
          <a:prstGeom prst="rect">
            <a:avLst/>
          </a:prstGeom>
        </p:spPr>
      </p:pic>
    </p:spTree>
    <p:extLst>
      <p:ext uri="{BB962C8B-B14F-4D97-AF65-F5344CB8AC3E}">
        <p14:creationId xmlns:p14="http://schemas.microsoft.com/office/powerpoint/2010/main" val="3694959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pic>
        <p:nvPicPr>
          <p:cNvPr id="8" name="Picture 7" descr="red_lin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27" y="634601"/>
            <a:ext cx="12214427" cy="127234"/>
          </a:xfrm>
          <a:prstGeom prst="rect">
            <a:avLst/>
          </a:prstGeom>
        </p:spPr>
      </p:pic>
      <p:sp>
        <p:nvSpPr>
          <p:cNvPr id="7" name="Title 6"/>
          <p:cNvSpPr>
            <a:spLocks noGrp="1"/>
          </p:cNvSpPr>
          <p:nvPr>
            <p:ph type="title"/>
          </p:nvPr>
        </p:nvSpPr>
        <p:spPr>
          <a:xfrm>
            <a:off x="609600" y="6190"/>
            <a:ext cx="10972800" cy="692028"/>
          </a:xfrm>
          <a:prstGeom prst="rect">
            <a:avLst/>
          </a:prstGeom>
        </p:spPr>
        <p:txBody>
          <a:bodyPr/>
          <a:lstStyle/>
          <a:p>
            <a:r>
              <a:rPr lang="en-US"/>
              <a:t>Click to edit Master title style</a:t>
            </a:r>
          </a:p>
        </p:txBody>
      </p:sp>
      <p:sp>
        <p:nvSpPr>
          <p:cNvPr id="10" name="Content Placeholder 9"/>
          <p:cNvSpPr>
            <a:spLocks noGrp="1"/>
          </p:cNvSpPr>
          <p:nvPr>
            <p:ph sz="quarter" idx="10"/>
          </p:nvPr>
        </p:nvSpPr>
        <p:spPr>
          <a:xfrm>
            <a:off x="609600" y="830510"/>
            <a:ext cx="10972800" cy="49746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8817" y="5706612"/>
            <a:ext cx="2670399" cy="1102349"/>
          </a:xfrm>
          <a:prstGeom prst="rect">
            <a:avLst/>
          </a:prstGeom>
        </p:spPr>
      </p:pic>
    </p:spTree>
    <p:extLst>
      <p:ext uri="{BB962C8B-B14F-4D97-AF65-F5344CB8AC3E}">
        <p14:creationId xmlns:p14="http://schemas.microsoft.com/office/powerpoint/2010/main" val="18869813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5_Two Content">
    <p:spTree>
      <p:nvGrpSpPr>
        <p:cNvPr id="1" name=""/>
        <p:cNvGrpSpPr/>
        <p:nvPr/>
      </p:nvGrpSpPr>
      <p:grpSpPr>
        <a:xfrm>
          <a:off x="0" y="0"/>
          <a:ext cx="0" cy="0"/>
          <a:chOff x="0" y="0"/>
          <a:chExt cx="0" cy="0"/>
        </a:xfrm>
      </p:grpSpPr>
      <p:sp>
        <p:nvSpPr>
          <p:cNvPr id="5" name="Title 1"/>
          <p:cNvSpPr>
            <a:spLocks noGrp="1"/>
          </p:cNvSpPr>
          <p:nvPr>
            <p:ph type="title"/>
          </p:nvPr>
        </p:nvSpPr>
        <p:spPr>
          <a:xfrm>
            <a:off x="3369942" y="3010088"/>
            <a:ext cx="8648685" cy="1143000"/>
          </a:xfrm>
          <a:prstGeom prst="rect">
            <a:avLst/>
          </a:prstGeom>
        </p:spPr>
        <p:txBody>
          <a:bodyPr/>
          <a:lstStyle>
            <a:lvl1pPr>
              <a:defRPr sz="4000">
                <a:solidFill>
                  <a:srgbClr val="4D4D4D"/>
                </a:solidFill>
              </a:defRPr>
            </a:lvl1pPr>
          </a:lstStyle>
          <a:p>
            <a:r>
              <a:rPr lang="en-US"/>
              <a:t>Click to edit Master title style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417" y="2937545"/>
            <a:ext cx="2670399" cy="1102349"/>
          </a:xfrm>
          <a:prstGeom prst="rect">
            <a:avLst/>
          </a:prstGeom>
        </p:spPr>
      </p:pic>
    </p:spTree>
    <p:extLst>
      <p:ext uri="{BB962C8B-B14F-4D97-AF65-F5344CB8AC3E}">
        <p14:creationId xmlns:p14="http://schemas.microsoft.com/office/powerpoint/2010/main" val="3140692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190"/>
            <a:ext cx="10972800" cy="773986"/>
          </a:xfrm>
          <a:prstGeom prst="rect">
            <a:avLst/>
          </a:prstGeom>
        </p:spPr>
        <p:txBody>
          <a:bodyPr/>
          <a:lstStyle/>
          <a:p>
            <a:r>
              <a:rPr lang="en-US"/>
              <a:t>Click to edit Master title style</a:t>
            </a:r>
          </a:p>
        </p:txBody>
      </p:sp>
      <p:sp>
        <p:nvSpPr>
          <p:cNvPr id="11" name="Content Placeholder 9"/>
          <p:cNvSpPr>
            <a:spLocks noGrp="1"/>
          </p:cNvSpPr>
          <p:nvPr>
            <p:ph sz="quarter" idx="11"/>
          </p:nvPr>
        </p:nvSpPr>
        <p:spPr>
          <a:xfrm>
            <a:off x="3456264" y="830510"/>
            <a:ext cx="8126136" cy="59394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417" y="3048001"/>
            <a:ext cx="2670399" cy="1102349"/>
          </a:xfrm>
          <a:prstGeom prst="rect">
            <a:avLst/>
          </a:prstGeom>
        </p:spPr>
      </p:pic>
    </p:spTree>
    <p:extLst>
      <p:ext uri="{BB962C8B-B14F-4D97-AF65-F5344CB8AC3E}">
        <p14:creationId xmlns:p14="http://schemas.microsoft.com/office/powerpoint/2010/main" val="1303454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2A0AEAE0-48C5-8343-A93E-00706FD26E47}" type="datetimeFigureOut">
              <a:rPr lang="en-US" smtClean="0">
                <a:solidFill>
                  <a:prstClr val="black">
                    <a:tint val="75000"/>
                  </a:prstClr>
                </a:solidFill>
              </a:rPr>
              <a:pPr/>
              <a:t>4/2/2024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2886857-8541-F746-98BC-2C7B8B3FF6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4063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815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title - Brandin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p:cNvSpPr>
            <a:spLocks noGrp="1"/>
          </p:cNvSpPr>
          <p:nvPr>
            <p:ph type="title" hasCustomPrompt="1"/>
          </p:nvPr>
        </p:nvSpPr>
        <p:spPr>
          <a:xfrm>
            <a:off x="5992587" y="4070984"/>
            <a:ext cx="4729234" cy="2280830"/>
          </a:xfrm>
        </p:spPr>
        <p:txBody>
          <a:bodyPr/>
          <a:lstStyle>
            <a:lvl1pPr algn="r">
              <a:defRPr baseline="0">
                <a:solidFill>
                  <a:schemeClr val="bg1"/>
                </a:solidFill>
                <a:latin typeface="Futura-BoldOblique" pitchFamily="2" charset="0"/>
              </a:defRPr>
            </a:lvl1pPr>
          </a:lstStyle>
          <a:p>
            <a:r>
              <a:rPr lang="en-US" dirty="0"/>
              <a:t>Click to edit presentation subtitle</a:t>
            </a:r>
          </a:p>
        </p:txBody>
      </p:sp>
    </p:spTree>
    <p:extLst>
      <p:ext uri="{BB962C8B-B14F-4D97-AF65-F5344CB8AC3E}">
        <p14:creationId xmlns:p14="http://schemas.microsoft.com/office/powerpoint/2010/main" val="40015513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2A0AEAE0-48C5-8343-A93E-00706FD26E47}" type="datetimeFigureOut">
              <a:rPr lang="en-US" smtClean="0">
                <a:solidFill>
                  <a:prstClr val="black">
                    <a:tint val="75000"/>
                  </a:prstClr>
                </a:solidFill>
              </a:rPr>
              <a:pPr/>
              <a:t>4/2/2024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2886857-8541-F746-98BC-2C7B8B3FF6A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5754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3_Two Content">
    <p:spTree>
      <p:nvGrpSpPr>
        <p:cNvPr id="1" name=""/>
        <p:cNvGrpSpPr/>
        <p:nvPr/>
      </p:nvGrpSpPr>
      <p:grpSpPr>
        <a:xfrm>
          <a:off x="0" y="0"/>
          <a:ext cx="0" cy="0"/>
          <a:chOff x="0" y="0"/>
          <a:chExt cx="0" cy="0"/>
        </a:xfrm>
      </p:grpSpPr>
      <p:pic>
        <p:nvPicPr>
          <p:cNvPr id="8" name="Picture 7" descr="red_lin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27" y="634601"/>
            <a:ext cx="12214427" cy="127234"/>
          </a:xfrm>
          <a:prstGeom prst="rect">
            <a:avLst/>
          </a:prstGeom>
        </p:spPr>
      </p:pic>
      <p:pic>
        <p:nvPicPr>
          <p:cNvPr id="2" name="Picture 1" descr="St.Bernards_Healthcare_4c.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6573" y="731521"/>
            <a:ext cx="2083508" cy="832321"/>
          </a:xfrm>
          <a:prstGeom prst="rect">
            <a:avLst/>
          </a:prstGeom>
        </p:spPr>
      </p:pic>
      <p:sp>
        <p:nvSpPr>
          <p:cNvPr id="3" name="Title 2"/>
          <p:cNvSpPr>
            <a:spLocks noGrp="1"/>
          </p:cNvSpPr>
          <p:nvPr>
            <p:ph type="title"/>
          </p:nvPr>
        </p:nvSpPr>
        <p:spPr>
          <a:xfrm>
            <a:off x="609600" y="36894"/>
            <a:ext cx="9034272" cy="694626"/>
          </a:xfrm>
          <a:prstGeom prst="rect">
            <a:avLst/>
          </a:prstGeom>
        </p:spPr>
        <p:txBody>
          <a:bodyPr/>
          <a:lstStyle>
            <a:lvl1pPr algn="l">
              <a:defRPr sz="3600"/>
            </a:lvl1pPr>
          </a:lstStyle>
          <a:p>
            <a:r>
              <a:rPr lang="en-US"/>
              <a:t>Click to edit Master title style</a:t>
            </a:r>
            <a:endParaRPr lang="en-US" dirty="0"/>
          </a:p>
        </p:txBody>
      </p:sp>
      <p:sp>
        <p:nvSpPr>
          <p:cNvPr id="5" name="Content Placeholder 4"/>
          <p:cNvSpPr>
            <a:spLocks noGrp="1"/>
          </p:cNvSpPr>
          <p:nvPr>
            <p:ph sz="quarter" idx="10"/>
          </p:nvPr>
        </p:nvSpPr>
        <p:spPr>
          <a:xfrm>
            <a:off x="621793" y="1673670"/>
            <a:ext cx="11119443" cy="4873434"/>
          </a:xfrm>
          <a:prstGeom prst="rect">
            <a:avLst/>
          </a:prstGeom>
        </p:spPr>
        <p:txBody>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609601" y="914400"/>
            <a:ext cx="7584017" cy="539750"/>
          </a:xfrm>
          <a:prstGeom prst="rect">
            <a:avLst/>
          </a:prstGeom>
        </p:spPr>
        <p:txBody>
          <a:bodyPr/>
          <a:lstStyle>
            <a:lvl1pPr marL="0" indent="0">
              <a:buNone/>
              <a:defRPr sz="2400"/>
            </a:lvl1pPr>
            <a:lvl2pPr>
              <a:defRPr sz="1800"/>
            </a:lvl2pPr>
            <a:lvl3pPr>
              <a:defRPr sz="16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3062063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3_Section Header">
    <p:spTree>
      <p:nvGrpSpPr>
        <p:cNvPr id="1" name=""/>
        <p:cNvGrpSpPr/>
        <p:nvPr/>
      </p:nvGrpSpPr>
      <p:grpSpPr>
        <a:xfrm>
          <a:off x="0" y="0"/>
          <a:ext cx="0" cy="0"/>
          <a:chOff x="0" y="0"/>
          <a:chExt cx="0" cy="0"/>
        </a:xfrm>
      </p:grpSpPr>
      <p:pic>
        <p:nvPicPr>
          <p:cNvPr id="7" name="Picture 6" descr="bigB_gradient_4x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3" y="0"/>
            <a:ext cx="12192000" cy="6858000"/>
          </a:xfrm>
          <a:prstGeom prst="rect">
            <a:avLst/>
          </a:prstGeom>
        </p:spPr>
      </p:pic>
      <p:sp>
        <p:nvSpPr>
          <p:cNvPr id="3" name="Content Placeholder 2"/>
          <p:cNvSpPr>
            <a:spLocks noGrp="1"/>
          </p:cNvSpPr>
          <p:nvPr>
            <p:ph sz="quarter" idx="10"/>
          </p:nvPr>
        </p:nvSpPr>
        <p:spPr>
          <a:xfrm>
            <a:off x="486834" y="520700"/>
            <a:ext cx="9266767" cy="59356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St.Bernards_Healthcare_4c.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23" y="5980176"/>
            <a:ext cx="1650349" cy="659283"/>
          </a:xfrm>
          <a:prstGeom prst="rect">
            <a:avLst/>
          </a:prstGeom>
        </p:spPr>
      </p:pic>
    </p:spTree>
    <p:extLst>
      <p:ext uri="{BB962C8B-B14F-4D97-AF65-F5344CB8AC3E}">
        <p14:creationId xmlns:p14="http://schemas.microsoft.com/office/powerpoint/2010/main" val="30201979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72596" y="84166"/>
            <a:ext cx="6392174" cy="6632976"/>
          </a:xfrm>
          <a:prstGeom prst="rect">
            <a:avLst/>
          </a:prstGeom>
        </p:spPr>
      </p:pic>
    </p:spTree>
    <p:extLst>
      <p:ext uri="{BB962C8B-B14F-4D97-AF65-F5344CB8AC3E}">
        <p14:creationId xmlns:p14="http://schemas.microsoft.com/office/powerpoint/2010/main" val="8513176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125283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06774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86521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4738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545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52927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Brandin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ontent Placeholder 7"/>
          <p:cNvSpPr>
            <a:spLocks noGrp="1"/>
          </p:cNvSpPr>
          <p:nvPr>
            <p:ph sz="quarter" idx="13" hasCustomPrompt="1"/>
          </p:nvPr>
        </p:nvSpPr>
        <p:spPr>
          <a:xfrm>
            <a:off x="2136775" y="1838931"/>
            <a:ext cx="7918450" cy="4549683"/>
          </a:xfrm>
        </p:spPr>
        <p:txBody>
          <a:bodyPr/>
          <a:lstStyle>
            <a:lvl1pPr>
              <a:defRPr>
                <a:latin typeface="Futura Std Medium" panose="020B0502020204020303" pitchFamily="34" charset="0"/>
              </a:defRPr>
            </a:lvl1pPr>
            <a:lvl2pPr>
              <a:defRPr>
                <a:latin typeface="Futura Std Medium" panose="020B0502020204020303" pitchFamily="34" charset="0"/>
              </a:defRPr>
            </a:lvl2pPr>
            <a:lvl3pPr>
              <a:defRPr>
                <a:latin typeface="Futura Std Medium" panose="020B0502020204020303" pitchFamily="34" charset="0"/>
              </a:defRPr>
            </a:lvl3pPr>
            <a:lvl4pPr>
              <a:defRPr>
                <a:latin typeface="Futura Std Medium" panose="020B0502020204020303" pitchFamily="34" charset="0"/>
              </a:defRPr>
            </a:lvl4pPr>
            <a:lvl5pPr>
              <a:defRPr>
                <a:latin typeface="Futura Std Medium" panose="020B0502020204020303"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91971" y="168456"/>
            <a:ext cx="10515600" cy="1098684"/>
          </a:xfrm>
        </p:spPr>
        <p:txBody>
          <a:bodyPr/>
          <a:lstStyle>
            <a:lvl1pPr>
              <a:defRPr baseline="0">
                <a:solidFill>
                  <a:srgbClr val="FF0000"/>
                </a:solidFill>
                <a:latin typeface="Futura Std Medium" panose="020B0502020204020303" pitchFamily="34" charset="0"/>
              </a:defRPr>
            </a:lvl1pPr>
          </a:lstStyle>
          <a:p>
            <a:r>
              <a:rPr lang="en-US" dirty="0"/>
              <a:t>Click to Edit Slide Title</a:t>
            </a:r>
          </a:p>
        </p:txBody>
      </p:sp>
    </p:spTree>
    <p:extLst>
      <p:ext uri="{BB962C8B-B14F-4D97-AF65-F5344CB8AC3E}">
        <p14:creationId xmlns:p14="http://schemas.microsoft.com/office/powerpoint/2010/main" val="23868124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6021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245999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21837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95344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68922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bigB_gradient_4x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3" y="0"/>
            <a:ext cx="12192000" cy="6858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034" y="2081214"/>
            <a:ext cx="7763933" cy="270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13014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7" name="Picture 6" descr="bigB_gradient_4x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3" y="0"/>
            <a:ext cx="12192000" cy="6858000"/>
          </a:xfrm>
          <a:prstGeom prst="rect">
            <a:avLst/>
          </a:prstGeom>
        </p:spPr>
      </p:pic>
      <p:sp>
        <p:nvSpPr>
          <p:cNvPr id="13"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14"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5" name="Picture 14" descr="St.Bernards_MedicalCenter.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85" y="5805181"/>
            <a:ext cx="2851404" cy="992595"/>
          </a:xfrm>
          <a:prstGeom prst="rect">
            <a:avLst/>
          </a:prstGeom>
        </p:spPr>
      </p:pic>
    </p:spTree>
    <p:extLst>
      <p:ext uri="{BB962C8B-B14F-4D97-AF65-F5344CB8AC3E}">
        <p14:creationId xmlns:p14="http://schemas.microsoft.com/office/powerpoint/2010/main" val="15864903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2_Section Header">
    <p:spTree>
      <p:nvGrpSpPr>
        <p:cNvPr id="1" name=""/>
        <p:cNvGrpSpPr/>
        <p:nvPr/>
      </p:nvGrpSpPr>
      <p:grpSpPr>
        <a:xfrm>
          <a:off x="0" y="0"/>
          <a:ext cx="0" cy="0"/>
          <a:chOff x="0" y="0"/>
          <a:chExt cx="0" cy="0"/>
        </a:xfrm>
      </p:grpSpPr>
      <p:pic>
        <p:nvPicPr>
          <p:cNvPr id="7" name="Picture 6" descr="bigB_gradient_4x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St.Bernards_MedicalCenter.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85" y="5805181"/>
            <a:ext cx="2851404" cy="992595"/>
          </a:xfrm>
          <a:prstGeom prst="rect">
            <a:avLst/>
          </a:prstGeom>
        </p:spPr>
      </p:pic>
      <p:sp>
        <p:nvSpPr>
          <p:cNvPr id="9" name="Title 1"/>
          <p:cNvSpPr>
            <a:spLocks noGrp="1"/>
          </p:cNvSpPr>
          <p:nvPr>
            <p:ph type="title"/>
          </p:nvPr>
        </p:nvSpPr>
        <p:spPr>
          <a:xfrm>
            <a:off x="609600" y="6190"/>
            <a:ext cx="10972800" cy="773986"/>
          </a:xfrm>
          <a:prstGeom prst="rect">
            <a:avLst/>
          </a:prstGeom>
        </p:spPr>
        <p:txBody>
          <a:bodyPr/>
          <a:lstStyle/>
          <a:p>
            <a:r>
              <a:rPr lang="en-US"/>
              <a:t>Click to edit Master title style</a:t>
            </a:r>
          </a:p>
        </p:txBody>
      </p:sp>
      <p:sp>
        <p:nvSpPr>
          <p:cNvPr id="10" name="Content Placeholder 9"/>
          <p:cNvSpPr>
            <a:spLocks noGrp="1"/>
          </p:cNvSpPr>
          <p:nvPr>
            <p:ph sz="quarter" idx="10"/>
          </p:nvPr>
        </p:nvSpPr>
        <p:spPr>
          <a:xfrm>
            <a:off x="609600" y="830510"/>
            <a:ext cx="10972800" cy="49746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25047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2" name="Picture 1" descr="St.Bernards_MedicalCenter.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595" y="1833900"/>
            <a:ext cx="7762623" cy="2702227"/>
          </a:xfrm>
          <a:prstGeom prst="rect">
            <a:avLst/>
          </a:prstGeom>
        </p:spPr>
      </p:pic>
    </p:spTree>
    <p:extLst>
      <p:ext uri="{BB962C8B-B14F-4D97-AF65-F5344CB8AC3E}">
        <p14:creationId xmlns:p14="http://schemas.microsoft.com/office/powerpoint/2010/main" val="40572002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2" descr="St.Bernards_MedicalCenter.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434" y="803437"/>
            <a:ext cx="10348365" cy="3602344"/>
          </a:xfrm>
          <a:prstGeom prst="rect">
            <a:avLst/>
          </a:prstGeom>
        </p:spPr>
      </p:pic>
      <p:sp>
        <p:nvSpPr>
          <p:cNvPr id="2" name="Title 1"/>
          <p:cNvSpPr>
            <a:spLocks noGrp="1"/>
          </p:cNvSpPr>
          <p:nvPr>
            <p:ph type="title"/>
          </p:nvPr>
        </p:nvSpPr>
        <p:spPr>
          <a:xfrm>
            <a:off x="710268" y="4662080"/>
            <a:ext cx="10972800" cy="1143000"/>
          </a:xfrm>
          <a:prstGeom prst="rect">
            <a:avLst/>
          </a:prstGeom>
        </p:spPr>
        <p:txBody>
          <a:bodyPr/>
          <a:lstStyle>
            <a:lvl1pPr>
              <a:defRPr>
                <a:solidFill>
                  <a:srgbClr val="4D4D4D"/>
                </a:solidFill>
              </a:defRPr>
            </a:lvl1pPr>
          </a:lstStyle>
          <a:p>
            <a:r>
              <a:rPr lang="en-US"/>
              <a:t>Click to edit Master title style</a:t>
            </a:r>
            <a:endParaRPr lang="en-US" dirty="0"/>
          </a:p>
        </p:txBody>
      </p:sp>
    </p:spTree>
    <p:extLst>
      <p:ext uri="{BB962C8B-B14F-4D97-AF65-F5344CB8AC3E}">
        <p14:creationId xmlns:p14="http://schemas.microsoft.com/office/powerpoint/2010/main" val="2235790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Medical Cent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Content Placeholder 7"/>
          <p:cNvSpPr>
            <a:spLocks noGrp="1"/>
          </p:cNvSpPr>
          <p:nvPr>
            <p:ph sz="quarter" idx="13" hasCustomPrompt="1"/>
          </p:nvPr>
        </p:nvSpPr>
        <p:spPr>
          <a:xfrm>
            <a:off x="2136775" y="1838931"/>
            <a:ext cx="7918450" cy="4549683"/>
          </a:xfrm>
        </p:spPr>
        <p:txBody>
          <a:bodyPr/>
          <a:lstStyle>
            <a:lvl1pPr>
              <a:defRPr>
                <a:latin typeface="Futura Std Medium" panose="020B0502020204020303" pitchFamily="34" charset="0"/>
              </a:defRPr>
            </a:lvl1pPr>
            <a:lvl2pPr>
              <a:defRPr>
                <a:latin typeface="Futura Std Medium" panose="020B0502020204020303" pitchFamily="34" charset="0"/>
              </a:defRPr>
            </a:lvl2pPr>
            <a:lvl3pPr>
              <a:defRPr>
                <a:latin typeface="Futura Std Medium" panose="020B0502020204020303" pitchFamily="34" charset="0"/>
              </a:defRPr>
            </a:lvl3pPr>
            <a:lvl4pPr>
              <a:defRPr>
                <a:latin typeface="Futura Std Medium" panose="020B0502020204020303" pitchFamily="34" charset="0"/>
              </a:defRPr>
            </a:lvl4pPr>
            <a:lvl5pPr>
              <a:defRPr>
                <a:latin typeface="Futura Std Medium" panose="020B0502020204020303"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91971" y="168456"/>
            <a:ext cx="10515600" cy="1098684"/>
          </a:xfrm>
        </p:spPr>
        <p:txBody>
          <a:bodyPr/>
          <a:lstStyle>
            <a:lvl1pPr>
              <a:defRPr>
                <a:solidFill>
                  <a:srgbClr val="FF0000"/>
                </a:solidFill>
                <a:latin typeface="Futura Std Medium" panose="020B0502020204020303" pitchFamily="34" charset="0"/>
              </a:defRPr>
            </a:lvl1pPr>
          </a:lstStyle>
          <a:p>
            <a:r>
              <a:rPr lang="en-US" dirty="0"/>
              <a:t>Click to Edit Slide Title</a:t>
            </a:r>
          </a:p>
        </p:txBody>
      </p:sp>
    </p:spTree>
    <p:extLst>
      <p:ext uri="{BB962C8B-B14F-4D97-AF65-F5344CB8AC3E}">
        <p14:creationId xmlns:p14="http://schemas.microsoft.com/office/powerpoint/2010/main" val="21361773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8" name="Content Placeholder 9"/>
          <p:cNvSpPr>
            <a:spLocks noGrp="1"/>
          </p:cNvSpPr>
          <p:nvPr>
            <p:ph sz="quarter" idx="10"/>
          </p:nvPr>
        </p:nvSpPr>
        <p:spPr>
          <a:xfrm>
            <a:off x="609600" y="830510"/>
            <a:ext cx="10972800" cy="49746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St.Bernards_MedicalCenter.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1683" y="5805181"/>
            <a:ext cx="2851404" cy="992595"/>
          </a:xfrm>
          <a:prstGeom prst="rect">
            <a:avLst/>
          </a:prstGeom>
        </p:spPr>
      </p:pic>
      <p:sp>
        <p:nvSpPr>
          <p:cNvPr id="10" name="Title 1"/>
          <p:cNvSpPr>
            <a:spLocks noGrp="1"/>
          </p:cNvSpPr>
          <p:nvPr>
            <p:ph type="title"/>
          </p:nvPr>
        </p:nvSpPr>
        <p:spPr>
          <a:xfrm>
            <a:off x="609600" y="6190"/>
            <a:ext cx="10972800" cy="773986"/>
          </a:xfrm>
          <a:prstGeom prst="rect">
            <a:avLst/>
          </a:prstGeom>
        </p:spPr>
        <p:txBody>
          <a:bodyPr/>
          <a:lstStyle/>
          <a:p>
            <a:r>
              <a:rPr lang="en-US"/>
              <a:t>Click to edit Master title style</a:t>
            </a:r>
          </a:p>
        </p:txBody>
      </p:sp>
      <p:pic>
        <p:nvPicPr>
          <p:cNvPr id="5" name="Picture 4" descr="St.Bernards_MedicalCenter.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1683" y="5805181"/>
            <a:ext cx="2851404" cy="992595"/>
          </a:xfrm>
          <a:prstGeom prst="rect">
            <a:avLst/>
          </a:prstGeom>
        </p:spPr>
      </p:pic>
    </p:spTree>
    <p:extLst>
      <p:ext uri="{BB962C8B-B14F-4D97-AF65-F5344CB8AC3E}">
        <p14:creationId xmlns:p14="http://schemas.microsoft.com/office/powerpoint/2010/main" val="23865555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8" name="Picture 7" descr="red_lin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27" y="634601"/>
            <a:ext cx="12214427" cy="127234"/>
          </a:xfrm>
          <a:prstGeom prst="rect">
            <a:avLst/>
          </a:prstGeom>
        </p:spPr>
      </p:pic>
      <p:pic>
        <p:nvPicPr>
          <p:cNvPr id="3" name="Picture 2" descr="St.Bernards_MedicalCenter.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1683" y="5805181"/>
            <a:ext cx="2851404" cy="992595"/>
          </a:xfrm>
          <a:prstGeom prst="rect">
            <a:avLst/>
          </a:prstGeom>
        </p:spPr>
      </p:pic>
      <p:sp>
        <p:nvSpPr>
          <p:cNvPr id="7" name="Title 6"/>
          <p:cNvSpPr>
            <a:spLocks noGrp="1"/>
          </p:cNvSpPr>
          <p:nvPr>
            <p:ph type="title"/>
          </p:nvPr>
        </p:nvSpPr>
        <p:spPr>
          <a:xfrm>
            <a:off x="609600" y="6190"/>
            <a:ext cx="10972800" cy="692028"/>
          </a:xfrm>
          <a:prstGeom prst="rect">
            <a:avLst/>
          </a:prstGeom>
        </p:spPr>
        <p:txBody>
          <a:bodyPr/>
          <a:lstStyle/>
          <a:p>
            <a:r>
              <a:rPr lang="en-US"/>
              <a:t>Click to edit Master title style</a:t>
            </a:r>
          </a:p>
        </p:txBody>
      </p:sp>
      <p:sp>
        <p:nvSpPr>
          <p:cNvPr id="10" name="Content Placeholder 9"/>
          <p:cNvSpPr>
            <a:spLocks noGrp="1"/>
          </p:cNvSpPr>
          <p:nvPr>
            <p:ph sz="quarter" idx="10"/>
          </p:nvPr>
        </p:nvSpPr>
        <p:spPr>
          <a:xfrm>
            <a:off x="609600" y="830510"/>
            <a:ext cx="10972800" cy="49746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4335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75" y="2933700"/>
            <a:ext cx="2853267"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3369942" y="3010088"/>
            <a:ext cx="8648685" cy="1143000"/>
          </a:xfrm>
          <a:prstGeom prst="rect">
            <a:avLst/>
          </a:prstGeom>
        </p:spPr>
        <p:txBody>
          <a:bodyPr/>
          <a:lstStyle>
            <a:lvl1pPr>
              <a:defRPr sz="4000">
                <a:solidFill>
                  <a:srgbClr val="4D4D4D"/>
                </a:solidFill>
              </a:defRPr>
            </a:lvl1pPr>
          </a:lstStyle>
          <a:p>
            <a:r>
              <a:rPr lang="en-US"/>
              <a:t>Click to edit Master title style</a:t>
            </a:r>
            <a:endParaRPr lang="en-US" dirty="0"/>
          </a:p>
        </p:txBody>
      </p:sp>
    </p:spTree>
    <p:extLst>
      <p:ext uri="{BB962C8B-B14F-4D97-AF65-F5344CB8AC3E}">
        <p14:creationId xmlns:p14="http://schemas.microsoft.com/office/powerpoint/2010/main" val="27453368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190"/>
            <a:ext cx="10972800" cy="773986"/>
          </a:xfrm>
          <a:prstGeom prst="rect">
            <a:avLst/>
          </a:prstGeom>
        </p:spPr>
        <p:txBody>
          <a:bodyPr/>
          <a:lstStyle/>
          <a:p>
            <a:r>
              <a:rPr lang="en-US"/>
              <a:t>Click to edit Master title style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75" y="2933700"/>
            <a:ext cx="2853267"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9"/>
          <p:cNvSpPr>
            <a:spLocks noGrp="1"/>
          </p:cNvSpPr>
          <p:nvPr>
            <p:ph sz="quarter" idx="11"/>
          </p:nvPr>
        </p:nvSpPr>
        <p:spPr>
          <a:xfrm>
            <a:off x="3456264" y="830510"/>
            <a:ext cx="8126136" cy="59394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75" y="2933700"/>
            <a:ext cx="2853267"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139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8" name="Content Placeholder 9"/>
          <p:cNvSpPr>
            <a:spLocks noGrp="1"/>
          </p:cNvSpPr>
          <p:nvPr>
            <p:ph sz="quarter" idx="10"/>
          </p:nvPr>
        </p:nvSpPr>
        <p:spPr>
          <a:xfrm>
            <a:off x="609600" y="830510"/>
            <a:ext cx="10972800" cy="49746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St.Bernards_MedicalCenter.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1683" y="5805181"/>
            <a:ext cx="2851404" cy="992595"/>
          </a:xfrm>
          <a:prstGeom prst="rect">
            <a:avLst/>
          </a:prstGeom>
        </p:spPr>
      </p:pic>
      <p:sp>
        <p:nvSpPr>
          <p:cNvPr id="10" name="Title 1"/>
          <p:cNvSpPr>
            <a:spLocks noGrp="1"/>
          </p:cNvSpPr>
          <p:nvPr>
            <p:ph type="title"/>
          </p:nvPr>
        </p:nvSpPr>
        <p:spPr>
          <a:xfrm>
            <a:off x="609600" y="6190"/>
            <a:ext cx="10972800" cy="77398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863357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190"/>
            <a:ext cx="10972800" cy="773986"/>
          </a:xfrm>
          <a:prstGeom prst="rect">
            <a:avLst/>
          </a:prstGeom>
        </p:spPr>
        <p:txBody>
          <a:bodyPr/>
          <a:lstStyle/>
          <a:p>
            <a:r>
              <a:rPr lang="en-US"/>
              <a:t>Click to edit Master title style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75" y="2933700"/>
            <a:ext cx="2853267"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9"/>
          <p:cNvSpPr>
            <a:spLocks noGrp="1"/>
          </p:cNvSpPr>
          <p:nvPr>
            <p:ph sz="quarter" idx="11"/>
          </p:nvPr>
        </p:nvSpPr>
        <p:spPr>
          <a:xfrm>
            <a:off x="3456264" y="830510"/>
            <a:ext cx="8126136" cy="59394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5761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861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921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143001"/>
            <a:ext cx="10972800" cy="49831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E9E89B4C-280A-4F6C-8A79-9A9825081CDE}" type="datetimeFigureOut">
              <a:rPr lang="en-US" smtClean="0"/>
              <a:t>4/2/2024</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3B055F65-7762-4A8E-AF75-A24C64DD2AB5}" type="slidenum">
              <a:rPr lang="en-US" smtClean="0"/>
              <a:t>‹#›</a:t>
            </a:fld>
            <a:endParaRPr lang="en-US" dirty="0"/>
          </a:p>
        </p:txBody>
      </p:sp>
    </p:spTree>
    <p:extLst>
      <p:ext uri="{BB962C8B-B14F-4D97-AF65-F5344CB8AC3E}">
        <p14:creationId xmlns:p14="http://schemas.microsoft.com/office/powerpoint/2010/main" val="24396261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pic>
        <p:nvPicPr>
          <p:cNvPr id="7" name="Picture 6" descr="bigB_gradient_4x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3" y="0"/>
            <a:ext cx="12192000" cy="6858000"/>
          </a:xfrm>
          <a:prstGeom prst="rect">
            <a:avLst/>
          </a:prstGeom>
        </p:spPr>
      </p:pic>
      <p:pic>
        <p:nvPicPr>
          <p:cNvPr id="3" name="Picture 2" descr="St.Bernards_Healthcare_4c.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23" y="5980176"/>
            <a:ext cx="1650349" cy="659283"/>
          </a:xfrm>
          <a:prstGeom prst="rect">
            <a:avLst/>
          </a:prstGeom>
        </p:spPr>
      </p:pic>
    </p:spTree>
    <p:extLst>
      <p:ext uri="{BB962C8B-B14F-4D97-AF65-F5344CB8AC3E}">
        <p14:creationId xmlns:p14="http://schemas.microsoft.com/office/powerpoint/2010/main" val="313128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linic">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Content Placeholder 7"/>
          <p:cNvSpPr>
            <a:spLocks noGrp="1"/>
          </p:cNvSpPr>
          <p:nvPr>
            <p:ph sz="quarter" idx="13" hasCustomPrompt="1"/>
          </p:nvPr>
        </p:nvSpPr>
        <p:spPr>
          <a:xfrm>
            <a:off x="2136775" y="1838931"/>
            <a:ext cx="7918450" cy="4549683"/>
          </a:xfrm>
        </p:spPr>
        <p:txBody>
          <a:bodyPr/>
          <a:lstStyle>
            <a:lvl1pPr>
              <a:defRPr>
                <a:latin typeface="Futura Std Medium" panose="020B0502020204020303" pitchFamily="34" charset="0"/>
              </a:defRPr>
            </a:lvl1pPr>
            <a:lvl2pPr>
              <a:defRPr>
                <a:latin typeface="Futura Std Medium" panose="020B0502020204020303" pitchFamily="34" charset="0"/>
              </a:defRPr>
            </a:lvl2pPr>
            <a:lvl3pPr>
              <a:defRPr>
                <a:latin typeface="Futura Std Medium" panose="020B0502020204020303" pitchFamily="34" charset="0"/>
              </a:defRPr>
            </a:lvl3pPr>
            <a:lvl4pPr>
              <a:defRPr>
                <a:latin typeface="Futura Std Medium" panose="020B0502020204020303" pitchFamily="34" charset="0"/>
              </a:defRPr>
            </a:lvl4pPr>
            <a:lvl5pPr>
              <a:defRPr>
                <a:latin typeface="Futura Std Medium" panose="020B0502020204020303"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91971" y="168456"/>
            <a:ext cx="10515600" cy="1098684"/>
          </a:xfrm>
        </p:spPr>
        <p:txBody>
          <a:bodyPr/>
          <a:lstStyle>
            <a:lvl1pPr>
              <a:defRPr>
                <a:solidFill>
                  <a:srgbClr val="FF0000"/>
                </a:solidFill>
                <a:latin typeface="Futura Std Medium" panose="020B0502020204020303" pitchFamily="34" charset="0"/>
              </a:defRPr>
            </a:lvl1pPr>
          </a:lstStyle>
          <a:p>
            <a:r>
              <a:rPr lang="en-US" dirty="0"/>
              <a:t>Click to Edit Slide Title</a:t>
            </a:r>
          </a:p>
        </p:txBody>
      </p:sp>
    </p:spTree>
    <p:extLst>
      <p:ext uri="{BB962C8B-B14F-4D97-AF65-F5344CB8AC3E}">
        <p14:creationId xmlns:p14="http://schemas.microsoft.com/office/powerpoint/2010/main" val="35902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Content Placeholder 7"/>
          <p:cNvSpPr>
            <a:spLocks noGrp="1"/>
          </p:cNvSpPr>
          <p:nvPr>
            <p:ph sz="quarter" idx="13" hasCustomPrompt="1"/>
          </p:nvPr>
        </p:nvSpPr>
        <p:spPr>
          <a:xfrm>
            <a:off x="6025243" y="1992086"/>
            <a:ext cx="5829300" cy="4396528"/>
          </a:xfrm>
        </p:spPr>
        <p:txBody>
          <a:bodyPr/>
          <a:lstStyle>
            <a:lvl1pPr>
              <a:defRPr>
                <a:latin typeface="Futura Std Medium" panose="020B0502020204020303" pitchFamily="34" charset="0"/>
              </a:defRPr>
            </a:lvl1pPr>
            <a:lvl2pPr>
              <a:defRPr>
                <a:latin typeface="Futura Std Medium" panose="020B0502020204020303" pitchFamily="34" charset="0"/>
              </a:defRPr>
            </a:lvl2pPr>
            <a:lvl3pPr>
              <a:defRPr>
                <a:latin typeface="Futura Std Medium" panose="020B0502020204020303" pitchFamily="34" charset="0"/>
              </a:defRPr>
            </a:lvl3pPr>
            <a:lvl4pPr>
              <a:defRPr>
                <a:latin typeface="Futura Std Medium" panose="020B0502020204020303" pitchFamily="34" charset="0"/>
              </a:defRPr>
            </a:lvl4pPr>
            <a:lvl5pPr>
              <a:defRPr>
                <a:latin typeface="Futura Std Medium" panose="020B0502020204020303"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91971" y="168456"/>
            <a:ext cx="10515600" cy="1098684"/>
          </a:xfrm>
        </p:spPr>
        <p:txBody>
          <a:bodyPr/>
          <a:lstStyle>
            <a:lvl1pPr>
              <a:defRPr>
                <a:solidFill>
                  <a:srgbClr val="FF0000"/>
                </a:solidFill>
                <a:latin typeface="Futura Std Medium" panose="020B0502020204020303" pitchFamily="34" charset="0"/>
              </a:defRPr>
            </a:lvl1pPr>
          </a:lstStyle>
          <a:p>
            <a:r>
              <a:rPr lang="en-US" dirty="0"/>
              <a:t>Click to Edit Slide Title</a:t>
            </a:r>
          </a:p>
        </p:txBody>
      </p:sp>
    </p:spTree>
    <p:extLst>
      <p:ext uri="{BB962C8B-B14F-4D97-AF65-F5344CB8AC3E}">
        <p14:creationId xmlns:p14="http://schemas.microsoft.com/office/powerpoint/2010/main" val="1545423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Content Placeholder 7"/>
          <p:cNvSpPr>
            <a:spLocks noGrp="1"/>
          </p:cNvSpPr>
          <p:nvPr>
            <p:ph sz="quarter" idx="13" hasCustomPrompt="1"/>
          </p:nvPr>
        </p:nvSpPr>
        <p:spPr>
          <a:xfrm>
            <a:off x="6025243" y="1992086"/>
            <a:ext cx="5829300" cy="4396528"/>
          </a:xfrm>
        </p:spPr>
        <p:txBody>
          <a:bodyPr/>
          <a:lstStyle>
            <a:lvl1pPr>
              <a:defRPr>
                <a:latin typeface="Futura Std Medium" panose="020B0502020204020303" pitchFamily="34" charset="0"/>
              </a:defRPr>
            </a:lvl1pPr>
            <a:lvl2pPr>
              <a:defRPr>
                <a:latin typeface="Futura Std Medium" panose="020B0502020204020303" pitchFamily="34" charset="0"/>
              </a:defRPr>
            </a:lvl2pPr>
            <a:lvl3pPr>
              <a:defRPr>
                <a:latin typeface="Futura Std Medium" panose="020B0502020204020303" pitchFamily="34" charset="0"/>
              </a:defRPr>
            </a:lvl3pPr>
            <a:lvl4pPr>
              <a:defRPr>
                <a:latin typeface="Futura Std Medium" panose="020B0502020204020303" pitchFamily="34" charset="0"/>
              </a:defRPr>
            </a:lvl4pPr>
            <a:lvl5pPr>
              <a:defRPr>
                <a:latin typeface="Futura Std Medium" panose="020B0502020204020303"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91971" y="168456"/>
            <a:ext cx="10515600" cy="1098684"/>
          </a:xfrm>
        </p:spPr>
        <p:txBody>
          <a:bodyPr/>
          <a:lstStyle>
            <a:lvl1pPr>
              <a:defRPr>
                <a:solidFill>
                  <a:srgbClr val="FF0000"/>
                </a:solidFill>
                <a:latin typeface="Futura Std Medium" panose="020B0502020204020303" pitchFamily="34" charset="0"/>
              </a:defRPr>
            </a:lvl1pPr>
          </a:lstStyle>
          <a:p>
            <a:r>
              <a:rPr lang="en-US" dirty="0"/>
              <a:t>Click to Edit Slide Title</a:t>
            </a:r>
          </a:p>
        </p:txBody>
      </p:sp>
    </p:spTree>
    <p:extLst>
      <p:ext uri="{BB962C8B-B14F-4D97-AF65-F5344CB8AC3E}">
        <p14:creationId xmlns:p14="http://schemas.microsoft.com/office/powerpoint/2010/main" val="4014667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image" Target="../media/image19.jpg"/><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theme" Target="../theme/theme3.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9.jp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2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image" Target="../media/image19.jp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0AEAE0-48C5-8343-A93E-00706FD26E4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886857-8541-F746-98BC-2C7B8B3FF6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p:cNvSpPr txBox="1"/>
          <p:nvPr userDrawn="1"/>
        </p:nvSpPr>
        <p:spPr>
          <a:xfrm>
            <a:off x="5305168" y="460495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itle Placeholder 7"/>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773547537"/>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 id="2147484091" r:id="rId14"/>
    <p:sldLayoutId id="2147484092" r:id="rId15"/>
    <p:sldLayoutId id="2147484093" r:id="rId16"/>
    <p:sldLayoutId id="2147484094" r:id="rId17"/>
    <p:sldLayoutId id="214748409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0AEAE0-48C5-8343-A93E-00706FD26E47}" type="datetimeFigureOut">
              <a:rPr lang="en-US" smtClean="0">
                <a:solidFill>
                  <a:prstClr val="black">
                    <a:tint val="75000"/>
                  </a:prstClr>
                </a:solidFill>
              </a:rPr>
              <a:pPr/>
              <a:t>4/2/2024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886857-8541-F746-98BC-2C7B8B3FF6A6}" type="slidenum">
              <a:rPr lang="en-US" smtClean="0">
                <a:solidFill>
                  <a:prstClr val="black">
                    <a:tint val="75000"/>
                  </a:prstClr>
                </a:solidFill>
              </a:rPr>
              <a:pPr/>
              <a:t>‹#›</a:t>
            </a:fld>
            <a:endParaRPr lang="en-US" dirty="0">
              <a:solidFill>
                <a:prstClr val="black">
                  <a:tint val="75000"/>
                </a:prstClr>
              </a:solidFill>
            </a:endParaRPr>
          </a:p>
        </p:txBody>
      </p:sp>
      <p:sp>
        <p:nvSpPr>
          <p:cNvPr id="7" name="TextBox 6"/>
          <p:cNvSpPr txBox="1"/>
          <p:nvPr userDrawn="1"/>
        </p:nvSpPr>
        <p:spPr>
          <a:xfrm>
            <a:off x="5305168" y="4604951"/>
            <a:ext cx="184731" cy="369332"/>
          </a:xfrm>
          <a:prstGeom prst="rect">
            <a:avLst/>
          </a:prstGeom>
          <a:noFill/>
        </p:spPr>
        <p:txBody>
          <a:bodyPr wrap="none" rtlCol="0">
            <a:spAutoFit/>
          </a:bodyPr>
          <a:lstStyle/>
          <a:p>
            <a:endParaRPr lang="en-US" dirty="0">
              <a:solidFill>
                <a:prstClr val="black"/>
              </a:solidFill>
            </a:endParaRPr>
          </a:p>
        </p:txBody>
      </p:sp>
      <p:sp>
        <p:nvSpPr>
          <p:cNvPr id="8" name="Title Placeholder 7"/>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693548313"/>
      </p:ext>
    </p:extLst>
  </p:cSld>
  <p:clrMap bg1="lt1" tx1="dk1" bg2="lt2" tx2="dk2" accent1="accent1" accent2="accent2" accent3="accent3" accent4="accent4" accent5="accent5" accent6="accent6" hlink="hlink" folHlink="folHlink"/>
  <p:sldLayoutIdLst>
    <p:sldLayoutId id="214748400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lank_gradient_4x3.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TextBox 2"/>
          <p:cNvSpPr txBox="1"/>
          <p:nvPr userDrawn="1"/>
        </p:nvSpPr>
        <p:spPr>
          <a:xfrm>
            <a:off x="5305168" y="4604951"/>
            <a:ext cx="184731" cy="369332"/>
          </a:xfrm>
          <a:prstGeom prst="rect">
            <a:avLst/>
          </a:prstGeom>
          <a:noFill/>
        </p:spPr>
        <p:txBody>
          <a:bodyPr wrap="none" rtlCol="0">
            <a:spAutoFit/>
          </a:bodyPr>
          <a:lstStyle/>
          <a:p>
            <a:endParaRPr lang="en-US" dirty="0">
              <a:solidFill>
                <a:prstClr val="black"/>
              </a:solidFill>
            </a:endParaRPr>
          </a:p>
        </p:txBody>
      </p:sp>
    </p:spTree>
    <p:extLst>
      <p:ext uri="{BB962C8B-B14F-4D97-AF65-F5344CB8AC3E}">
        <p14:creationId xmlns:p14="http://schemas.microsoft.com/office/powerpoint/2010/main" val="2292229606"/>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 id="2147484021" r:id="rId18"/>
    <p:sldLayoutId id="2147484022" r:id="rId19"/>
    <p:sldLayoutId id="2147484023" r:id="rId20"/>
    <p:sldLayoutId id="2147484027" r:id="rId21"/>
    <p:sldLayoutId id="2147484028" r:id="rId22"/>
    <p:sldLayoutId id="2147484029" r:id="rId23"/>
    <p:sldLayoutId id="2147484030" r:id="rId2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7" descr="blank_gradient_4x3.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8" descr="St.Bernards_MedicalCenter.gif"/>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71518" y="5805489"/>
            <a:ext cx="2851149"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4545055"/>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ctr" defTabSz="457200" rtl="0" eaLnBrk="1" fontAlgn="base" hangingPunct="1">
        <a:spcBef>
          <a:spcPct val="0"/>
        </a:spcBef>
        <a:spcAft>
          <a:spcPct val="0"/>
        </a:spcAft>
        <a:defRPr sz="44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defTabSz="457200"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defTabSz="457200"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defTabSz="457200"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lank_gradient_4x3.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562837316"/>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62" r:id="rId13"/>
    <p:sldLayoutId id="2147484063"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DA6CD837-4AAE-4335-9280-F0BD3F3DF266}"/>
              </a:ext>
            </a:extLst>
          </p:cNvPr>
          <p:cNvSpPr>
            <a:spLocks noGrp="1"/>
          </p:cNvSpPr>
          <p:nvPr>
            <p:ph type="title"/>
          </p:nvPr>
        </p:nvSpPr>
        <p:spPr>
          <a:xfrm>
            <a:off x="4697128" y="4070984"/>
            <a:ext cx="6525929" cy="2280830"/>
          </a:xfrm>
        </p:spPr>
        <p:txBody>
          <a:bodyPr/>
          <a:lstStyle/>
          <a:p>
            <a:pPr algn="ctr"/>
            <a:r>
              <a:rPr lang="en-US" dirty="0">
                <a:latin typeface="Futura Std Medium" panose="020B0502020204020303"/>
              </a:rPr>
              <a:t>Maternal Life 360</a:t>
            </a:r>
            <a:endParaRPr lang="en-US" sz="3600" dirty="0">
              <a:latin typeface="Futura Std Medium" panose="020B0502020204020303"/>
            </a:endParaRPr>
          </a:p>
        </p:txBody>
      </p:sp>
    </p:spTree>
    <p:extLst>
      <p:ext uri="{BB962C8B-B14F-4D97-AF65-F5344CB8AC3E}">
        <p14:creationId xmlns:p14="http://schemas.microsoft.com/office/powerpoint/2010/main" val="1576788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D2171E35-4707-4687-A54A-8D4A0843F967}"/>
              </a:ext>
            </a:extLst>
          </p:cNvPr>
          <p:cNvSpPr>
            <a:spLocks noGrp="1"/>
          </p:cNvSpPr>
          <p:nvPr>
            <p:ph type="title"/>
          </p:nvPr>
        </p:nvSpPr>
        <p:spPr/>
        <p:txBody>
          <a:bodyPr/>
          <a:lstStyle/>
          <a:p>
            <a:r>
              <a:rPr lang="en-US" dirty="0"/>
              <a:t>Pregnancy Clinic and SDOH</a:t>
            </a:r>
          </a:p>
        </p:txBody>
      </p:sp>
      <p:sp>
        <p:nvSpPr>
          <p:cNvPr id="6" name="Content Placeholder 5">
            <a:extLst>
              <a:ext uri="{FF2B5EF4-FFF2-40B4-BE49-F238E27FC236}">
                <a16:creationId xmlns:a16="http://schemas.microsoft.com/office/drawing/2014/main" xmlns="" id="{55C77E1A-1EE3-4CBC-A058-F1E74AE75654}"/>
              </a:ext>
            </a:extLst>
          </p:cNvPr>
          <p:cNvSpPr>
            <a:spLocks noGrp="1"/>
          </p:cNvSpPr>
          <p:nvPr>
            <p:ph sz="quarter" idx="13"/>
          </p:nvPr>
        </p:nvSpPr>
        <p:spPr>
          <a:xfrm>
            <a:off x="2136775" y="1838931"/>
            <a:ext cx="4949825" cy="4549683"/>
          </a:xfrm>
        </p:spPr>
        <p:txBody>
          <a:bodyPr>
            <a:normAutofit lnSpcReduction="10000"/>
          </a:bodyPr>
          <a:lstStyle/>
          <a:p>
            <a:endParaRPr lang="en-US" dirty="0"/>
          </a:p>
          <a:p>
            <a:r>
              <a:rPr lang="en-US" dirty="0"/>
              <a:t>Assesses each patient for social determinants of health (SDOH) along with their physical, mental, and emotional health status to determine their needs</a:t>
            </a:r>
          </a:p>
          <a:p>
            <a:r>
              <a:rPr lang="en-US" dirty="0"/>
              <a:t>Providing education, support, resources, group classes, and needed supplies </a:t>
            </a:r>
          </a:p>
          <a:p>
            <a:pPr marL="0" indent="0">
              <a:buNone/>
            </a:pPr>
            <a:endParaRPr lang="en-US" dirty="0"/>
          </a:p>
        </p:txBody>
      </p:sp>
      <p:pic>
        <p:nvPicPr>
          <p:cNvPr id="6148" name="Picture 4" descr="C:\Users\dlands\AppData\Local\Temp\XPgrpwise\65C247AESBMAILSYSSBRMCPO110013436351A3BCF1\IMG_1927.PNG">
            <a:extLst>
              <a:ext uri="{FF2B5EF4-FFF2-40B4-BE49-F238E27FC236}">
                <a16:creationId xmlns:a16="http://schemas.microsoft.com/office/drawing/2014/main" xmlns="" id="{7BDB35DF-A785-441E-A598-7FB47823F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6719" y="1517898"/>
            <a:ext cx="3566160" cy="475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953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Osceola</a:t>
            </a:r>
          </a:p>
          <a:p>
            <a:r>
              <a:rPr lang="en-US" dirty="0"/>
              <a:t>Newport</a:t>
            </a:r>
          </a:p>
          <a:p>
            <a:r>
              <a:rPr lang="en-US" dirty="0"/>
              <a:t>Marion</a:t>
            </a:r>
          </a:p>
          <a:p>
            <a:r>
              <a:rPr lang="en-US" dirty="0"/>
              <a:t>Paragould</a:t>
            </a:r>
          </a:p>
          <a:p>
            <a:endParaRPr lang="en-US" dirty="0"/>
          </a:p>
        </p:txBody>
      </p:sp>
      <p:sp>
        <p:nvSpPr>
          <p:cNvPr id="3" name="Title 2"/>
          <p:cNvSpPr>
            <a:spLocks noGrp="1"/>
          </p:cNvSpPr>
          <p:nvPr>
            <p:ph type="title"/>
          </p:nvPr>
        </p:nvSpPr>
        <p:spPr/>
        <p:txBody>
          <a:bodyPr>
            <a:normAutofit fontScale="90000"/>
          </a:bodyPr>
          <a:lstStyle/>
          <a:p>
            <a:r>
              <a:rPr lang="en-US" dirty="0"/>
              <a:t>Expansion of St. Bernards Pregnancy Clinic Locations</a:t>
            </a:r>
          </a:p>
        </p:txBody>
      </p:sp>
      <p:pic>
        <p:nvPicPr>
          <p:cNvPr id="4" name="Picture 3"/>
          <p:cNvPicPr>
            <a:picLocks noChangeAspect="1"/>
          </p:cNvPicPr>
          <p:nvPr/>
        </p:nvPicPr>
        <p:blipFill>
          <a:blip r:embed="rId3"/>
          <a:stretch>
            <a:fillRect/>
          </a:stretch>
        </p:blipFill>
        <p:spPr>
          <a:xfrm>
            <a:off x="6110275" y="1145939"/>
            <a:ext cx="5034716" cy="4802473"/>
          </a:xfrm>
          <a:prstGeom prst="rect">
            <a:avLst/>
          </a:prstGeom>
        </p:spPr>
      </p:pic>
      <p:sp>
        <p:nvSpPr>
          <p:cNvPr id="5" name="5-Point Star 4"/>
          <p:cNvSpPr/>
          <p:nvPr/>
        </p:nvSpPr>
        <p:spPr>
          <a:xfrm>
            <a:off x="10451903" y="2098750"/>
            <a:ext cx="408790" cy="3119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9986923" y="1526959"/>
            <a:ext cx="408790" cy="3119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10263455" y="2720457"/>
            <a:ext cx="408790" cy="3119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9854665" y="2049279"/>
            <a:ext cx="408790" cy="31197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9545152" y="1607398"/>
            <a:ext cx="408790" cy="31197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9136362" y="2254736"/>
            <a:ext cx="408790" cy="31197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1633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lnSpcReduction="10000"/>
          </a:bodyPr>
          <a:lstStyle/>
          <a:p>
            <a:r>
              <a:rPr lang="en-US" dirty="0"/>
              <a:t>Baby State</a:t>
            </a:r>
          </a:p>
          <a:p>
            <a:r>
              <a:rPr lang="en-US" dirty="0"/>
              <a:t>Prenatal classes</a:t>
            </a:r>
          </a:p>
          <a:p>
            <a:r>
              <a:rPr lang="en-US" dirty="0"/>
              <a:t>Infant CPR to families</a:t>
            </a:r>
          </a:p>
          <a:p>
            <a:r>
              <a:rPr lang="en-US" dirty="0"/>
              <a:t>Breastfeeding classes</a:t>
            </a:r>
          </a:p>
          <a:p>
            <a:r>
              <a:rPr lang="en-US" dirty="0"/>
              <a:t>Back to sleep safety</a:t>
            </a:r>
          </a:p>
          <a:p>
            <a:r>
              <a:rPr lang="en-US" dirty="0" err="1"/>
              <a:t>Carseat</a:t>
            </a:r>
            <a:r>
              <a:rPr lang="en-US" dirty="0"/>
              <a:t> safety</a:t>
            </a:r>
          </a:p>
          <a:p>
            <a:r>
              <a:rPr lang="en-US" dirty="0"/>
              <a:t>Post partum depression</a:t>
            </a:r>
          </a:p>
          <a:p>
            <a:r>
              <a:rPr lang="en-US" dirty="0"/>
              <a:t>Post birth warning signs</a:t>
            </a:r>
          </a:p>
          <a:p>
            <a:r>
              <a:rPr lang="en-US" dirty="0"/>
              <a:t>Newborn infection prevention</a:t>
            </a:r>
          </a:p>
          <a:p>
            <a:r>
              <a:rPr lang="en-US" dirty="0"/>
              <a:t>Educating outlying facilities </a:t>
            </a:r>
          </a:p>
          <a:p>
            <a:endParaRPr lang="en-US" dirty="0"/>
          </a:p>
        </p:txBody>
      </p:sp>
      <p:sp>
        <p:nvSpPr>
          <p:cNvPr id="3" name="Title 2"/>
          <p:cNvSpPr>
            <a:spLocks noGrp="1"/>
          </p:cNvSpPr>
          <p:nvPr>
            <p:ph type="title"/>
          </p:nvPr>
        </p:nvSpPr>
        <p:spPr/>
        <p:txBody>
          <a:bodyPr/>
          <a:lstStyle/>
          <a:p>
            <a:r>
              <a:rPr lang="en-US" dirty="0"/>
              <a:t>Community Education</a:t>
            </a:r>
          </a:p>
        </p:txBody>
      </p:sp>
      <p:pic>
        <p:nvPicPr>
          <p:cNvPr id="4" name="Picture 3"/>
          <p:cNvPicPr>
            <a:picLocks noChangeAspect="1"/>
          </p:cNvPicPr>
          <p:nvPr/>
        </p:nvPicPr>
        <p:blipFill>
          <a:blip r:embed="rId3"/>
          <a:stretch>
            <a:fillRect/>
          </a:stretch>
        </p:blipFill>
        <p:spPr>
          <a:xfrm>
            <a:off x="6574971" y="1553028"/>
            <a:ext cx="5289370" cy="3759654"/>
          </a:xfrm>
          <a:prstGeom prst="rect">
            <a:avLst/>
          </a:prstGeom>
        </p:spPr>
      </p:pic>
    </p:spTree>
    <p:extLst>
      <p:ext uri="{BB962C8B-B14F-4D97-AF65-F5344CB8AC3E}">
        <p14:creationId xmlns:p14="http://schemas.microsoft.com/office/powerpoint/2010/main" val="3505842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High risk patients</a:t>
            </a:r>
          </a:p>
          <a:p>
            <a:r>
              <a:rPr lang="en-US" dirty="0"/>
              <a:t>Social determinants of health</a:t>
            </a:r>
          </a:p>
          <a:p>
            <a:r>
              <a:rPr lang="en-US" dirty="0"/>
              <a:t>Lack of post partum care</a:t>
            </a:r>
          </a:p>
          <a:p>
            <a:endParaRPr lang="en-US" dirty="0"/>
          </a:p>
          <a:p>
            <a:endParaRPr lang="en-US" dirty="0"/>
          </a:p>
        </p:txBody>
      </p:sp>
      <p:sp>
        <p:nvSpPr>
          <p:cNvPr id="3" name="Title 2"/>
          <p:cNvSpPr>
            <a:spLocks noGrp="1"/>
          </p:cNvSpPr>
          <p:nvPr>
            <p:ph type="title"/>
          </p:nvPr>
        </p:nvSpPr>
        <p:spPr/>
        <p:txBody>
          <a:bodyPr/>
          <a:lstStyle/>
          <a:p>
            <a:r>
              <a:rPr lang="en-US" dirty="0"/>
              <a:t>Why Maternal Life 360?</a:t>
            </a:r>
          </a:p>
        </p:txBody>
      </p:sp>
    </p:spTree>
    <p:extLst>
      <p:ext uri="{BB962C8B-B14F-4D97-AF65-F5344CB8AC3E}">
        <p14:creationId xmlns:p14="http://schemas.microsoft.com/office/powerpoint/2010/main" val="2300275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lnSpcReduction="10000"/>
          </a:bodyPr>
          <a:lstStyle/>
          <a:p>
            <a:endParaRPr lang="en-US" dirty="0"/>
          </a:p>
          <a:p>
            <a:r>
              <a:rPr lang="en-US" dirty="0" smtClean="0"/>
              <a:t>Arkansas Home Visiting Network</a:t>
            </a:r>
          </a:p>
          <a:p>
            <a:pPr lvl="1"/>
            <a:r>
              <a:rPr lang="en-US" dirty="0" smtClean="0"/>
              <a:t>Parent educators provide the information, support, and encouragement parents need in their role as their child’s first and most influential teacher</a:t>
            </a:r>
            <a:endParaRPr lang="en-US" dirty="0" smtClean="0"/>
          </a:p>
          <a:p>
            <a:r>
              <a:rPr lang="en-US" dirty="0" smtClean="0"/>
              <a:t>Specially </a:t>
            </a:r>
            <a:r>
              <a:rPr lang="en-US" dirty="0"/>
              <a:t>trained teachers</a:t>
            </a:r>
          </a:p>
          <a:p>
            <a:r>
              <a:rPr lang="en-US" dirty="0"/>
              <a:t>In-home visits</a:t>
            </a:r>
          </a:p>
          <a:p>
            <a:r>
              <a:rPr lang="en-US" dirty="0"/>
              <a:t>Group meetings</a:t>
            </a:r>
          </a:p>
          <a:p>
            <a:r>
              <a:rPr lang="en-US" dirty="0"/>
              <a:t>Assistance with providing resources for the needs identified in the SDOH screening</a:t>
            </a:r>
          </a:p>
          <a:p>
            <a:pPr marL="0" indent="0">
              <a:buNone/>
            </a:pPr>
            <a:endParaRPr lang="en-US" dirty="0"/>
          </a:p>
        </p:txBody>
      </p:sp>
      <p:sp>
        <p:nvSpPr>
          <p:cNvPr id="3" name="Title 2"/>
          <p:cNvSpPr>
            <a:spLocks noGrp="1"/>
          </p:cNvSpPr>
          <p:nvPr>
            <p:ph type="title"/>
          </p:nvPr>
        </p:nvSpPr>
        <p:spPr/>
        <p:txBody>
          <a:bodyPr/>
          <a:lstStyle/>
          <a:p>
            <a:r>
              <a:rPr lang="en-US" dirty="0"/>
              <a:t>Parents as Teachers</a:t>
            </a:r>
          </a:p>
        </p:txBody>
      </p:sp>
    </p:spTree>
    <p:extLst>
      <p:ext uri="{BB962C8B-B14F-4D97-AF65-F5344CB8AC3E}">
        <p14:creationId xmlns:p14="http://schemas.microsoft.com/office/powerpoint/2010/main" val="1970092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ARHOME</a:t>
            </a:r>
          </a:p>
          <a:p>
            <a:r>
              <a:rPr lang="en-US" dirty="0"/>
              <a:t>Craighead County</a:t>
            </a:r>
          </a:p>
        </p:txBody>
      </p:sp>
      <p:sp>
        <p:nvSpPr>
          <p:cNvPr id="3" name="Title 2"/>
          <p:cNvSpPr>
            <a:spLocks noGrp="1"/>
          </p:cNvSpPr>
          <p:nvPr>
            <p:ph type="title"/>
          </p:nvPr>
        </p:nvSpPr>
        <p:spPr/>
        <p:txBody>
          <a:bodyPr/>
          <a:lstStyle/>
          <a:p>
            <a:r>
              <a:rPr lang="en-US" dirty="0"/>
              <a:t>Further Consideration</a:t>
            </a:r>
          </a:p>
        </p:txBody>
      </p:sp>
    </p:spTree>
    <p:extLst>
      <p:ext uri="{BB962C8B-B14F-4D97-AF65-F5344CB8AC3E}">
        <p14:creationId xmlns:p14="http://schemas.microsoft.com/office/powerpoint/2010/main" val="274489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Maternal Safety </a:t>
            </a:r>
          </a:p>
        </p:txBody>
      </p:sp>
      <p:sp>
        <p:nvSpPr>
          <p:cNvPr id="3" name="Content Placeholder 2">
            <a:extLst>
              <a:ext uri="{FF2B5EF4-FFF2-40B4-BE49-F238E27FC236}">
                <a16:creationId xmlns:a16="http://schemas.microsoft.com/office/drawing/2014/main" xmlns="" id="{58ABB88C-B45A-4E64-B99D-B44EDE04922A}"/>
              </a:ext>
            </a:extLst>
          </p:cNvPr>
          <p:cNvSpPr>
            <a:spLocks noGrp="1"/>
          </p:cNvSpPr>
          <p:nvPr>
            <p:ph sz="quarter" idx="13"/>
          </p:nvPr>
        </p:nvSpPr>
        <p:spPr>
          <a:xfrm>
            <a:off x="2136775" y="1838931"/>
            <a:ext cx="5041265" cy="4549683"/>
          </a:xfrm>
        </p:spPr>
        <p:txBody>
          <a:bodyPr/>
          <a:lstStyle/>
          <a:p>
            <a:r>
              <a:rPr lang="en-US" dirty="0"/>
              <a:t>Meeting quality/safety measures for post partum hemorrhage, maternal hypertension, maternal sepsis, delivery emergencies such as cord prolapse &amp; shoulder dystocia</a:t>
            </a:r>
          </a:p>
          <a:p>
            <a:r>
              <a:rPr lang="en-US" dirty="0"/>
              <a:t>Among the lowest primary C-section rates in our region</a:t>
            </a:r>
          </a:p>
          <a:p>
            <a:endParaRPr lang="en-US" dirty="0"/>
          </a:p>
        </p:txBody>
      </p:sp>
      <p:pic>
        <p:nvPicPr>
          <p:cNvPr id="3074" name="Picture 2" descr="C:\Users\dlands\AppData\Local\Temp\XPgrpwise\65C23F73SBMAILSYSSBRMCPO110013436351A3BC51\IMG_1923.jpg">
            <a:extLst>
              <a:ext uri="{FF2B5EF4-FFF2-40B4-BE49-F238E27FC236}">
                <a16:creationId xmlns:a16="http://schemas.microsoft.com/office/drawing/2014/main" xmlns="" id="{10023051-3311-4B53-B8F2-ADB0603F0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655" y="1588770"/>
            <a:ext cx="418465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045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1391677" y="-807"/>
            <a:ext cx="8520816"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5" name="Picture 4"/>
          <p:cNvPicPr>
            <a:picLocks noChangeAspect="1"/>
          </p:cNvPicPr>
          <p:nvPr/>
        </p:nvPicPr>
        <p:blipFill rotWithShape="1">
          <a:blip r:embed="rId3"/>
          <a:srcRect l="1448" t="2789" r="2654"/>
          <a:stretch/>
        </p:blipFill>
        <p:spPr>
          <a:xfrm>
            <a:off x="1857677" y="65386"/>
            <a:ext cx="8054816" cy="6727227"/>
          </a:xfrm>
          <a:prstGeom prst="rect">
            <a:avLst/>
          </a:prstGeom>
        </p:spPr>
      </p:pic>
    </p:spTree>
    <p:extLst>
      <p:ext uri="{BB962C8B-B14F-4D97-AF65-F5344CB8AC3E}">
        <p14:creationId xmlns:p14="http://schemas.microsoft.com/office/powerpoint/2010/main" val="997035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87BF311F-DBB3-4A8B-9C85-93C7045765BF}"/>
              </a:ext>
            </a:extLst>
          </p:cNvPr>
          <p:cNvSpPr>
            <a:spLocks noGrp="1"/>
          </p:cNvSpPr>
          <p:nvPr>
            <p:ph sz="quarter" idx="13"/>
          </p:nvPr>
        </p:nvSpPr>
        <p:spPr>
          <a:xfrm>
            <a:off x="6025243" y="2238374"/>
            <a:ext cx="5829300" cy="4150239"/>
          </a:xfrm>
        </p:spPr>
        <p:txBody>
          <a:bodyPr>
            <a:normAutofit/>
          </a:bodyPr>
          <a:lstStyle/>
          <a:p>
            <a:pPr marL="0" indent="0" algn="ctr">
              <a:buNone/>
            </a:pPr>
            <a:r>
              <a:rPr lang="en-US" sz="3600" dirty="0"/>
              <a:t>“To provide Christ-like healing to the community through education, treatment and health services.”</a:t>
            </a:r>
          </a:p>
        </p:txBody>
      </p:sp>
      <p:sp>
        <p:nvSpPr>
          <p:cNvPr id="5" name="Title 4">
            <a:extLst>
              <a:ext uri="{FF2B5EF4-FFF2-40B4-BE49-F238E27FC236}">
                <a16:creationId xmlns:a16="http://schemas.microsoft.com/office/drawing/2014/main" xmlns="" id="{AC2AACE3-E40E-4FA7-B78F-0AD5AA68CFFC}"/>
              </a:ext>
            </a:extLst>
          </p:cNvPr>
          <p:cNvSpPr>
            <a:spLocks noGrp="1"/>
          </p:cNvSpPr>
          <p:nvPr>
            <p:ph type="title"/>
          </p:nvPr>
        </p:nvSpPr>
        <p:spPr/>
        <p:txBody>
          <a:bodyPr/>
          <a:lstStyle/>
          <a:p>
            <a:r>
              <a:rPr lang="en-US" dirty="0"/>
              <a:t>Our Mission</a:t>
            </a:r>
          </a:p>
        </p:txBody>
      </p:sp>
    </p:spTree>
    <p:extLst>
      <p:ext uri="{BB962C8B-B14F-4D97-AF65-F5344CB8AC3E}">
        <p14:creationId xmlns:p14="http://schemas.microsoft.com/office/powerpoint/2010/main" val="272930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38200" y="0"/>
            <a:ext cx="10515600" cy="1325563"/>
          </a:xfrm>
          <a:prstGeom prst="rect">
            <a:avLst/>
          </a:prstGeom>
        </p:spPr>
        <p:txBody>
          <a:bodyPr>
            <a:normAutofit/>
          </a:bodyPr>
          <a:lstStyle/>
          <a:p>
            <a:pPr algn="ctr" eaLnBrk="1" hangingPunct="1">
              <a:defRPr/>
            </a:pPr>
            <a:r>
              <a:rPr lang="en-US" b="1" dirty="0" smtClean="0">
                <a:solidFill>
                  <a:srgbClr val="FF0000"/>
                </a:solidFill>
                <a:effectLst>
                  <a:outerShdw blurRad="38100" dist="38100" dir="2700000" algn="tl">
                    <a:srgbClr val="000000">
                      <a:alpha val="43137"/>
                    </a:srgbClr>
                  </a:outerShdw>
                </a:effectLst>
              </a:rPr>
              <a:t>St. Bernards Healthcare</a:t>
            </a:r>
          </a:p>
        </p:txBody>
      </p:sp>
      <p:sp>
        <p:nvSpPr>
          <p:cNvPr id="32771" name="Rectangle 3"/>
          <p:cNvSpPr>
            <a:spLocks noGrp="1" noChangeArrowheads="1"/>
          </p:cNvSpPr>
          <p:nvPr>
            <p:ph idx="1"/>
          </p:nvPr>
        </p:nvSpPr>
        <p:spPr>
          <a:xfrm>
            <a:off x="619055" y="1325562"/>
            <a:ext cx="5372169" cy="5532437"/>
          </a:xfrm>
          <a:prstGeom prst="rect">
            <a:avLst/>
          </a:prstGeom>
        </p:spPr>
        <p:txBody>
          <a:bodyPr>
            <a:normAutofit/>
          </a:bodyPr>
          <a:lstStyle/>
          <a:p>
            <a:pPr eaLnBrk="1" hangingPunct="1">
              <a:lnSpc>
                <a:spcPct val="90000"/>
              </a:lnSpc>
              <a:spcBef>
                <a:spcPts val="600"/>
              </a:spcBef>
              <a:spcAft>
                <a:spcPts val="600"/>
              </a:spcAft>
            </a:pPr>
            <a:r>
              <a:rPr lang="en-US" dirty="0" smtClean="0">
                <a:cs typeface="Arial" charset="0"/>
              </a:rPr>
              <a:t>124 Year </a:t>
            </a:r>
            <a:r>
              <a:rPr lang="en-US" dirty="0">
                <a:cs typeface="Arial" charset="0"/>
              </a:rPr>
              <a:t>H</a:t>
            </a:r>
            <a:r>
              <a:rPr lang="en-US" dirty="0" smtClean="0">
                <a:cs typeface="Arial" charset="0"/>
              </a:rPr>
              <a:t>istory in Northeast Arkansas</a:t>
            </a:r>
          </a:p>
          <a:p>
            <a:pPr>
              <a:spcBef>
                <a:spcPts val="600"/>
              </a:spcBef>
              <a:spcAft>
                <a:spcPts val="600"/>
              </a:spcAft>
            </a:pPr>
            <a:r>
              <a:rPr lang="en-US" dirty="0" smtClean="0">
                <a:cs typeface="Arial" charset="0"/>
              </a:rPr>
              <a:t>St</a:t>
            </a:r>
            <a:r>
              <a:rPr lang="en-US" dirty="0">
                <a:cs typeface="Arial" charset="0"/>
              </a:rPr>
              <a:t>. Bernards Medical Center is licensed for </a:t>
            </a:r>
            <a:r>
              <a:rPr lang="en-US" dirty="0" smtClean="0">
                <a:cs typeface="Arial" charset="0"/>
              </a:rPr>
              <a:t>454 </a:t>
            </a:r>
            <a:r>
              <a:rPr lang="en-US" dirty="0">
                <a:cs typeface="Arial" charset="0"/>
              </a:rPr>
              <a:t>beds </a:t>
            </a:r>
            <a:endParaRPr lang="en-US" dirty="0" smtClean="0">
              <a:cs typeface="Arial" charset="0"/>
            </a:endParaRPr>
          </a:p>
          <a:p>
            <a:pPr lvl="1">
              <a:spcBef>
                <a:spcPts val="600"/>
              </a:spcBef>
              <a:spcAft>
                <a:spcPts val="600"/>
              </a:spcAft>
            </a:pPr>
            <a:r>
              <a:rPr lang="en-US" dirty="0" smtClean="0">
                <a:cs typeface="Arial" charset="0"/>
              </a:rPr>
              <a:t>Highest Level Trauma Center in Region</a:t>
            </a:r>
            <a:endParaRPr lang="en-US" dirty="0">
              <a:cs typeface="Arial" charset="0"/>
            </a:endParaRPr>
          </a:p>
          <a:p>
            <a:pPr eaLnBrk="1" hangingPunct="1">
              <a:lnSpc>
                <a:spcPct val="90000"/>
              </a:lnSpc>
              <a:spcBef>
                <a:spcPts val="600"/>
              </a:spcBef>
              <a:spcAft>
                <a:spcPts val="600"/>
              </a:spcAft>
            </a:pPr>
            <a:r>
              <a:rPr lang="en-US" dirty="0" smtClean="0">
                <a:cs typeface="Arial" charset="0"/>
              </a:rPr>
              <a:t>Medical Staff Members: 304</a:t>
            </a:r>
          </a:p>
          <a:p>
            <a:pPr lvl="1">
              <a:spcBef>
                <a:spcPts val="600"/>
              </a:spcBef>
              <a:spcAft>
                <a:spcPts val="600"/>
              </a:spcAft>
            </a:pPr>
            <a:r>
              <a:rPr lang="en-US" dirty="0" smtClean="0">
                <a:cs typeface="Arial" charset="0"/>
              </a:rPr>
              <a:t>Specialties Represented: 43</a:t>
            </a:r>
          </a:p>
          <a:p>
            <a:pPr eaLnBrk="1" hangingPunct="1">
              <a:lnSpc>
                <a:spcPct val="90000"/>
              </a:lnSpc>
              <a:spcBef>
                <a:spcPts val="600"/>
              </a:spcBef>
              <a:spcAft>
                <a:spcPts val="600"/>
              </a:spcAft>
            </a:pPr>
            <a:r>
              <a:rPr lang="en-US" dirty="0" smtClean="0">
                <a:cs typeface="Arial" charset="0"/>
              </a:rPr>
              <a:t>Employees: 4,677</a:t>
            </a:r>
          </a:p>
          <a:p>
            <a:pPr lvl="1">
              <a:spcBef>
                <a:spcPts val="600"/>
              </a:spcBef>
              <a:spcAft>
                <a:spcPts val="600"/>
              </a:spcAft>
            </a:pPr>
            <a:r>
              <a:rPr lang="en-US" dirty="0" smtClean="0">
                <a:cs typeface="Arial" charset="0"/>
              </a:rPr>
              <a:t>Cities </a:t>
            </a:r>
            <a:r>
              <a:rPr lang="en-US" dirty="0">
                <a:cs typeface="Arial" charset="0"/>
              </a:rPr>
              <a:t>e</a:t>
            </a:r>
            <a:r>
              <a:rPr lang="en-US" dirty="0" smtClean="0">
                <a:cs typeface="Arial" charset="0"/>
              </a:rPr>
              <a:t>mployed from: 165</a:t>
            </a:r>
          </a:p>
          <a:p>
            <a:pPr lvl="1">
              <a:spcBef>
                <a:spcPts val="600"/>
              </a:spcBef>
              <a:spcAft>
                <a:spcPts val="600"/>
              </a:spcAft>
            </a:pPr>
            <a:r>
              <a:rPr lang="en-US" dirty="0" smtClean="0">
                <a:cs typeface="Arial" charset="0"/>
              </a:rPr>
              <a:t>Largest Employer in the Region </a:t>
            </a:r>
          </a:p>
          <a:p>
            <a:pPr eaLnBrk="1" hangingPunct="1">
              <a:lnSpc>
                <a:spcPct val="90000"/>
              </a:lnSpc>
              <a:spcAft>
                <a:spcPts val="600"/>
              </a:spcAft>
            </a:pPr>
            <a:endParaRPr lang="en-US" sz="2100" dirty="0">
              <a:cs typeface="Arial" charset="0"/>
            </a:endParaRPr>
          </a:p>
          <a:p>
            <a:pPr eaLnBrk="1" hangingPunct="1">
              <a:lnSpc>
                <a:spcPct val="90000"/>
              </a:lnSpc>
              <a:spcAft>
                <a:spcPts val="600"/>
              </a:spcAft>
            </a:pPr>
            <a:endParaRPr lang="en-US" sz="2600" dirty="0">
              <a:cs typeface="Arial" charset="0"/>
            </a:endParaRPr>
          </a:p>
        </p:txBody>
      </p:sp>
      <p:pic>
        <p:nvPicPr>
          <p:cNvPr id="5" name="Picture 4"/>
          <p:cNvPicPr>
            <a:picLocks noChangeAspect="1"/>
          </p:cNvPicPr>
          <p:nvPr/>
        </p:nvPicPr>
        <p:blipFill>
          <a:blip r:embed="rId3"/>
          <a:stretch>
            <a:fillRect/>
          </a:stretch>
        </p:blipFill>
        <p:spPr>
          <a:xfrm>
            <a:off x="5297287" y="1620571"/>
            <a:ext cx="6894713" cy="3824492"/>
          </a:xfrm>
          <a:prstGeom prst="rect">
            <a:avLst/>
          </a:prstGeom>
          <a:effectLst>
            <a:softEdge rad="317500"/>
          </a:effectLst>
        </p:spPr>
      </p:pic>
    </p:spTree>
    <p:extLst>
      <p:ext uri="{BB962C8B-B14F-4D97-AF65-F5344CB8AC3E}">
        <p14:creationId xmlns:p14="http://schemas.microsoft.com/office/powerpoint/2010/main" val="33545075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C797F21-4A37-486A-BC8F-C596CBD468DC}"/>
              </a:ext>
            </a:extLst>
          </p:cNvPr>
          <p:cNvSpPr/>
          <p:nvPr/>
        </p:nvSpPr>
        <p:spPr>
          <a:xfrm>
            <a:off x="914400" y="3352800"/>
            <a:ext cx="742950" cy="16859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quarter" idx="13"/>
          </p:nvPr>
        </p:nvSpPr>
        <p:spPr>
          <a:xfrm>
            <a:off x="4213294" y="1172817"/>
            <a:ext cx="5883274" cy="5687040"/>
          </a:xfrm>
        </p:spPr>
        <p:txBody>
          <a:bodyPr>
            <a:normAutofit/>
          </a:bodyPr>
          <a:lstStyle/>
          <a:p>
            <a:pPr>
              <a:lnSpc>
                <a:spcPct val="110000"/>
              </a:lnSpc>
            </a:pPr>
            <a:r>
              <a:rPr lang="en-US" sz="2400" dirty="0"/>
              <a:t>Hospitals</a:t>
            </a:r>
          </a:p>
          <a:p>
            <a:pPr lvl="1">
              <a:lnSpc>
                <a:spcPct val="110000"/>
              </a:lnSpc>
            </a:pPr>
            <a:r>
              <a:rPr lang="en-US" sz="1500" dirty="0"/>
              <a:t>Acute</a:t>
            </a:r>
          </a:p>
          <a:p>
            <a:pPr lvl="1">
              <a:lnSpc>
                <a:spcPct val="110000"/>
              </a:lnSpc>
            </a:pPr>
            <a:r>
              <a:rPr lang="en-US" sz="1500" dirty="0"/>
              <a:t>Rural Hospitals</a:t>
            </a:r>
          </a:p>
          <a:p>
            <a:pPr lvl="1">
              <a:lnSpc>
                <a:spcPct val="110000"/>
              </a:lnSpc>
            </a:pPr>
            <a:r>
              <a:rPr lang="en-US" sz="1500" dirty="0"/>
              <a:t>Behavioral Health</a:t>
            </a:r>
          </a:p>
          <a:p>
            <a:pPr lvl="1">
              <a:lnSpc>
                <a:spcPct val="110000"/>
              </a:lnSpc>
            </a:pPr>
            <a:r>
              <a:rPr lang="en-US" sz="1500" dirty="0"/>
              <a:t>Inpatient Rehab</a:t>
            </a:r>
          </a:p>
          <a:p>
            <a:pPr>
              <a:lnSpc>
                <a:spcPct val="110000"/>
              </a:lnSpc>
            </a:pPr>
            <a:r>
              <a:rPr lang="en-US" sz="2400" dirty="0"/>
              <a:t>Physicians</a:t>
            </a:r>
          </a:p>
          <a:p>
            <a:pPr>
              <a:lnSpc>
                <a:spcPct val="110000"/>
              </a:lnSpc>
            </a:pPr>
            <a:r>
              <a:rPr lang="en-US" sz="2400" dirty="0"/>
              <a:t>Housing</a:t>
            </a:r>
          </a:p>
          <a:p>
            <a:pPr lvl="1">
              <a:lnSpc>
                <a:spcPct val="110000"/>
              </a:lnSpc>
            </a:pPr>
            <a:r>
              <a:rPr lang="en-US" sz="1500" dirty="0"/>
              <a:t>Retirement Communities</a:t>
            </a:r>
          </a:p>
          <a:p>
            <a:pPr>
              <a:lnSpc>
                <a:spcPct val="110000"/>
              </a:lnSpc>
            </a:pPr>
            <a:r>
              <a:rPr lang="en-US" sz="2400" dirty="0"/>
              <a:t>Services</a:t>
            </a:r>
          </a:p>
          <a:p>
            <a:pPr lvl="1">
              <a:lnSpc>
                <a:spcPct val="110000"/>
              </a:lnSpc>
            </a:pPr>
            <a:r>
              <a:rPr lang="en-US" sz="1500" dirty="0"/>
              <a:t>Cancer Services</a:t>
            </a:r>
          </a:p>
          <a:p>
            <a:pPr lvl="1">
              <a:lnSpc>
                <a:spcPct val="110000"/>
              </a:lnSpc>
            </a:pPr>
            <a:r>
              <a:rPr lang="en-US" sz="1500" dirty="0"/>
              <a:t>Heart Care Services</a:t>
            </a:r>
          </a:p>
          <a:p>
            <a:pPr lvl="1">
              <a:lnSpc>
                <a:spcPct val="110000"/>
              </a:lnSpc>
            </a:pPr>
            <a:r>
              <a:rPr lang="en-US" sz="1500" dirty="0"/>
              <a:t>Women’s &amp; Children’s Services</a:t>
            </a:r>
          </a:p>
          <a:p>
            <a:pPr lvl="1">
              <a:lnSpc>
                <a:spcPct val="110000"/>
              </a:lnSpc>
            </a:pPr>
            <a:r>
              <a:rPr lang="en-US" sz="1500" dirty="0"/>
              <a:t>Senior Services</a:t>
            </a:r>
          </a:p>
          <a:p>
            <a:pPr>
              <a:lnSpc>
                <a:spcPct val="110000"/>
              </a:lnSpc>
            </a:pPr>
            <a:r>
              <a:rPr lang="en-US" sz="2400" dirty="0"/>
              <a:t>People</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r="8955" b="8034"/>
          <a:stretch/>
        </p:blipFill>
        <p:spPr>
          <a:xfrm>
            <a:off x="0" y="1677316"/>
            <a:ext cx="4213294" cy="2427958"/>
          </a:xfrm>
          <a:prstGeom prst="rect">
            <a:avLst/>
          </a:prstGeom>
          <a:ln>
            <a:noFill/>
          </a:ln>
          <a:effectLst>
            <a:softEdge rad="112500"/>
          </a:effectLst>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t="10172" b="10664"/>
          <a:stretch/>
        </p:blipFill>
        <p:spPr>
          <a:xfrm>
            <a:off x="7846918" y="4515451"/>
            <a:ext cx="4345082" cy="2342549"/>
          </a:xfrm>
          <a:prstGeom prst="rect">
            <a:avLst/>
          </a:prstGeom>
          <a:ln>
            <a:noFill/>
          </a:ln>
          <a:effectLst>
            <a:softEdge rad="112500"/>
          </a:effectLst>
        </p:spPr>
      </p:pic>
      <p:pic>
        <p:nvPicPr>
          <p:cNvPr id="16" name="Picture 15"/>
          <p:cNvPicPr>
            <a:picLocks noChangeAspect="1"/>
          </p:cNvPicPr>
          <p:nvPr/>
        </p:nvPicPr>
        <p:blipFill rotWithShape="1">
          <a:blip r:embed="rId5"/>
          <a:srcRect l="9852"/>
          <a:stretch/>
        </p:blipFill>
        <p:spPr>
          <a:xfrm>
            <a:off x="7853537" y="1677316"/>
            <a:ext cx="4338463" cy="2427959"/>
          </a:xfrm>
          <a:prstGeom prst="rect">
            <a:avLst/>
          </a:prstGeom>
          <a:ln>
            <a:noFill/>
          </a:ln>
          <a:effectLst>
            <a:softEdge rad="112500"/>
          </a:effectLst>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7617" r="25624" b="28755"/>
          <a:stretch/>
        </p:blipFill>
        <p:spPr>
          <a:xfrm>
            <a:off x="0" y="4396777"/>
            <a:ext cx="4213294" cy="2461223"/>
          </a:xfrm>
          <a:prstGeom prst="rect">
            <a:avLst/>
          </a:prstGeom>
          <a:ln>
            <a:noFill/>
          </a:ln>
          <a:effectLst>
            <a:softEdge rad="112500"/>
          </a:effectLst>
        </p:spPr>
      </p:pic>
      <p:sp>
        <p:nvSpPr>
          <p:cNvPr id="6" name="Title 5">
            <a:extLst>
              <a:ext uri="{FF2B5EF4-FFF2-40B4-BE49-F238E27FC236}">
                <a16:creationId xmlns:a16="http://schemas.microsoft.com/office/drawing/2014/main" xmlns="" id="{51E7F501-EA39-45E6-AB78-1C5AC99ECA89}"/>
              </a:ext>
            </a:extLst>
          </p:cNvPr>
          <p:cNvSpPr>
            <a:spLocks noGrp="1"/>
          </p:cNvSpPr>
          <p:nvPr>
            <p:ph type="title"/>
          </p:nvPr>
        </p:nvSpPr>
        <p:spPr/>
        <p:txBody>
          <a:bodyPr/>
          <a:lstStyle/>
          <a:p>
            <a:r>
              <a:rPr lang="en-US" dirty="0"/>
              <a:t>St. Bernards Healthcare Scope </a:t>
            </a:r>
          </a:p>
        </p:txBody>
      </p:sp>
    </p:spTree>
    <p:extLst>
      <p:ext uri="{BB962C8B-B14F-4D97-AF65-F5344CB8AC3E}">
        <p14:creationId xmlns:p14="http://schemas.microsoft.com/office/powerpoint/2010/main" val="162802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12068" y="469906"/>
            <a:ext cx="10515600" cy="618775"/>
          </a:xfrm>
          <a:prstGeom prst="rect">
            <a:avLst/>
          </a:prstGeom>
        </p:spPr>
        <p:txBody>
          <a:bodyPr>
            <a:noAutofit/>
          </a:bodyPr>
          <a:lstStyle/>
          <a:p>
            <a:pPr eaLnBrk="1" hangingPunct="1">
              <a:defRPr/>
            </a:pPr>
            <a:r>
              <a:rPr lang="en-US" dirty="0"/>
              <a:t>St. Bernards </a:t>
            </a:r>
            <a:br>
              <a:rPr lang="en-US" dirty="0"/>
            </a:br>
            <a:r>
              <a:rPr lang="en-US" dirty="0"/>
              <a:t>Service Area</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7813" t="7940" r="7937" b="7810"/>
          <a:stretch/>
        </p:blipFill>
        <p:spPr>
          <a:xfrm>
            <a:off x="3326004" y="15072"/>
            <a:ext cx="6842927" cy="6842928"/>
          </a:xfrm>
          <a:prstGeom prst="ellipse">
            <a:avLst/>
          </a:prstGeom>
        </p:spPr>
      </p:pic>
    </p:spTree>
    <p:extLst>
      <p:ext uri="{BB962C8B-B14F-4D97-AF65-F5344CB8AC3E}">
        <p14:creationId xmlns:p14="http://schemas.microsoft.com/office/powerpoint/2010/main" val="2345646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3"/>
          </p:nvPr>
        </p:nvGraphicFramePr>
        <p:xfrm>
          <a:off x="2136775" y="1838325"/>
          <a:ext cx="7918450" cy="4549775"/>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p:cNvSpPr>
            <a:spLocks noGrp="1"/>
          </p:cNvSpPr>
          <p:nvPr>
            <p:ph type="title"/>
          </p:nvPr>
        </p:nvSpPr>
        <p:spPr/>
        <p:txBody>
          <a:bodyPr/>
          <a:lstStyle/>
          <a:p>
            <a:r>
              <a:rPr lang="en-US" dirty="0"/>
              <a:t>Delivery Rates in our Region</a:t>
            </a:r>
          </a:p>
        </p:txBody>
      </p:sp>
    </p:spTree>
    <p:extLst>
      <p:ext uri="{BB962C8B-B14F-4D97-AF65-F5344CB8AC3E}">
        <p14:creationId xmlns:p14="http://schemas.microsoft.com/office/powerpoint/2010/main" val="2120734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F82EC2-A6C8-439D-9D96-44A840D9E85F}"/>
              </a:ext>
            </a:extLst>
          </p:cNvPr>
          <p:cNvSpPr>
            <a:spLocks noGrp="1"/>
          </p:cNvSpPr>
          <p:nvPr>
            <p:ph type="title"/>
          </p:nvPr>
        </p:nvSpPr>
        <p:spPr>
          <a:xfrm>
            <a:off x="5992587" y="285750"/>
            <a:ext cx="4729234" cy="1333500"/>
          </a:xfrm>
        </p:spPr>
        <p:txBody>
          <a:bodyPr/>
          <a:lstStyle/>
          <a:p>
            <a:r>
              <a:rPr lang="en-US" dirty="0"/>
              <a:t>Maternal Safety</a:t>
            </a:r>
          </a:p>
        </p:txBody>
      </p:sp>
      <p:sp>
        <p:nvSpPr>
          <p:cNvPr id="4" name="Text Placeholder 3"/>
          <p:cNvSpPr>
            <a:spLocks noGrp="1"/>
          </p:cNvSpPr>
          <p:nvPr>
            <p:ph type="body" sz="quarter" idx="4294967295"/>
          </p:nvPr>
        </p:nvSpPr>
        <p:spPr>
          <a:xfrm>
            <a:off x="0" y="1800224"/>
            <a:ext cx="5103813" cy="4829175"/>
          </a:xfrm>
        </p:spPr>
        <p:txBody>
          <a:bodyPr>
            <a:normAutofit fontScale="92500" lnSpcReduction="20000"/>
          </a:bodyPr>
          <a:lstStyle/>
          <a:p>
            <a:r>
              <a:rPr lang="en-US" dirty="0"/>
              <a:t>Staffed with 50 specialty trained RNs to provide one on one care</a:t>
            </a:r>
          </a:p>
          <a:p>
            <a:r>
              <a:rPr lang="en-US" dirty="0"/>
              <a:t>9 nurses with a national certification in maternal care</a:t>
            </a:r>
          </a:p>
          <a:p>
            <a:r>
              <a:rPr lang="en-US" dirty="0"/>
              <a:t>Extensive orientation and ongoing education</a:t>
            </a:r>
          </a:p>
          <a:p>
            <a:r>
              <a:rPr lang="en-US" dirty="0"/>
              <a:t>Every nurse has ACLS,NRP, STABLE, and  AWHONN fetal monitoring </a:t>
            </a:r>
          </a:p>
          <a:p>
            <a:r>
              <a:rPr lang="en-US" dirty="0"/>
              <a:t>NRP instructor, AWHONN EFM instructor, AWHONN Ops instructor, Spinning Babies workshop hosts, Arkansas’s first peanut ball ambassador</a:t>
            </a:r>
          </a:p>
          <a:p>
            <a:pPr marL="0" indent="0">
              <a:buNone/>
            </a:pPr>
            <a:r>
              <a:rPr lang="en-US" dirty="0"/>
              <a:t> </a:t>
            </a:r>
          </a:p>
          <a:p>
            <a:endParaRPr lang="en-US" dirty="0"/>
          </a:p>
        </p:txBody>
      </p:sp>
      <p:pic>
        <p:nvPicPr>
          <p:cNvPr id="1026" name="Picture 2" descr="C:\Users\dlands\AppData\Local\Temp\XPgrpwise\65C23541SBMAILSYSSBRMCPO110013436351A3BB91\IMG_1922.JPG">
            <a:extLst>
              <a:ext uri="{FF2B5EF4-FFF2-40B4-BE49-F238E27FC236}">
                <a16:creationId xmlns:a16="http://schemas.microsoft.com/office/drawing/2014/main" xmlns="" id="{F90388D7-CBCD-4ED7-B884-3C2299770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924" y="2089785"/>
            <a:ext cx="5242560" cy="393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189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Jonesboro- April 2016</a:t>
            </a:r>
          </a:p>
          <a:p>
            <a:r>
              <a:rPr lang="en-US" dirty="0"/>
              <a:t>Lawrence Memorial- July 2023</a:t>
            </a:r>
          </a:p>
          <a:p>
            <a:pPr marL="0" indent="0">
              <a:buNone/>
            </a:pPr>
            <a:endParaRPr lang="en-US" dirty="0"/>
          </a:p>
        </p:txBody>
      </p:sp>
      <p:sp>
        <p:nvSpPr>
          <p:cNvPr id="3" name="Title 2"/>
          <p:cNvSpPr>
            <a:spLocks noGrp="1"/>
          </p:cNvSpPr>
          <p:nvPr>
            <p:ph type="title"/>
          </p:nvPr>
        </p:nvSpPr>
        <p:spPr/>
        <p:txBody>
          <a:bodyPr/>
          <a:lstStyle/>
          <a:p>
            <a:r>
              <a:rPr lang="en-US" dirty="0"/>
              <a:t>St. Bernards Pregnancy Clinic</a:t>
            </a:r>
          </a:p>
        </p:txBody>
      </p:sp>
      <p:pic>
        <p:nvPicPr>
          <p:cNvPr id="4" name="Picture 3"/>
          <p:cNvPicPr>
            <a:picLocks noChangeAspect="1"/>
          </p:cNvPicPr>
          <p:nvPr/>
        </p:nvPicPr>
        <p:blipFill>
          <a:blip r:embed="rId3"/>
          <a:stretch>
            <a:fillRect/>
          </a:stretch>
        </p:blipFill>
        <p:spPr>
          <a:xfrm>
            <a:off x="2314854" y="3428999"/>
            <a:ext cx="3375941" cy="2476949"/>
          </a:xfrm>
          <a:prstGeom prst="rect">
            <a:avLst/>
          </a:prstGeom>
        </p:spPr>
      </p:pic>
      <p:pic>
        <p:nvPicPr>
          <p:cNvPr id="5" name="Picture 4"/>
          <p:cNvPicPr>
            <a:picLocks noChangeAspect="1"/>
          </p:cNvPicPr>
          <p:nvPr/>
        </p:nvPicPr>
        <p:blipFill>
          <a:blip r:embed="rId4"/>
          <a:stretch>
            <a:fillRect/>
          </a:stretch>
        </p:blipFill>
        <p:spPr>
          <a:xfrm>
            <a:off x="7366279" y="3428999"/>
            <a:ext cx="3186973" cy="2476949"/>
          </a:xfrm>
          <a:prstGeom prst="rect">
            <a:avLst/>
          </a:prstGeom>
        </p:spPr>
      </p:pic>
    </p:spTree>
    <p:extLst>
      <p:ext uri="{BB962C8B-B14F-4D97-AF65-F5344CB8AC3E}">
        <p14:creationId xmlns:p14="http://schemas.microsoft.com/office/powerpoint/2010/main" val="3100613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1200151" y="1838931"/>
            <a:ext cx="7235190" cy="4549683"/>
          </a:xfrm>
        </p:spPr>
        <p:txBody>
          <a:bodyPr>
            <a:normAutofit/>
          </a:bodyPr>
          <a:lstStyle/>
          <a:p>
            <a:pPr lvl="1"/>
            <a:r>
              <a:rPr lang="en-US" dirty="0"/>
              <a:t>Provides comprehensive prenatal care to every patient regardless of their ability to pay </a:t>
            </a:r>
          </a:p>
          <a:p>
            <a:pPr lvl="1"/>
            <a:r>
              <a:rPr lang="en-US" dirty="0"/>
              <a:t>Currently caring for an average of 57 new OB patients each month </a:t>
            </a:r>
          </a:p>
          <a:p>
            <a:pPr lvl="1"/>
            <a:r>
              <a:rPr lang="en-US" dirty="0"/>
              <a:t>3 OBGYN physicians, 2 Advanced Practice Nurses, nurses, social worker, full service ultrasound, lab services, houses the ANGELS </a:t>
            </a:r>
            <a:r>
              <a:rPr lang="en-US" dirty="0" err="1"/>
              <a:t>telemed</a:t>
            </a:r>
            <a:r>
              <a:rPr lang="en-US" dirty="0"/>
              <a:t> high risk ultrasound, outpatient lactation services, maternal substance abuse program, maternal mental health services with SBCC</a:t>
            </a:r>
          </a:p>
          <a:p>
            <a:endParaRPr lang="en-US" dirty="0"/>
          </a:p>
        </p:txBody>
      </p:sp>
      <p:sp>
        <p:nvSpPr>
          <p:cNvPr id="4" name="Title 3"/>
          <p:cNvSpPr>
            <a:spLocks noGrp="1"/>
          </p:cNvSpPr>
          <p:nvPr>
            <p:ph type="title"/>
          </p:nvPr>
        </p:nvSpPr>
        <p:spPr/>
        <p:txBody>
          <a:bodyPr/>
          <a:lstStyle/>
          <a:p>
            <a:r>
              <a:rPr lang="en-US" dirty="0"/>
              <a:t>Pregnancy Clinic Services</a:t>
            </a:r>
          </a:p>
        </p:txBody>
      </p:sp>
      <p:pic>
        <p:nvPicPr>
          <p:cNvPr id="5124" name="Picture 4" descr="C:\Users\dlands\AppData\Local\Temp\XPgrpwise\65C247AESBMAILSYSSBRMCPO110013436351A3BCF1\IMG_2453.JPEG">
            <a:extLst>
              <a:ext uri="{FF2B5EF4-FFF2-40B4-BE49-F238E27FC236}">
                <a16:creationId xmlns:a16="http://schemas.microsoft.com/office/drawing/2014/main" xmlns="" id="{6D6835F6-A491-41E8-8756-01566F965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1680" y="1359414"/>
            <a:ext cx="3775393"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64396"/>
      </p:ext>
    </p:extLst>
  </p:cSld>
  <p:clrMapOvr>
    <a:masterClrMapping/>
  </p:clrMapOvr>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vised Master 2016 templete widescreen" id="{8A0DBD33-20B8-4FA2-A12E-EAACD45A6217}" vid="{73C5A118-9E9F-48F2-A8E2-A9878273439C}"/>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vised Master 2016 templete widescreen" id="{8A0DBD33-20B8-4FA2-A12E-EAACD45A6217}" vid="{73C5A118-9E9F-48F2-A8E2-A9878273439C}"/>
    </a:ext>
  </a:extLst>
</a:theme>
</file>

<file path=ppt/theme/theme3.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A42CFF1F-5DFD-4BEE-A7C4-7782BDC79F41}" vid="{CA1D945C-3BD4-4B3B-903E-B09004B2D5F9}"/>
    </a:ext>
  </a:extLst>
</a:theme>
</file>

<file path=ppt/theme/theme4.xml><?xml version="1.0" encoding="utf-8"?>
<a:theme xmlns:a="http://schemas.openxmlformats.org/drawingml/2006/main" name="7_Customer Service Plan">
  <a:themeElements>
    <a:clrScheme name="2_Customer Service Pla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Customer Service Pla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er Service Pla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2013 Medical Cente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2360</TotalTime>
  <Words>1040</Words>
  <Application>Microsoft Office PowerPoint</Application>
  <PresentationFormat>Widescreen</PresentationFormat>
  <Paragraphs>120</Paragraphs>
  <Slides>17</Slides>
  <Notes>13</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17</vt:i4>
      </vt:variant>
    </vt:vector>
  </HeadingPairs>
  <TitlesOfParts>
    <vt:vector size="27" baseType="lpstr">
      <vt:lpstr>Arial</vt:lpstr>
      <vt:lpstr>Calibri</vt:lpstr>
      <vt:lpstr>Calibri Light</vt:lpstr>
      <vt:lpstr>Futura Std Medium</vt:lpstr>
      <vt:lpstr>Futura-BoldOblique</vt:lpstr>
      <vt:lpstr>4_Office Theme</vt:lpstr>
      <vt:lpstr>3_Office Theme</vt:lpstr>
      <vt:lpstr>Theme1</vt:lpstr>
      <vt:lpstr>7_Customer Service Plan</vt:lpstr>
      <vt:lpstr>1_2013 Medical Center Template</vt:lpstr>
      <vt:lpstr>Maternal Life 360</vt:lpstr>
      <vt:lpstr>Our Mission</vt:lpstr>
      <vt:lpstr>St. Bernards Healthcare</vt:lpstr>
      <vt:lpstr>St. Bernards Healthcare Scope </vt:lpstr>
      <vt:lpstr>St. Bernards  Service Area</vt:lpstr>
      <vt:lpstr>Delivery Rates in our Region</vt:lpstr>
      <vt:lpstr>Maternal Safety</vt:lpstr>
      <vt:lpstr>St. Bernards Pregnancy Clinic</vt:lpstr>
      <vt:lpstr>Pregnancy Clinic Services</vt:lpstr>
      <vt:lpstr>Pregnancy Clinic and SDOH</vt:lpstr>
      <vt:lpstr>Expansion of St. Bernards Pregnancy Clinic Locations</vt:lpstr>
      <vt:lpstr>Community Education</vt:lpstr>
      <vt:lpstr>Why Maternal Life 360?</vt:lpstr>
      <vt:lpstr>Parents as Teachers</vt:lpstr>
      <vt:lpstr>Further Consideration</vt:lpstr>
      <vt:lpstr>Maternal Safety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Stephanie L. Riley</dc:creator>
  <cp:lastModifiedBy>Emily McGee</cp:lastModifiedBy>
  <cp:revision>161</cp:revision>
  <cp:lastPrinted>2022-02-02T14:58:58Z</cp:lastPrinted>
  <dcterms:created xsi:type="dcterms:W3CDTF">2016-06-07T15:59:08Z</dcterms:created>
  <dcterms:modified xsi:type="dcterms:W3CDTF">2024-04-02T15:19:12Z</dcterms:modified>
</cp:coreProperties>
</file>