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2" r:id="rId2"/>
    <p:sldId id="257" r:id="rId3"/>
    <p:sldId id="274" r:id="rId4"/>
    <p:sldId id="273" r:id="rId5"/>
    <p:sldId id="275" r:id="rId6"/>
    <p:sldId id="259" r:id="rId7"/>
    <p:sldId id="260" r:id="rId8"/>
    <p:sldId id="270" r:id="rId9"/>
    <p:sldId id="261" r:id="rId10"/>
    <p:sldId id="269" r:id="rId11"/>
    <p:sldId id="262" r:id="rId12"/>
    <p:sldId id="263" r:id="rId13"/>
    <p:sldId id="264" r:id="rId14"/>
    <p:sldId id="271" r:id="rId15"/>
    <p:sldId id="266" r:id="rId16"/>
    <p:sldId id="276" r:id="rId17"/>
    <p:sldId id="268" r:id="rId18"/>
    <p:sldId id="265" r:id="rId19"/>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1725" autoAdjust="0"/>
  </p:normalViewPr>
  <p:slideViewPr>
    <p:cSldViewPr>
      <p:cViewPr varScale="1">
        <p:scale>
          <a:sx n="114" d="100"/>
          <a:sy n="114" d="100"/>
        </p:scale>
        <p:origin x="2214"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dirty="0"/>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C8872BB9-5604-43B0-BEF3-9B7386F55A55}" type="datetimeFigureOut">
              <a:rPr lang="en-US" smtClean="0"/>
              <a:pPr/>
              <a:t>6/13/2019</a:t>
            </a:fld>
            <a:endParaRPr lang="en-US" dirty="0"/>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endParaRPr lang="en-US" dirty="0"/>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363432F7-504E-4746-AFE9-3B92835E387F}"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3432F7-504E-4746-AFE9-3B92835E387F}" type="slidenum">
              <a:rPr lang="en-US" smtClean="0"/>
              <a:pPr/>
              <a:t>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3432F7-504E-4746-AFE9-3B92835E387F}" type="slidenum">
              <a:rPr lang="en-US" smtClean="0"/>
              <a:pPr/>
              <a:t>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3432F7-504E-4746-AFE9-3B92835E387F}" type="slidenum">
              <a:rPr lang="en-US" smtClean="0"/>
              <a:pPr/>
              <a:t>7</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3432F7-504E-4746-AFE9-3B92835E387F}" type="slidenum">
              <a:rPr lang="en-US" smtClean="0"/>
              <a:pPr/>
              <a:t>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3432F7-504E-4746-AFE9-3B92835E387F}" type="slidenum">
              <a:rPr lang="en-US" smtClean="0"/>
              <a:pPr/>
              <a:t>11</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363432F7-504E-4746-AFE9-3B92835E387F}" type="slidenum">
              <a:rPr lang="en-US" smtClean="0"/>
              <a:pPr/>
              <a:t>12</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3432F7-504E-4746-AFE9-3B92835E387F}"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DE088B9-8BFC-4805-B8DA-B31A7BCF4E50}" type="datetimeFigureOut">
              <a:rPr lang="en-US" smtClean="0"/>
              <a:pPr/>
              <a:t>6/13/2019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9FF73D-E9D8-4023-AE59-4DA59A9862C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E088B9-8BFC-4805-B8DA-B31A7BCF4E50}" type="datetimeFigureOut">
              <a:rPr lang="en-US" smtClean="0"/>
              <a:pPr/>
              <a:t>6/13/2019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9FF73D-E9D8-4023-AE59-4DA59A9862C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E088B9-8BFC-4805-B8DA-B31A7BCF4E50}" type="datetimeFigureOut">
              <a:rPr lang="en-US" smtClean="0"/>
              <a:pPr/>
              <a:t>6/13/2019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9FF73D-E9D8-4023-AE59-4DA59A9862C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E088B9-8BFC-4805-B8DA-B31A7BCF4E50}" type="datetimeFigureOut">
              <a:rPr lang="en-US" smtClean="0"/>
              <a:pPr/>
              <a:t>6/13/2019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9FF73D-E9D8-4023-AE59-4DA59A9862C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E088B9-8BFC-4805-B8DA-B31A7BCF4E50}" type="datetimeFigureOut">
              <a:rPr lang="en-US" smtClean="0"/>
              <a:pPr/>
              <a:t>6/13/2019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9FF73D-E9D8-4023-AE59-4DA59A9862C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DE088B9-8BFC-4805-B8DA-B31A7BCF4E50}" type="datetimeFigureOut">
              <a:rPr lang="en-US" smtClean="0"/>
              <a:pPr/>
              <a:t>6/13/2019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19FF73D-E9D8-4023-AE59-4DA59A9862C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E088B9-8BFC-4805-B8DA-B31A7BCF4E50}" type="datetimeFigureOut">
              <a:rPr lang="en-US" smtClean="0"/>
              <a:pPr/>
              <a:t>6/13/2019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19FF73D-E9D8-4023-AE59-4DA59A9862C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DE088B9-8BFC-4805-B8DA-B31A7BCF4E50}" type="datetimeFigureOut">
              <a:rPr lang="en-US" smtClean="0"/>
              <a:pPr/>
              <a:t>6/13/2019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19FF73D-E9D8-4023-AE59-4DA59A9862C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E088B9-8BFC-4805-B8DA-B31A7BCF4E50}" type="datetimeFigureOut">
              <a:rPr lang="en-US" smtClean="0"/>
              <a:pPr/>
              <a:t>6/13/2019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19FF73D-E9D8-4023-AE59-4DA59A9862C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DE088B9-8BFC-4805-B8DA-B31A7BCF4E50}" type="datetimeFigureOut">
              <a:rPr lang="en-US" smtClean="0"/>
              <a:pPr/>
              <a:t>6/13/2019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19FF73D-E9D8-4023-AE59-4DA59A9862C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DE088B9-8BFC-4805-B8DA-B31A7BCF4E50}" type="datetimeFigureOut">
              <a:rPr lang="en-US" smtClean="0"/>
              <a:pPr/>
              <a:t>6/13/2019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19FF73D-E9D8-4023-AE59-4DA59A9862C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E088B9-8BFC-4805-B8DA-B31A7BCF4E50}" type="datetimeFigureOut">
              <a:rPr lang="en-US" smtClean="0"/>
              <a:pPr/>
              <a:t>6/13/2019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9FF73D-E9D8-4023-AE59-4DA59A9862C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dhs.arkansas.gov/daas/NursingHome/" TargetMode="Externa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Instructions for On-Line Entry of Nursing Facility Admissions	</a:t>
            </a:r>
          </a:p>
        </p:txBody>
      </p:sp>
      <p:sp>
        <p:nvSpPr>
          <p:cNvPr id="6" name="Text Placeholder 5"/>
          <p:cNvSpPr>
            <a:spLocks noGrp="1"/>
          </p:cNvSpPr>
          <p:nvPr>
            <p:ph type="body" sz="half" idx="2"/>
          </p:nvPr>
        </p:nvSpPr>
        <p:spPr/>
        <p:txBody>
          <a:bodyPr/>
          <a:lstStyle/>
          <a:p>
            <a:r>
              <a:rPr lang="en-US" dirty="0"/>
              <a:t>The on-line entry of Nursing Facility Admissions is the required way to report daily admissions to your facility.  </a:t>
            </a:r>
          </a:p>
          <a:p>
            <a:r>
              <a:rPr lang="en-US" dirty="0"/>
              <a:t>To access the application, open the browser on your computer and enter the following address exactly as noted below (including the final forward slash):  </a:t>
            </a:r>
          </a:p>
          <a:p>
            <a:endParaRPr lang="en-US" dirty="0"/>
          </a:p>
          <a:p>
            <a:r>
              <a:rPr lang="en-US" sz="1100" dirty="0">
                <a:hlinkClick r:id="rId2"/>
              </a:rPr>
              <a:t>https://dhs.arkansas.gov/daas/NursingHome/</a:t>
            </a:r>
            <a:r>
              <a:rPr lang="en-US" sz="1100" dirty="0"/>
              <a:t> </a:t>
            </a:r>
          </a:p>
          <a:p>
            <a:endParaRPr lang="en-US" dirty="0"/>
          </a:p>
          <a:p>
            <a:r>
              <a:rPr lang="en-US" dirty="0"/>
              <a:t>It is recommended that you save this address in your favorites for your browser so that you do not have to retype it each time.  </a:t>
            </a:r>
          </a:p>
          <a:p>
            <a:r>
              <a:rPr lang="en-US" dirty="0"/>
              <a:t> </a:t>
            </a:r>
          </a:p>
          <a:p>
            <a:r>
              <a:rPr lang="en-US" dirty="0"/>
              <a:t>Press the enter key to display the website home page. </a:t>
            </a:r>
          </a:p>
        </p:txBody>
      </p:sp>
      <p:pic>
        <p:nvPicPr>
          <p:cNvPr id="12" name="Content Placeholder 11">
            <a:extLst>
              <a:ext uri="{FF2B5EF4-FFF2-40B4-BE49-F238E27FC236}">
                <a16:creationId xmlns:a16="http://schemas.microsoft.com/office/drawing/2014/main" id="{AA24708B-F3D7-42D4-9011-2F24154F71B6}"/>
              </a:ext>
            </a:extLst>
          </p:cNvPr>
          <p:cNvPicPr>
            <a:picLocks noGrp="1" noChangeAspect="1"/>
          </p:cNvPicPr>
          <p:nvPr>
            <p:ph idx="1"/>
          </p:nvPr>
        </p:nvPicPr>
        <p:blipFill>
          <a:blip r:embed="rId3"/>
          <a:stretch>
            <a:fillRect/>
          </a:stretch>
        </p:blipFill>
        <p:spPr>
          <a:xfrm>
            <a:off x="3575050" y="1301102"/>
            <a:ext cx="5264150" cy="391021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br>
              <a:rPr lang="en-US" dirty="0"/>
            </a:br>
            <a:endParaRPr lang="en-US" dirty="0"/>
          </a:p>
        </p:txBody>
      </p:sp>
      <p:sp>
        <p:nvSpPr>
          <p:cNvPr id="7" name="Text Placeholder 6"/>
          <p:cNvSpPr>
            <a:spLocks noGrp="1"/>
          </p:cNvSpPr>
          <p:nvPr>
            <p:ph type="body" sz="half" idx="2"/>
          </p:nvPr>
        </p:nvSpPr>
        <p:spPr/>
        <p:txBody>
          <a:bodyPr/>
          <a:lstStyle/>
          <a:p>
            <a:r>
              <a:rPr lang="en-US" dirty="0"/>
              <a:t>Remember to click on the appropriate boxes  if Resident’s  Representative and Facility Representative have signed a copy of this form.  </a:t>
            </a:r>
          </a:p>
        </p:txBody>
      </p:sp>
      <p:pic>
        <p:nvPicPr>
          <p:cNvPr id="1026" name="Picture 2"/>
          <p:cNvPicPr>
            <a:picLocks noGrp="1" noChangeAspect="1" noChangeArrowheads="1"/>
          </p:cNvPicPr>
          <p:nvPr>
            <p:ph idx="1"/>
          </p:nvPr>
        </p:nvPicPr>
        <p:blipFill>
          <a:blip r:embed="rId2" cstate="print"/>
          <a:srcRect/>
          <a:stretch>
            <a:fillRect/>
          </a:stretch>
        </p:blipFill>
        <p:spPr bwMode="auto">
          <a:xfrm>
            <a:off x="3575050" y="1282700"/>
            <a:ext cx="5111750" cy="3833812"/>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What if something is wrong?</a:t>
            </a:r>
            <a:br>
              <a:rPr lang="en-US" dirty="0"/>
            </a:br>
            <a:r>
              <a:rPr lang="en-US" dirty="0"/>
              <a:t> </a:t>
            </a:r>
          </a:p>
        </p:txBody>
      </p:sp>
      <p:sp>
        <p:nvSpPr>
          <p:cNvPr id="5" name="Text Placeholder 4"/>
          <p:cNvSpPr>
            <a:spLocks noGrp="1"/>
          </p:cNvSpPr>
          <p:nvPr>
            <p:ph type="body" sz="half" idx="2"/>
          </p:nvPr>
        </p:nvSpPr>
        <p:spPr/>
        <p:txBody>
          <a:bodyPr/>
          <a:lstStyle/>
          <a:p>
            <a:r>
              <a:rPr lang="en-US" dirty="0"/>
              <a:t>When you have completed the data entry, click on </a:t>
            </a:r>
            <a:r>
              <a:rPr lang="en-US" b="1" dirty="0"/>
              <a:t>Confirm Notice Admission</a:t>
            </a:r>
          </a:p>
          <a:p>
            <a:endParaRPr lang="en-US" dirty="0"/>
          </a:p>
          <a:p>
            <a:r>
              <a:rPr lang="en-US" dirty="0"/>
              <a:t>If there are errors in the data entry or all fields are not filled, you will see indicators of the incorrect or missing information at the bottom of the form, as well as beside the field which must be corrected.  </a:t>
            </a:r>
          </a:p>
          <a:p>
            <a:endParaRPr lang="en-US" dirty="0"/>
          </a:p>
          <a:p>
            <a:r>
              <a:rPr lang="en-US" dirty="0"/>
              <a:t>When all data is correct, click on </a:t>
            </a:r>
            <a:r>
              <a:rPr lang="en-US" b="1" dirty="0"/>
              <a:t>Confirm Notice Admission </a:t>
            </a:r>
          </a:p>
        </p:txBody>
      </p:sp>
      <p:pic>
        <p:nvPicPr>
          <p:cNvPr id="6" name="Content Placeholder 5"/>
          <p:cNvPicPr>
            <a:picLocks noGrp="1"/>
          </p:cNvPicPr>
          <p:nvPr>
            <p:ph idx="1"/>
          </p:nvPr>
        </p:nvPicPr>
        <p:blipFill>
          <a:blip r:embed="rId3" cstate="print"/>
          <a:srcRect/>
          <a:stretch>
            <a:fillRect/>
          </a:stretch>
        </p:blipFill>
        <p:spPr bwMode="auto">
          <a:xfrm>
            <a:off x="3575050" y="1282700"/>
            <a:ext cx="5111750" cy="3833812"/>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dirty="0"/>
              <a:t>Second Screen</a:t>
            </a:r>
            <a:br>
              <a:rPr lang="en-US" dirty="0"/>
            </a:br>
            <a:endParaRPr lang="en-US" dirty="0"/>
          </a:p>
        </p:txBody>
      </p:sp>
      <p:sp>
        <p:nvSpPr>
          <p:cNvPr id="5" name="Text Placeholder 4"/>
          <p:cNvSpPr>
            <a:spLocks noGrp="1"/>
          </p:cNvSpPr>
          <p:nvPr>
            <p:ph type="body" sz="half" idx="2"/>
          </p:nvPr>
        </p:nvSpPr>
        <p:spPr/>
        <p:txBody>
          <a:bodyPr/>
          <a:lstStyle/>
          <a:p>
            <a:r>
              <a:rPr lang="en-US" dirty="0"/>
              <a:t>Once all data is correct and you have clicked on </a:t>
            </a:r>
            <a:r>
              <a:rPr lang="en-US" b="1" dirty="0"/>
              <a:t>Confirm Notice Admission , </a:t>
            </a:r>
            <a:r>
              <a:rPr lang="en-US" dirty="0"/>
              <a:t>you will see a second screen which is identical to the first with the exception that there are two buttons at the bottom of the screen:  </a:t>
            </a:r>
            <a:r>
              <a:rPr lang="en-US" b="1" dirty="0"/>
              <a:t>Back to Change</a:t>
            </a:r>
            <a:r>
              <a:rPr lang="en-US" dirty="0"/>
              <a:t> and </a:t>
            </a:r>
            <a:r>
              <a:rPr lang="en-US" b="1" dirty="0"/>
              <a:t>Submit+Print</a:t>
            </a:r>
            <a:r>
              <a:rPr lang="en-US" dirty="0"/>
              <a:t>.  </a:t>
            </a:r>
          </a:p>
          <a:p>
            <a:endParaRPr lang="en-US" dirty="0"/>
          </a:p>
          <a:p>
            <a:r>
              <a:rPr lang="en-US" dirty="0"/>
              <a:t>Clicking on </a:t>
            </a:r>
            <a:r>
              <a:rPr lang="en-US" b="1" dirty="0"/>
              <a:t>Back to Change </a:t>
            </a:r>
            <a:r>
              <a:rPr lang="en-US" dirty="0"/>
              <a:t>provides you with the opportunity to review  the information before submission.  </a:t>
            </a:r>
          </a:p>
          <a:p>
            <a:endParaRPr lang="en-US" dirty="0"/>
          </a:p>
          <a:p>
            <a:r>
              <a:rPr lang="en-US" dirty="0"/>
              <a:t>Clicking on </a:t>
            </a:r>
            <a:r>
              <a:rPr lang="en-US" b="1" dirty="0"/>
              <a:t>Submit +Print </a:t>
            </a:r>
            <a:r>
              <a:rPr lang="en-US" dirty="0"/>
              <a:t>will send the information to the data base.</a:t>
            </a:r>
          </a:p>
        </p:txBody>
      </p:sp>
      <p:pic>
        <p:nvPicPr>
          <p:cNvPr id="6" name="Content Placeholder 5"/>
          <p:cNvPicPr>
            <a:picLocks noGrp="1"/>
          </p:cNvPicPr>
          <p:nvPr>
            <p:ph idx="1"/>
          </p:nvPr>
        </p:nvPicPr>
        <p:blipFill>
          <a:blip r:embed="rId3" cstate="print"/>
          <a:srcRect/>
          <a:stretch>
            <a:fillRect/>
          </a:stretch>
        </p:blipFill>
        <p:spPr bwMode="auto">
          <a:xfrm>
            <a:off x="3575050" y="1282700"/>
            <a:ext cx="5111750" cy="3833812"/>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Print a Copy </a:t>
            </a:r>
            <a:br>
              <a:rPr lang="en-US" dirty="0"/>
            </a:br>
            <a:endParaRPr lang="en-US" dirty="0"/>
          </a:p>
        </p:txBody>
      </p:sp>
      <p:sp>
        <p:nvSpPr>
          <p:cNvPr id="4" name="Text Placeholder 3"/>
          <p:cNvSpPr>
            <a:spLocks noGrp="1"/>
          </p:cNvSpPr>
          <p:nvPr>
            <p:ph type="body" sz="half" idx="2"/>
          </p:nvPr>
        </p:nvSpPr>
        <p:spPr/>
        <p:txBody>
          <a:bodyPr/>
          <a:lstStyle/>
          <a:p>
            <a:endParaRPr lang="en-US" dirty="0"/>
          </a:p>
          <a:p>
            <a:r>
              <a:rPr lang="en-US" dirty="0"/>
              <a:t>It will also bring up a “Print” box so that you can print a copy of the form for your file.  Click on</a:t>
            </a:r>
            <a:r>
              <a:rPr lang="en-US" b="1" dirty="0"/>
              <a:t> Print </a:t>
            </a:r>
            <a:r>
              <a:rPr lang="en-US" dirty="0"/>
              <a:t>to send the form to your printer or </a:t>
            </a:r>
            <a:r>
              <a:rPr lang="en-US" b="1" dirty="0"/>
              <a:t>Cancel</a:t>
            </a:r>
            <a:r>
              <a:rPr lang="en-US" dirty="0"/>
              <a:t> if you do not need a copy of the form.</a:t>
            </a:r>
          </a:p>
          <a:p>
            <a:endParaRPr lang="en-US" b="1" dirty="0"/>
          </a:p>
          <a:p>
            <a:endParaRPr lang="en-US" dirty="0"/>
          </a:p>
          <a:p>
            <a:endParaRPr lang="en-US" b="1" dirty="0"/>
          </a:p>
          <a:p>
            <a:endParaRPr lang="en-US" b="1" dirty="0"/>
          </a:p>
          <a:p>
            <a:endParaRPr lang="en-US"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3575050" y="1282700"/>
            <a:ext cx="5111750" cy="3833812"/>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Close Out	</a:t>
            </a:r>
          </a:p>
        </p:txBody>
      </p:sp>
      <p:sp>
        <p:nvSpPr>
          <p:cNvPr id="4" name="Text Placeholder 3"/>
          <p:cNvSpPr>
            <a:spLocks noGrp="1"/>
          </p:cNvSpPr>
          <p:nvPr>
            <p:ph type="body" sz="half" idx="2"/>
          </p:nvPr>
        </p:nvSpPr>
        <p:spPr/>
        <p:txBody>
          <a:bodyPr/>
          <a:lstStyle/>
          <a:p>
            <a:endParaRPr lang="en-US" dirty="0"/>
          </a:p>
          <a:p>
            <a:endParaRPr lang="en-US" dirty="0"/>
          </a:p>
          <a:p>
            <a:r>
              <a:rPr lang="en-US" dirty="0"/>
              <a:t>Close this screen.  </a:t>
            </a:r>
          </a:p>
        </p:txBody>
      </p:sp>
      <p:pic>
        <p:nvPicPr>
          <p:cNvPr id="2050" name="Picture 2"/>
          <p:cNvPicPr>
            <a:picLocks noGrp="1" noChangeAspect="1" noChangeArrowheads="1"/>
          </p:cNvPicPr>
          <p:nvPr>
            <p:ph idx="1"/>
          </p:nvPr>
        </p:nvPicPr>
        <p:blipFill>
          <a:blip r:embed="rId2" cstate="print"/>
          <a:srcRect/>
          <a:stretch>
            <a:fillRect/>
          </a:stretch>
        </p:blipFill>
        <p:spPr bwMode="auto">
          <a:xfrm>
            <a:off x="3575050" y="1282700"/>
            <a:ext cx="5111750" cy="3833812"/>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Next Step</a:t>
            </a:r>
            <a:br>
              <a:rPr lang="en-US" dirty="0"/>
            </a:br>
            <a:endParaRPr lang="en-US" dirty="0"/>
          </a:p>
        </p:txBody>
      </p:sp>
      <p:sp>
        <p:nvSpPr>
          <p:cNvPr id="4" name="Text Placeholder 3"/>
          <p:cNvSpPr>
            <a:spLocks noGrp="1"/>
          </p:cNvSpPr>
          <p:nvPr>
            <p:ph type="body" sz="half" idx="2"/>
          </p:nvPr>
        </p:nvSpPr>
        <p:spPr/>
        <p:txBody>
          <a:bodyPr/>
          <a:lstStyle/>
          <a:p>
            <a:r>
              <a:rPr lang="en-US" dirty="0"/>
              <a:t>If you have additional admissions to submit, click on </a:t>
            </a:r>
            <a:r>
              <a:rPr lang="en-US" b="1" dirty="0"/>
              <a:t>Back to Notice of Admission</a:t>
            </a:r>
            <a:r>
              <a:rPr lang="en-US" dirty="0"/>
              <a:t>.  You will be returned to the first screen for data entry.  </a:t>
            </a:r>
          </a:p>
          <a:p>
            <a:endParaRPr lang="en-US" dirty="0"/>
          </a:p>
          <a:p>
            <a:endParaRPr lang="en-US" dirty="0"/>
          </a:p>
          <a:p>
            <a:r>
              <a:rPr lang="en-US" dirty="0"/>
              <a:t>If you want to check that the information entered is in the data base, click </a:t>
            </a:r>
            <a:r>
              <a:rPr lang="en-US" b="1" dirty="0"/>
              <a:t>View History</a:t>
            </a:r>
            <a:r>
              <a:rPr lang="en-US" dirty="0"/>
              <a:t>.</a:t>
            </a:r>
          </a:p>
          <a:p>
            <a:endParaRPr lang="en-US" b="1" dirty="0"/>
          </a:p>
          <a:p>
            <a:endParaRPr 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3575050" y="1282700"/>
            <a:ext cx="5111750" cy="3833812"/>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View History	</a:t>
            </a:r>
          </a:p>
        </p:txBody>
      </p:sp>
      <p:sp>
        <p:nvSpPr>
          <p:cNvPr id="4" name="Text Placeholder 3"/>
          <p:cNvSpPr>
            <a:spLocks noGrp="1"/>
          </p:cNvSpPr>
          <p:nvPr>
            <p:ph type="body" sz="half" idx="2"/>
          </p:nvPr>
        </p:nvSpPr>
        <p:spPr/>
        <p:txBody>
          <a:bodyPr/>
          <a:lstStyle/>
          <a:p>
            <a:endParaRPr lang="en-US" dirty="0"/>
          </a:p>
          <a:p>
            <a:endParaRPr lang="en-US" dirty="0"/>
          </a:p>
          <a:p>
            <a:r>
              <a:rPr lang="en-US" dirty="0"/>
              <a:t>This will provide you  with a listing of all individuals at your facility whose data has been submitted to the website.  </a:t>
            </a:r>
          </a:p>
          <a:p>
            <a:endParaRPr lang="en-US" dirty="0"/>
          </a:p>
          <a:p>
            <a:r>
              <a:rPr lang="en-US" dirty="0"/>
              <a:t>If an admissions record is not found, it did not reach the data base and you will need to reenter the information.</a:t>
            </a:r>
          </a:p>
          <a:p>
            <a:endParaRPr lang="en-US" dirty="0"/>
          </a:p>
          <a:p>
            <a:r>
              <a:rPr lang="en-US" dirty="0"/>
              <a:t>When you have completed your data entry or review of history, click </a:t>
            </a:r>
            <a:r>
              <a:rPr lang="en-US" b="1" dirty="0"/>
              <a:t>Logout</a:t>
            </a:r>
            <a:r>
              <a:rPr lang="en-US" dirty="0"/>
              <a:t>.  </a:t>
            </a:r>
          </a:p>
        </p:txBody>
      </p:sp>
      <p:pic>
        <p:nvPicPr>
          <p:cNvPr id="5123" name="Picture 3"/>
          <p:cNvPicPr>
            <a:picLocks noGrp="1" noChangeAspect="1" noChangeArrowheads="1"/>
          </p:cNvPicPr>
          <p:nvPr>
            <p:ph idx="1"/>
          </p:nvPr>
        </p:nvPicPr>
        <p:blipFill>
          <a:blip r:embed="rId2" cstate="print"/>
          <a:srcRect/>
          <a:stretch>
            <a:fillRect/>
          </a:stretch>
        </p:blipFill>
        <p:spPr bwMode="auto">
          <a:xfrm>
            <a:off x="3575050" y="1282700"/>
            <a:ext cx="5111750" cy="3833812"/>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FYI</a:t>
            </a:r>
          </a:p>
        </p:txBody>
      </p:sp>
      <p:sp>
        <p:nvSpPr>
          <p:cNvPr id="4" name="Text Placeholder 3"/>
          <p:cNvSpPr>
            <a:spLocks noGrp="1"/>
          </p:cNvSpPr>
          <p:nvPr>
            <p:ph type="body" sz="half" idx="2"/>
          </p:nvPr>
        </p:nvSpPr>
        <p:spPr/>
        <p:txBody>
          <a:bodyPr/>
          <a:lstStyle/>
          <a:p>
            <a:endParaRPr lang="en-US" dirty="0"/>
          </a:p>
          <a:p>
            <a:endParaRPr lang="en-US" dirty="0"/>
          </a:p>
          <a:p>
            <a:r>
              <a:rPr lang="en-US" dirty="0"/>
              <a:t>At any time, you may view also view the history of your facility’s admissions by clicking on </a:t>
            </a:r>
            <a:r>
              <a:rPr lang="en-US" b="1" dirty="0"/>
              <a:t>View History of Admissions</a:t>
            </a:r>
            <a:r>
              <a:rPr lang="en-US" dirty="0"/>
              <a:t> at the top, left of the first screen.  </a:t>
            </a:r>
          </a:p>
          <a:p>
            <a:endParaRPr lang="en-US" dirty="0"/>
          </a:p>
          <a:p>
            <a:r>
              <a:rPr lang="en-US" dirty="0"/>
              <a:t>  </a:t>
            </a:r>
          </a:p>
        </p:txBody>
      </p:sp>
      <p:pic>
        <p:nvPicPr>
          <p:cNvPr id="5" name="Content Placeholder 4"/>
          <p:cNvPicPr>
            <a:picLocks noGrp="1"/>
          </p:cNvPicPr>
          <p:nvPr>
            <p:ph idx="1"/>
          </p:nvPr>
        </p:nvPicPr>
        <p:blipFill>
          <a:blip r:embed="rId2" cstate="print"/>
          <a:srcRect/>
          <a:stretch>
            <a:fillRect/>
          </a:stretch>
        </p:blipFill>
        <p:spPr bwMode="auto">
          <a:xfrm>
            <a:off x="3575050" y="1282700"/>
            <a:ext cx="5111750" cy="3833812"/>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For Questions, Problems, Password Reset, and Other Website Issues</a:t>
            </a:r>
          </a:p>
        </p:txBody>
      </p:sp>
      <p:sp>
        <p:nvSpPr>
          <p:cNvPr id="3" name="Subtitle 2"/>
          <p:cNvSpPr>
            <a:spLocks noGrp="1"/>
          </p:cNvSpPr>
          <p:nvPr>
            <p:ph type="subTitle" idx="1"/>
          </p:nvPr>
        </p:nvSpPr>
        <p:spPr/>
        <p:txBody>
          <a:bodyPr/>
          <a:lstStyle/>
          <a:p>
            <a:r>
              <a:rPr lang="en-US" dirty="0"/>
              <a:t>Lori Raines</a:t>
            </a:r>
          </a:p>
          <a:p>
            <a:r>
              <a:rPr lang="en-US" dirty="0"/>
              <a:t>501-508-8922</a:t>
            </a:r>
          </a:p>
          <a:p>
            <a:r>
              <a:rPr lang="en-US" dirty="0"/>
              <a:t>Lori.Raines@arkansas.gov</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SIGN IN SCREEN</a:t>
            </a:r>
            <a:br>
              <a:rPr lang="en-US" dirty="0"/>
            </a:br>
            <a:endParaRPr lang="en-US" dirty="0"/>
          </a:p>
        </p:txBody>
      </p:sp>
      <p:sp>
        <p:nvSpPr>
          <p:cNvPr id="5" name="Text Placeholder 4"/>
          <p:cNvSpPr>
            <a:spLocks noGrp="1"/>
          </p:cNvSpPr>
          <p:nvPr>
            <p:ph type="body" sz="half" idx="2"/>
          </p:nvPr>
        </p:nvSpPr>
        <p:spPr/>
        <p:txBody>
          <a:bodyPr>
            <a:normAutofit/>
          </a:bodyPr>
          <a:lstStyle/>
          <a:p>
            <a:r>
              <a:rPr lang="en-US" dirty="0"/>
              <a:t>User name: </a:t>
            </a:r>
          </a:p>
          <a:p>
            <a:r>
              <a:rPr lang="en-US" dirty="0"/>
              <a:t>Your user name is your facility’s four digit vendor code.  </a:t>
            </a:r>
          </a:p>
          <a:p>
            <a:endParaRPr lang="en-US" dirty="0"/>
          </a:p>
          <a:p>
            <a:r>
              <a:rPr lang="en-US" dirty="0"/>
              <a:t>Password:  </a:t>
            </a:r>
          </a:p>
          <a:p>
            <a:r>
              <a:rPr lang="en-US" dirty="0"/>
              <a:t>If you do not have a password, please contact Lori at 501-508-8922.  A default password will be set for you to access the site and establish your password.  </a:t>
            </a:r>
          </a:p>
          <a:p>
            <a:endParaRPr lang="en-US" dirty="0"/>
          </a:p>
        </p:txBody>
      </p:sp>
      <p:pic>
        <p:nvPicPr>
          <p:cNvPr id="7" name="Content Placeholder 6">
            <a:extLst>
              <a:ext uri="{FF2B5EF4-FFF2-40B4-BE49-F238E27FC236}">
                <a16:creationId xmlns:a16="http://schemas.microsoft.com/office/drawing/2014/main" id="{19664989-E186-4379-95A7-E755CAA189B0}"/>
              </a:ext>
            </a:extLst>
          </p:cNvPr>
          <p:cNvPicPr>
            <a:picLocks noGrp="1" noChangeAspect="1"/>
          </p:cNvPicPr>
          <p:nvPr>
            <p:ph idx="1"/>
          </p:nvPr>
        </p:nvPicPr>
        <p:blipFill>
          <a:blip r:embed="rId3"/>
          <a:stretch>
            <a:fillRect/>
          </a:stretch>
        </p:blipFill>
        <p:spPr>
          <a:xfrm>
            <a:off x="3575050" y="1301102"/>
            <a:ext cx="5264150" cy="391021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next step	</a:t>
            </a:r>
          </a:p>
        </p:txBody>
      </p:sp>
      <p:sp>
        <p:nvSpPr>
          <p:cNvPr id="4" name="Text Placeholder 3"/>
          <p:cNvSpPr>
            <a:spLocks noGrp="1"/>
          </p:cNvSpPr>
          <p:nvPr>
            <p:ph type="body" sz="half" idx="2"/>
          </p:nvPr>
        </p:nvSpPr>
        <p:spPr/>
        <p:txBody>
          <a:bodyPr/>
          <a:lstStyle/>
          <a:p>
            <a:r>
              <a:rPr lang="en-US" dirty="0"/>
              <a:t>After you enter the user name and password and click Enter, you will be presented with this display.  You must change your password so that the initial, generic password is no longer valid.  Click on Yes.  </a:t>
            </a:r>
          </a:p>
        </p:txBody>
      </p:sp>
      <p:pic>
        <p:nvPicPr>
          <p:cNvPr id="3075" name="Picture 3"/>
          <p:cNvPicPr>
            <a:picLocks noGrp="1" noChangeAspect="1" noChangeArrowheads="1"/>
          </p:cNvPicPr>
          <p:nvPr>
            <p:ph idx="1"/>
          </p:nvPr>
        </p:nvPicPr>
        <p:blipFill>
          <a:blip r:embed="rId2" cstate="print"/>
          <a:srcRect/>
          <a:stretch>
            <a:fillRect/>
          </a:stretch>
        </p:blipFill>
        <p:spPr bwMode="auto">
          <a:xfrm>
            <a:off x="3575050" y="1282700"/>
            <a:ext cx="5111750" cy="3833812"/>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Create your new password</a:t>
            </a:r>
          </a:p>
        </p:txBody>
      </p:sp>
      <p:sp>
        <p:nvSpPr>
          <p:cNvPr id="7" name="Text Placeholder 6"/>
          <p:cNvSpPr>
            <a:spLocks noGrp="1"/>
          </p:cNvSpPr>
          <p:nvPr>
            <p:ph type="body" sz="half" idx="2"/>
          </p:nvPr>
        </p:nvSpPr>
        <p:spPr/>
        <p:txBody>
          <a:bodyPr/>
          <a:lstStyle/>
          <a:p>
            <a:r>
              <a:rPr lang="en-US" dirty="0"/>
              <a:t>Type the generic password in the field for Old Password. </a:t>
            </a:r>
          </a:p>
          <a:p>
            <a:endParaRPr lang="en-US" dirty="0"/>
          </a:p>
          <a:p>
            <a:r>
              <a:rPr lang="en-US" dirty="0"/>
              <a:t>For security purposes, a complex password is required which must be at least 8 characters in length and contain at least one upper case letter, one lower case letter, one number, and one character or punctuation mark.  </a:t>
            </a:r>
          </a:p>
          <a:p>
            <a:r>
              <a:rPr lang="en-US" dirty="0"/>
              <a:t>The new password must be entered twice to confirm.  Click on Change Password.  </a:t>
            </a:r>
          </a:p>
          <a:p>
            <a:endParaRPr lang="en-US" dirty="0"/>
          </a:p>
          <a:p>
            <a:endParaRPr lang="en-US" dirty="0"/>
          </a:p>
          <a:p>
            <a:endParaRPr lang="en-US" dirty="0"/>
          </a:p>
        </p:txBody>
      </p:sp>
      <p:pic>
        <p:nvPicPr>
          <p:cNvPr id="1027" name="Picture 3"/>
          <p:cNvPicPr>
            <a:picLocks noGrp="1" noChangeAspect="1" noChangeArrowheads="1"/>
          </p:cNvPicPr>
          <p:nvPr>
            <p:ph idx="1"/>
          </p:nvPr>
        </p:nvPicPr>
        <p:blipFill>
          <a:blip r:embed="rId2" cstate="print"/>
          <a:srcRect/>
          <a:stretch>
            <a:fillRect/>
          </a:stretch>
        </p:blipFill>
        <p:spPr bwMode="auto">
          <a:xfrm>
            <a:off x="3575050" y="1282700"/>
            <a:ext cx="5111750" cy="3833812"/>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Create your new password continued</a:t>
            </a:r>
          </a:p>
        </p:txBody>
      </p:sp>
      <p:sp>
        <p:nvSpPr>
          <p:cNvPr id="7" name="Text Placeholder 6"/>
          <p:cNvSpPr>
            <a:spLocks noGrp="1"/>
          </p:cNvSpPr>
          <p:nvPr>
            <p:ph type="body" sz="half" idx="2"/>
          </p:nvPr>
        </p:nvSpPr>
        <p:spPr/>
        <p:txBody>
          <a:bodyPr/>
          <a:lstStyle/>
          <a:p>
            <a:r>
              <a:rPr lang="en-US" dirty="0"/>
              <a:t>Once you have clicked on Change Password, the system will determine if you have entered a properly formed password.  If the password does not meet the criteria, you will see a display message to that affect.  You must construct a new password.  If the password is properly formed, you will receive a message that the password has been changed.   </a:t>
            </a:r>
          </a:p>
          <a:p>
            <a:endParaRPr lang="en-US" dirty="0"/>
          </a:p>
          <a:p>
            <a:r>
              <a:rPr lang="en-US" dirty="0"/>
              <a:t>You must now log in with the new password.  Enter your new password and click Login.  </a:t>
            </a:r>
          </a:p>
          <a:p>
            <a:endParaRPr lang="en-US" dirty="0"/>
          </a:p>
          <a:p>
            <a:r>
              <a:rPr lang="en-US" b="1" dirty="0"/>
              <a:t>You will be locked out of the system if there are three incorrect attempts at  password entry.    </a:t>
            </a:r>
            <a:r>
              <a:rPr lang="en-US" dirty="0"/>
              <a:t>Contact the administrator to unlock your account.  </a:t>
            </a:r>
          </a:p>
          <a:p>
            <a:endParaRPr 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3575050" y="1282700"/>
            <a:ext cx="5111750" cy="3833812"/>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Beginning Data Entry</a:t>
            </a:r>
          </a:p>
        </p:txBody>
      </p:sp>
      <p:sp>
        <p:nvSpPr>
          <p:cNvPr id="5" name="Text Placeholder 4"/>
          <p:cNvSpPr>
            <a:spLocks noGrp="1"/>
          </p:cNvSpPr>
          <p:nvPr>
            <p:ph type="body" sz="half" idx="2"/>
          </p:nvPr>
        </p:nvSpPr>
        <p:spPr/>
        <p:txBody>
          <a:bodyPr/>
          <a:lstStyle/>
          <a:p>
            <a:endParaRPr lang="en-US" dirty="0"/>
          </a:p>
          <a:p>
            <a:r>
              <a:rPr lang="en-US" dirty="0"/>
              <a:t>For Notice of Admission, enter resident’s data.  </a:t>
            </a:r>
          </a:p>
          <a:p>
            <a:endParaRPr lang="en-US" dirty="0"/>
          </a:p>
          <a:p>
            <a:r>
              <a:rPr lang="en-US" dirty="0"/>
              <a:t>All fields are required.  </a:t>
            </a:r>
          </a:p>
          <a:p>
            <a:endParaRPr lang="en-US" dirty="0"/>
          </a:p>
          <a:p>
            <a:r>
              <a:rPr lang="en-US" dirty="0"/>
              <a:t>For dates, you must use the slash (/) to separate the month, day, and year.  </a:t>
            </a:r>
          </a:p>
          <a:p>
            <a:r>
              <a:rPr lang="en-US" dirty="0"/>
              <a:t>For telephone numbers, use the hyphen (-).  </a:t>
            </a:r>
          </a:p>
          <a:p>
            <a:endParaRPr lang="en-US" dirty="0"/>
          </a:p>
          <a:p>
            <a:r>
              <a:rPr lang="en-US" dirty="0"/>
              <a:t>Include all relevant data for the resident’s designated contact person.  </a:t>
            </a:r>
          </a:p>
          <a:p>
            <a:endParaRPr lang="en-US" dirty="0"/>
          </a:p>
        </p:txBody>
      </p:sp>
      <p:pic>
        <p:nvPicPr>
          <p:cNvPr id="7" name="Content Placeholder 6"/>
          <p:cNvPicPr>
            <a:picLocks noGrp="1"/>
          </p:cNvPicPr>
          <p:nvPr>
            <p:ph idx="1"/>
          </p:nvPr>
        </p:nvPicPr>
        <p:blipFill>
          <a:blip r:embed="rId3" cstate="print"/>
          <a:srcRect/>
          <a:stretch>
            <a:fillRect/>
          </a:stretch>
        </p:blipFill>
        <p:spPr bwMode="auto">
          <a:xfrm>
            <a:off x="3575050" y="1282700"/>
            <a:ext cx="5111750" cy="3833812"/>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Data entry continued	</a:t>
            </a:r>
          </a:p>
        </p:txBody>
      </p:sp>
      <p:pic>
        <p:nvPicPr>
          <p:cNvPr id="3074" name="Picture 2"/>
          <p:cNvPicPr>
            <a:picLocks noGrp="1" noChangeAspect="1" noChangeArrowheads="1"/>
          </p:cNvPicPr>
          <p:nvPr>
            <p:ph idx="1"/>
          </p:nvPr>
        </p:nvPicPr>
        <p:blipFill>
          <a:blip r:embed="rId3" cstate="print"/>
          <a:stretch>
            <a:fillRect/>
          </a:stretch>
        </p:blipFill>
        <p:spPr bwMode="auto">
          <a:xfrm>
            <a:off x="3575050" y="1282700"/>
            <a:ext cx="5111750" cy="3833812"/>
          </a:xfrm>
          <a:prstGeom prst="rect">
            <a:avLst/>
          </a:prstGeom>
          <a:noFill/>
          <a:ln w="9525">
            <a:noFill/>
            <a:miter lim="800000"/>
            <a:headEnd/>
            <a:tailEnd/>
          </a:ln>
        </p:spPr>
      </p:pic>
      <p:sp>
        <p:nvSpPr>
          <p:cNvPr id="7" name="Text Placeholder 6"/>
          <p:cNvSpPr>
            <a:spLocks noGrp="1"/>
          </p:cNvSpPr>
          <p:nvPr>
            <p:ph type="body" sz="half" idx="2"/>
          </p:nvPr>
        </p:nvSpPr>
        <p:spPr/>
        <p:txBody>
          <a:bodyPr>
            <a:normAutofit/>
          </a:bodyPr>
          <a:lstStyle/>
          <a:p>
            <a:r>
              <a:rPr lang="en-US" dirty="0"/>
              <a:t>The county field is automatically populated for you.  </a:t>
            </a:r>
          </a:p>
          <a:p>
            <a:endParaRPr lang="en-US" dirty="0"/>
          </a:p>
          <a:p>
            <a:r>
              <a:rPr lang="en-US" dirty="0"/>
              <a:t>Do not use dashes when entering the social security number. </a:t>
            </a:r>
          </a:p>
          <a:p>
            <a:endParaRPr lang="en-US" dirty="0"/>
          </a:p>
          <a:p>
            <a:r>
              <a:rPr lang="en-US" dirty="0"/>
              <a:t>A referral date is required.  This is the date when the new resident was referred to your facility.  </a:t>
            </a:r>
          </a:p>
          <a:p>
            <a:endParaRPr lang="en-US" dirty="0"/>
          </a:p>
          <a:p>
            <a:r>
              <a:rPr lang="en-US" dirty="0"/>
              <a:t>If the resident does not have a Medicaid ID #, enter not applicable (na or NA); do not use a hyphen or slash between letters.  </a:t>
            </a:r>
          </a:p>
          <a:p>
            <a:endParaRPr lang="en-US" dirty="0"/>
          </a:p>
          <a:p>
            <a:endParaRPr lang="en-US" dirty="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br>
              <a:rPr lang="en-US" dirty="0"/>
            </a:br>
            <a:br>
              <a:rPr lang="en-US" dirty="0"/>
            </a:br>
            <a:endParaRPr lang="en-US" dirty="0"/>
          </a:p>
        </p:txBody>
      </p:sp>
      <p:sp>
        <p:nvSpPr>
          <p:cNvPr id="4" name="Text Placeholder 3"/>
          <p:cNvSpPr>
            <a:spLocks noGrp="1"/>
          </p:cNvSpPr>
          <p:nvPr>
            <p:ph type="body" sz="half" idx="2"/>
          </p:nvPr>
        </p:nvSpPr>
        <p:spPr/>
        <p:txBody>
          <a:bodyPr/>
          <a:lstStyle/>
          <a:p>
            <a:endParaRPr lang="en-US" dirty="0"/>
          </a:p>
          <a:p>
            <a:endParaRPr lang="en-US" dirty="0"/>
          </a:p>
          <a:p>
            <a:r>
              <a:rPr lang="en-US" dirty="0"/>
              <a:t>Indicate the type of placement by clicking on the appropriate category.  If Other, provide additional information .  For example:  Respite Care</a:t>
            </a:r>
          </a:p>
          <a:p>
            <a:endParaRPr lang="en-US" dirty="0"/>
          </a:p>
          <a:p>
            <a:endParaRPr lang="en-US" dirty="0"/>
          </a:p>
          <a:p>
            <a:r>
              <a:rPr lang="en-US" dirty="0"/>
              <a:t>Enter the resident’s admission date.  </a:t>
            </a:r>
          </a:p>
          <a:p>
            <a:endParaRPr lang="en-US" dirty="0"/>
          </a:p>
          <a:p>
            <a:endParaRPr lang="en-US" dirty="0"/>
          </a:p>
          <a:p>
            <a:r>
              <a:rPr lang="en-US" dirty="0"/>
              <a:t>Indicate payment source; click all that apply.   </a:t>
            </a:r>
          </a:p>
        </p:txBody>
      </p:sp>
      <p:pic>
        <p:nvPicPr>
          <p:cNvPr id="2050" name="Picture 2"/>
          <p:cNvPicPr>
            <a:picLocks noGrp="1" noChangeAspect="1" noChangeArrowheads="1"/>
          </p:cNvPicPr>
          <p:nvPr>
            <p:ph idx="1"/>
          </p:nvPr>
        </p:nvPicPr>
        <p:blipFill>
          <a:blip r:embed="rId2" cstate="print"/>
          <a:srcRect/>
          <a:stretch>
            <a:fillRect/>
          </a:stretch>
        </p:blipFill>
        <p:spPr bwMode="auto">
          <a:xfrm>
            <a:off x="3575050" y="1282700"/>
            <a:ext cx="5111750" cy="383381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Options Counseling Desired?</a:t>
            </a:r>
          </a:p>
        </p:txBody>
      </p:sp>
      <p:sp>
        <p:nvSpPr>
          <p:cNvPr id="5" name="Text Placeholder 4"/>
          <p:cNvSpPr>
            <a:spLocks noGrp="1"/>
          </p:cNvSpPr>
          <p:nvPr>
            <p:ph type="body" sz="half" idx="2"/>
          </p:nvPr>
        </p:nvSpPr>
        <p:spPr/>
        <p:txBody>
          <a:bodyPr/>
          <a:lstStyle/>
          <a:p>
            <a:endParaRPr lang="en-US" dirty="0"/>
          </a:p>
          <a:p>
            <a:r>
              <a:rPr lang="en-US" dirty="0"/>
              <a:t>If the resident or family is not interested in receiving information about long term care options, click the box stating “I DO NOT WISH TO RECEIVE LONG TERM CARE OPTIONS COUNSELING”.  </a:t>
            </a:r>
            <a:r>
              <a:rPr lang="en-US" b="1" dirty="0"/>
              <a:t>If there is interest, do not click.  </a:t>
            </a:r>
          </a:p>
          <a:p>
            <a:endParaRPr lang="en-US" dirty="0"/>
          </a:p>
          <a:p>
            <a:r>
              <a:rPr lang="en-US" dirty="0"/>
              <a:t>Click on the appropriate area to indicate If the resident or designated representative has read this form.  </a:t>
            </a:r>
          </a:p>
          <a:p>
            <a:endParaRPr lang="en-US" dirty="0"/>
          </a:p>
          <a:p>
            <a:r>
              <a:rPr lang="en-US" dirty="0"/>
              <a:t>Enter your name; the date and time of  data entry will automatically be inserted for you.</a:t>
            </a:r>
          </a:p>
        </p:txBody>
      </p:sp>
      <p:pic>
        <p:nvPicPr>
          <p:cNvPr id="6" name="Content Placeholder 5"/>
          <p:cNvPicPr>
            <a:picLocks noGrp="1"/>
          </p:cNvPicPr>
          <p:nvPr>
            <p:ph idx="1"/>
          </p:nvPr>
        </p:nvPicPr>
        <p:blipFill>
          <a:blip r:embed="rId3" cstate="print"/>
          <a:srcRect/>
          <a:stretch>
            <a:fillRect/>
          </a:stretch>
        </p:blipFill>
        <p:spPr bwMode="auto">
          <a:xfrm>
            <a:off x="3575050" y="1282700"/>
            <a:ext cx="5111750" cy="3833812"/>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308</TotalTime>
  <Words>1041</Words>
  <Application>Microsoft Office PowerPoint</Application>
  <PresentationFormat>On-screen Show (4:3)</PresentationFormat>
  <Paragraphs>119</Paragraphs>
  <Slides>18</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Instructions for On-Line Entry of Nursing Facility Admissions </vt:lpstr>
      <vt:lpstr>SIGN IN SCREEN </vt:lpstr>
      <vt:lpstr>The next step </vt:lpstr>
      <vt:lpstr>Create your new password</vt:lpstr>
      <vt:lpstr>Create your new password continued</vt:lpstr>
      <vt:lpstr>Beginning Data Entry</vt:lpstr>
      <vt:lpstr>Data entry continued </vt:lpstr>
      <vt:lpstr>   </vt:lpstr>
      <vt:lpstr>Options Counseling Desired?</vt:lpstr>
      <vt:lpstr> </vt:lpstr>
      <vt:lpstr>What if something is wrong?  </vt:lpstr>
      <vt:lpstr>Second Screen </vt:lpstr>
      <vt:lpstr>Print a Copy  </vt:lpstr>
      <vt:lpstr>Close Out </vt:lpstr>
      <vt:lpstr>The Next Step </vt:lpstr>
      <vt:lpstr>View History </vt:lpstr>
      <vt:lpstr>FYI</vt:lpstr>
      <vt:lpstr>For Questions, Problems, Password Reset, and Other Website Issues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Notification of Nursing Facility Admissions</dc:title>
  <dc:creator>DHS</dc:creator>
  <cp:lastModifiedBy>Sarah Schmidt</cp:lastModifiedBy>
  <cp:revision>48</cp:revision>
  <dcterms:created xsi:type="dcterms:W3CDTF">2010-10-15T20:08:35Z</dcterms:created>
  <dcterms:modified xsi:type="dcterms:W3CDTF">2019-06-13T15:36:59Z</dcterms:modified>
</cp:coreProperties>
</file>