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66" r:id="rId5"/>
    <p:sldId id="258" r:id="rId6"/>
    <p:sldId id="265" r:id="rId7"/>
    <p:sldId id="260" r:id="rId8"/>
  </p:sldIdLst>
  <p:sldSz cx="6858000" cy="9144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BE5"/>
    <a:srgbClr val="304B5E"/>
    <a:srgbClr val="446B86"/>
    <a:srgbClr val="C6D6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8" y="-49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0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2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3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4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B215-1BE1-44DB-8520-463211F07FE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129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46B86"/>
                </a:solidFill>
              </a:rPr>
              <a:t>Arkansas Community Mental</a:t>
            </a:r>
          </a:p>
          <a:p>
            <a:pPr algn="ctr"/>
            <a:r>
              <a:rPr lang="en-US" sz="3600" b="1" dirty="0">
                <a:solidFill>
                  <a:srgbClr val="446B86"/>
                </a:solidFill>
              </a:rPr>
              <a:t>Health Center Directory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348" y="68580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Arkansas Department of Human Services</a:t>
            </a:r>
          </a:p>
          <a:p>
            <a:pPr algn="ctr"/>
            <a:r>
              <a:rPr lang="en-US" sz="1200" dirty="0"/>
              <a:t>Division of Aging, Adult and Behavioral Services</a:t>
            </a:r>
          </a:p>
          <a:p>
            <a:pPr algn="ctr"/>
            <a:r>
              <a:rPr lang="en-US" sz="1200" dirty="0"/>
              <a:t>Physical Address: 700 Main Street</a:t>
            </a:r>
          </a:p>
          <a:p>
            <a:pPr algn="ctr"/>
            <a:r>
              <a:rPr lang="en-US" sz="1200" dirty="0"/>
              <a:t>Mailing Address: P.O. Box 1437, Slot W241</a:t>
            </a:r>
          </a:p>
          <a:p>
            <a:pPr algn="ctr"/>
            <a:r>
              <a:rPr lang="en-US" sz="1200" dirty="0"/>
              <a:t>Little Rock, AR 72203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Telephone: 501.686-9164</a:t>
            </a:r>
          </a:p>
          <a:p>
            <a:pPr algn="ctr"/>
            <a:r>
              <a:rPr lang="en-US" sz="1200" dirty="0"/>
              <a:t>humanservices.arkansas.gov</a:t>
            </a:r>
          </a:p>
          <a:p>
            <a:pPr algn="ctr"/>
            <a:r>
              <a:rPr lang="en-US" sz="1200"/>
              <a:t>				</a:t>
            </a:r>
            <a:r>
              <a:rPr lang="en-US" sz="1000"/>
              <a:t>Revised 5/27/2022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457200" y="341293"/>
            <a:ext cx="5943600" cy="8345507"/>
          </a:xfrm>
          <a:prstGeom prst="rect">
            <a:avLst/>
          </a:prstGeom>
          <a:noFill/>
          <a:ln>
            <a:solidFill>
              <a:srgbClr val="304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DB835-3A8A-41DC-B601-7F0FAD74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1681880"/>
            <a:ext cx="5553765" cy="50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1293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46B86"/>
                </a:solidFill>
              </a:rPr>
              <a:t>Arkansas Community Mental</a:t>
            </a:r>
          </a:p>
          <a:p>
            <a:pPr algn="ctr"/>
            <a:r>
              <a:rPr lang="en-US" sz="3200" b="1" dirty="0">
                <a:solidFill>
                  <a:srgbClr val="446B86"/>
                </a:solidFill>
              </a:rPr>
              <a:t>Health Center Directory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1293"/>
            <a:ext cx="5943600" cy="8345507"/>
          </a:xfrm>
          <a:prstGeom prst="rect">
            <a:avLst/>
          </a:prstGeom>
          <a:noFill/>
          <a:ln>
            <a:solidFill>
              <a:srgbClr val="304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01456"/>
              </p:ext>
            </p:extLst>
          </p:nvPr>
        </p:nvGraphicFramePr>
        <p:xfrm>
          <a:off x="762000" y="4752492"/>
          <a:ext cx="5486400" cy="333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74858055"/>
                    </a:ext>
                  </a:extLst>
                </a:gridCol>
              </a:tblGrid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Provider 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Telephone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Crisis Services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Ouachita Behavioral Health and Wellness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501-624-7111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800-264-2410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Counseling Associates,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501-336-8300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800-844-2066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Counseling Clinic,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501-315-4224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501-315-2415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Delta Counseling Associates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870-367-2461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800-323-2703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Western Arkansas Counseling &amp; Guidance Center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479-452-6650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800-542-1031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851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Centers for Youth and Families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501-666-8686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501-666-8686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Mid-South Health Systems,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870-972-4000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800-356-3035, 800-382-3117, or 800-592-9503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Ozark Guidance Center,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479-750-2020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800-234-7052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Professional Counseling Associates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501-221-1843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501-221-1843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South Arkansas Regional Health Center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870-862-7921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800-825-1554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Southeast Arkansas Behavioral Healthcare System,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870-534-1834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800-272-2008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Southwest Arkansas Counseling &amp; Mental Health Center,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870-773-4655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800-652-9166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8B464-1C9E-408B-904D-0257B186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4" y="1455087"/>
            <a:ext cx="3610312" cy="32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29425"/>
              </p:ext>
            </p:extLst>
          </p:nvPr>
        </p:nvGraphicFramePr>
        <p:xfrm>
          <a:off x="217967" y="1245195"/>
          <a:ext cx="64770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Ouachita Behavioral Health and Wellness 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dirty="0"/>
                        <a:t>125 Wellness Way</a:t>
                      </a:r>
                    </a:p>
                    <a:p>
                      <a:r>
                        <a:rPr lang="en-US" sz="1000" dirty="0"/>
                        <a:t>Hot springs, AR 71913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501-624-7111 main number</a:t>
                      </a:r>
                    </a:p>
                    <a:p>
                      <a:r>
                        <a:rPr lang="en-US" sz="1000" dirty="0"/>
                        <a:t>800-264-2410 crisis services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obhaw.org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Clark</a:t>
                      </a:r>
                    </a:p>
                    <a:p>
                      <a:r>
                        <a:rPr lang="en-US" sz="1000" dirty="0"/>
                        <a:t>Garland</a:t>
                      </a:r>
                    </a:p>
                    <a:p>
                      <a:r>
                        <a:rPr lang="en-US" sz="1000" dirty="0"/>
                        <a:t>Hot Spring</a:t>
                      </a:r>
                    </a:p>
                    <a:p>
                      <a:r>
                        <a:rPr lang="en-US" sz="1000" dirty="0"/>
                        <a:t>Montgomery</a:t>
                      </a:r>
                    </a:p>
                    <a:p>
                      <a:r>
                        <a:rPr lang="en-US" sz="1000" dirty="0"/>
                        <a:t>Pike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87295"/>
              </p:ext>
            </p:extLst>
          </p:nvPr>
        </p:nvGraphicFramePr>
        <p:xfrm>
          <a:off x="216195" y="3455713"/>
          <a:ext cx="6477000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2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Counseling Associates,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350 Salem Road, Suite 9</a:t>
                      </a:r>
                    </a:p>
                    <a:p>
                      <a:r>
                        <a:rPr lang="en-US" sz="1000" dirty="0"/>
                        <a:t>Conway, AR 72034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501-336-8300 main number</a:t>
                      </a:r>
                    </a:p>
                    <a:p>
                      <a:r>
                        <a:rPr lang="en-US" sz="1000" dirty="0"/>
                        <a:t>800-844-2066 crisis services</a:t>
                      </a:r>
                    </a:p>
                    <a:p>
                      <a:r>
                        <a:rPr lang="en-US" sz="1000" dirty="0"/>
                        <a:t>caiinc.org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Cleburne</a:t>
                      </a:r>
                    </a:p>
                    <a:p>
                      <a:r>
                        <a:rPr lang="en-US" sz="1000" dirty="0"/>
                        <a:t>Conway</a:t>
                      </a:r>
                    </a:p>
                    <a:p>
                      <a:r>
                        <a:rPr lang="en-US" sz="1000" dirty="0"/>
                        <a:t>Faulkner</a:t>
                      </a:r>
                    </a:p>
                    <a:p>
                      <a:r>
                        <a:rPr lang="en-US" sz="1000" dirty="0"/>
                        <a:t>Johnson</a:t>
                      </a:r>
                    </a:p>
                    <a:p>
                      <a:r>
                        <a:rPr lang="en-US" sz="1000" dirty="0"/>
                        <a:t>Perry</a:t>
                      </a:r>
                    </a:p>
                    <a:p>
                      <a:r>
                        <a:rPr lang="en-US" sz="1000" dirty="0"/>
                        <a:t>Pope</a:t>
                      </a:r>
                    </a:p>
                    <a:p>
                      <a:r>
                        <a:rPr lang="en-US" sz="1000" dirty="0"/>
                        <a:t>Searcy</a:t>
                      </a:r>
                    </a:p>
                    <a:p>
                      <a:r>
                        <a:rPr lang="en-US" sz="1000" dirty="0"/>
                        <a:t>Stone</a:t>
                      </a:r>
                    </a:p>
                    <a:p>
                      <a:r>
                        <a:rPr lang="en-US" sz="1000" dirty="0"/>
                        <a:t>Van Buren</a:t>
                      </a:r>
                    </a:p>
                    <a:p>
                      <a:r>
                        <a:rPr lang="en-US" sz="1000" dirty="0"/>
                        <a:t>Yell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84297"/>
              </p:ext>
            </p:extLst>
          </p:nvPr>
        </p:nvGraphicFramePr>
        <p:xfrm>
          <a:off x="304800" y="6324600"/>
          <a:ext cx="6388395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3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Counseling Clinic,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110</a:t>
                      </a:r>
                      <a:r>
                        <a:rPr lang="en-US" sz="1000" baseline="0" dirty="0"/>
                        <a:t> Pearson Street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Benton, AR 72015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501-315-4224 main number</a:t>
                      </a:r>
                    </a:p>
                    <a:p>
                      <a:r>
                        <a:rPr lang="en-US" sz="1000" dirty="0"/>
                        <a:t>501-315-2415 crisis services</a:t>
                      </a:r>
                    </a:p>
                    <a:p>
                      <a:r>
                        <a:rPr lang="en-US" sz="1000" dirty="0"/>
                        <a:t>cciar.org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Saline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570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87E6F-C2D8-46B0-B35D-CD4236868FDA}"/>
              </a:ext>
            </a:extLst>
          </p:cNvPr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B2C7B3-A161-46AD-8E84-D1C80A19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79197"/>
              </p:ext>
            </p:extLst>
          </p:nvPr>
        </p:nvGraphicFramePr>
        <p:xfrm>
          <a:off x="152400" y="3622040"/>
          <a:ext cx="65532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5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Western Arkansas Counseling and Guidance Center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3111 South 70</a:t>
                      </a:r>
                      <a:r>
                        <a:rPr lang="en-US" sz="1000" b="0" baseline="30000" dirty="0"/>
                        <a:t>th</a:t>
                      </a:r>
                      <a:r>
                        <a:rPr lang="en-US" sz="1000" b="0" dirty="0"/>
                        <a:t> Street</a:t>
                      </a:r>
                    </a:p>
                    <a:p>
                      <a:r>
                        <a:rPr lang="en-US" sz="1000" b="0" dirty="0"/>
                        <a:t>Fort Smith, AR 72903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479-452-6650 main number</a:t>
                      </a:r>
                    </a:p>
                    <a:p>
                      <a:r>
                        <a:rPr lang="en-US" sz="1000" b="0" dirty="0"/>
                        <a:t>800-542-1031 crisis services</a:t>
                      </a:r>
                    </a:p>
                    <a:p>
                      <a:r>
                        <a:rPr lang="en-US" sz="1000" b="0" dirty="0"/>
                        <a:t>wacgc.org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Crawford</a:t>
                      </a:r>
                    </a:p>
                    <a:p>
                      <a:r>
                        <a:rPr lang="en-US" sz="1000" b="0" dirty="0"/>
                        <a:t>Franklin</a:t>
                      </a:r>
                    </a:p>
                    <a:p>
                      <a:r>
                        <a:rPr lang="en-US" sz="1000" b="0" dirty="0"/>
                        <a:t>Logan</a:t>
                      </a:r>
                    </a:p>
                    <a:p>
                      <a:r>
                        <a:rPr lang="en-US" sz="1000" b="0" dirty="0"/>
                        <a:t>Polk</a:t>
                      </a:r>
                    </a:p>
                    <a:p>
                      <a:r>
                        <a:rPr lang="en-US" sz="1000" b="0" dirty="0"/>
                        <a:t>Sebastian</a:t>
                      </a:r>
                    </a:p>
                    <a:p>
                      <a:r>
                        <a:rPr lang="en-US" sz="1000" b="0" dirty="0"/>
                        <a:t>Scott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6BD48D-90B2-4D13-ACD6-0D2A03C4D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58330"/>
              </p:ext>
            </p:extLst>
          </p:nvPr>
        </p:nvGraphicFramePr>
        <p:xfrm>
          <a:off x="152400" y="1283244"/>
          <a:ext cx="64770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4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Delta Counseling Associates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790 Roberts Drive</a:t>
                      </a:r>
                    </a:p>
                    <a:p>
                      <a:r>
                        <a:rPr lang="en-US" sz="1000" dirty="0"/>
                        <a:t>PO Box 820</a:t>
                      </a:r>
                    </a:p>
                    <a:p>
                      <a:r>
                        <a:rPr lang="en-US" sz="1000" dirty="0"/>
                        <a:t>Monticello, AR 71657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870-367-2461 main number </a:t>
                      </a:r>
                    </a:p>
                    <a:p>
                      <a:r>
                        <a:rPr lang="en-US" sz="1000" dirty="0"/>
                        <a:t>800-323-2703 crisis services</a:t>
                      </a:r>
                    </a:p>
                    <a:p>
                      <a:r>
                        <a:rPr lang="en-US" sz="1000" dirty="0"/>
                        <a:t>deltacounseling.org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Ashley</a:t>
                      </a:r>
                    </a:p>
                    <a:p>
                      <a:r>
                        <a:rPr lang="en-US" sz="1000" dirty="0"/>
                        <a:t>Bradley</a:t>
                      </a:r>
                    </a:p>
                    <a:p>
                      <a:r>
                        <a:rPr lang="en-US" sz="1000" dirty="0"/>
                        <a:t>Chicot</a:t>
                      </a:r>
                    </a:p>
                    <a:p>
                      <a:r>
                        <a:rPr lang="en-US" sz="1000" dirty="0"/>
                        <a:t>Desha</a:t>
                      </a:r>
                    </a:p>
                    <a:p>
                      <a:r>
                        <a:rPr lang="en-US" sz="1000" dirty="0"/>
                        <a:t>Drew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7631A9-4D85-411E-8C95-944F2BEE4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55939"/>
              </p:ext>
            </p:extLst>
          </p:nvPr>
        </p:nvGraphicFramePr>
        <p:xfrm>
          <a:off x="152400" y="5844596"/>
          <a:ext cx="65532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6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Centers for Youth and Families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6601 W 12th Street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Rock, AR 72204</a:t>
                      </a:r>
                    </a:p>
                    <a:p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501-666-8686 main number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888-868-0023 toll free main number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501-666-8686 crisis services (including after hours)</a:t>
                      </a:r>
                    </a:p>
                    <a:p>
                      <a:r>
                        <a:rPr lang="en-US" sz="1000" b="0" dirty="0"/>
                        <a:t>centersforyouthandfamilies.net </a:t>
                      </a:r>
                    </a:p>
                    <a:p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Pulaski (South of the </a:t>
                      </a:r>
                    </a:p>
                    <a:p>
                      <a:r>
                        <a:rPr lang="en-US" sz="1000" b="0" dirty="0"/>
                        <a:t>Arkansas</a:t>
                      </a:r>
                      <a:r>
                        <a:rPr lang="en-US" sz="1000" b="0" baseline="0" dirty="0"/>
                        <a:t> River)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47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C2C13E-B5E2-4237-B1BF-58697BCE7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36096"/>
              </p:ext>
            </p:extLst>
          </p:nvPr>
        </p:nvGraphicFramePr>
        <p:xfrm>
          <a:off x="152400" y="1295400"/>
          <a:ext cx="65532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000" b="1" baseline="0" dirty="0"/>
                        <a:t>Area 7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Mid-South Health Systems,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2707 Browns Lane</a:t>
                      </a:r>
                    </a:p>
                    <a:p>
                      <a:r>
                        <a:rPr lang="en-US" sz="1000" b="0" dirty="0"/>
                        <a:t>Jonesboro,</a:t>
                      </a:r>
                      <a:r>
                        <a:rPr lang="en-US" sz="1000" b="0" baseline="0" dirty="0"/>
                        <a:t> AR </a:t>
                      </a:r>
                      <a:r>
                        <a:rPr lang="en-US" sz="1000" b="0" dirty="0"/>
                        <a:t>72401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870-972-4000  main number</a:t>
                      </a:r>
                    </a:p>
                    <a:p>
                      <a:r>
                        <a:rPr lang="en-US" sz="1000" b="0" dirty="0"/>
                        <a:t>800-356-3035 crisis services (NE counties)</a:t>
                      </a:r>
                    </a:p>
                    <a:p>
                      <a:r>
                        <a:rPr lang="en-US" sz="1000" b="0" dirty="0"/>
                        <a:t>800-382-3117 crisis services (SE counties)</a:t>
                      </a:r>
                    </a:p>
                    <a:p>
                      <a:r>
                        <a:rPr lang="en-US" sz="1000" b="0" dirty="0"/>
                        <a:t>800-592-9503 crisis services (northcentral counties)</a:t>
                      </a:r>
                    </a:p>
                    <a:p>
                      <a:r>
                        <a:rPr lang="en-US" sz="1000" b="0" dirty="0"/>
                        <a:t>mshs.org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Clay</a:t>
                      </a:r>
                    </a:p>
                    <a:p>
                      <a:r>
                        <a:rPr lang="en-US" sz="1000" b="0" dirty="0"/>
                        <a:t>Craighead</a:t>
                      </a:r>
                    </a:p>
                    <a:p>
                      <a:r>
                        <a:rPr lang="en-US" sz="1000" b="0" dirty="0"/>
                        <a:t>Crittenden</a:t>
                      </a:r>
                    </a:p>
                    <a:p>
                      <a:r>
                        <a:rPr lang="en-US" sz="1000" b="0" dirty="0"/>
                        <a:t>Cross</a:t>
                      </a:r>
                    </a:p>
                    <a:p>
                      <a:r>
                        <a:rPr lang="en-US" sz="1000" b="0" dirty="0"/>
                        <a:t>Fulton</a:t>
                      </a:r>
                    </a:p>
                    <a:p>
                      <a:r>
                        <a:rPr lang="en-US" sz="1000" b="0" dirty="0"/>
                        <a:t>Greene</a:t>
                      </a:r>
                    </a:p>
                    <a:p>
                      <a:r>
                        <a:rPr lang="en-US" sz="1000" b="0" dirty="0"/>
                        <a:t>Independence</a:t>
                      </a:r>
                    </a:p>
                    <a:p>
                      <a:r>
                        <a:rPr lang="en-US" sz="1000" b="0" dirty="0"/>
                        <a:t>Izard</a:t>
                      </a:r>
                    </a:p>
                    <a:p>
                      <a:r>
                        <a:rPr lang="en-US" sz="1000" b="0" dirty="0"/>
                        <a:t>Jackson</a:t>
                      </a:r>
                    </a:p>
                    <a:p>
                      <a:r>
                        <a:rPr lang="en-US" sz="1000" b="0" dirty="0"/>
                        <a:t>Lawrence</a:t>
                      </a:r>
                    </a:p>
                    <a:p>
                      <a:endParaRPr 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Lee</a:t>
                      </a:r>
                    </a:p>
                    <a:p>
                      <a:r>
                        <a:rPr lang="en-US" sz="1000" b="0" dirty="0"/>
                        <a:t>Mississippi</a:t>
                      </a:r>
                    </a:p>
                    <a:p>
                      <a:r>
                        <a:rPr lang="en-US" sz="1000" b="0" dirty="0"/>
                        <a:t>Monroe</a:t>
                      </a:r>
                    </a:p>
                    <a:p>
                      <a:r>
                        <a:rPr lang="en-US" sz="1000" b="0" dirty="0"/>
                        <a:t>Phillips</a:t>
                      </a:r>
                    </a:p>
                    <a:p>
                      <a:r>
                        <a:rPr lang="en-US" sz="1000" b="0" dirty="0"/>
                        <a:t>Poinsett</a:t>
                      </a:r>
                    </a:p>
                    <a:p>
                      <a:r>
                        <a:rPr lang="en-US" sz="1000" b="0" dirty="0"/>
                        <a:t>Randolph</a:t>
                      </a:r>
                    </a:p>
                    <a:p>
                      <a:r>
                        <a:rPr lang="en-US" sz="1000" b="0" dirty="0"/>
                        <a:t>Sharp</a:t>
                      </a:r>
                    </a:p>
                    <a:p>
                      <a:r>
                        <a:rPr lang="en-US" sz="1000" b="0" dirty="0"/>
                        <a:t>St. Francis</a:t>
                      </a:r>
                    </a:p>
                    <a:p>
                      <a:r>
                        <a:rPr lang="en-US" sz="1000" b="0" dirty="0"/>
                        <a:t>White</a:t>
                      </a:r>
                    </a:p>
                    <a:p>
                      <a:endParaRPr lang="en-US" sz="10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3DEF85-2C15-4AF6-9B00-17534B7B9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58276"/>
              </p:ext>
            </p:extLst>
          </p:nvPr>
        </p:nvGraphicFramePr>
        <p:xfrm>
          <a:off x="158496" y="4038600"/>
          <a:ext cx="65532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8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Ozark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Guidance Center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2400 South 48</a:t>
                      </a:r>
                      <a:r>
                        <a:rPr lang="en-US" sz="1000" b="0" baseline="30000" dirty="0"/>
                        <a:t>th</a:t>
                      </a:r>
                      <a:r>
                        <a:rPr lang="en-US" sz="1000" b="0" dirty="0"/>
                        <a:t> Street</a:t>
                      </a:r>
                    </a:p>
                    <a:p>
                      <a:r>
                        <a:rPr lang="en-US" sz="1000" b="0" dirty="0"/>
                        <a:t>Springdale, AR 72762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479-750-2020 main number</a:t>
                      </a:r>
                    </a:p>
                    <a:p>
                      <a:r>
                        <a:rPr lang="en-US" sz="1000" b="0" dirty="0"/>
                        <a:t>800-234-7052 crisis services</a:t>
                      </a:r>
                    </a:p>
                    <a:p>
                      <a:r>
                        <a:rPr lang="en-US" sz="1000" b="0" dirty="0"/>
                        <a:t>ozarkguidance.org</a:t>
                      </a:r>
                    </a:p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Baxter</a:t>
                      </a:r>
                    </a:p>
                    <a:p>
                      <a:r>
                        <a:rPr lang="en-US" sz="1000" b="0" dirty="0"/>
                        <a:t>Benton</a:t>
                      </a:r>
                    </a:p>
                    <a:p>
                      <a:r>
                        <a:rPr lang="en-US" sz="1000" b="0" dirty="0"/>
                        <a:t>Boone</a:t>
                      </a:r>
                    </a:p>
                    <a:p>
                      <a:r>
                        <a:rPr lang="en-US" sz="1000" b="0" dirty="0"/>
                        <a:t>Carroll</a:t>
                      </a:r>
                    </a:p>
                    <a:p>
                      <a:r>
                        <a:rPr lang="en-US" sz="1000" b="0" dirty="0"/>
                        <a:t>Madison</a:t>
                      </a:r>
                    </a:p>
                    <a:p>
                      <a:r>
                        <a:rPr lang="en-US" sz="1000" b="0" dirty="0"/>
                        <a:t>Marion</a:t>
                      </a:r>
                    </a:p>
                    <a:p>
                      <a:r>
                        <a:rPr lang="en-US" sz="1000" b="0" dirty="0"/>
                        <a:t>Newton</a:t>
                      </a:r>
                    </a:p>
                    <a:p>
                      <a:r>
                        <a:rPr lang="en-US" sz="1000" b="0" dirty="0"/>
                        <a:t>Washington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72E491-B4C8-45D9-A913-43DFEB205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20880"/>
              </p:ext>
            </p:extLst>
          </p:nvPr>
        </p:nvGraphicFramePr>
        <p:xfrm>
          <a:off x="152400" y="6498967"/>
          <a:ext cx="65532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9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Professional Counseling Associates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3601 Richards Road</a:t>
                      </a:r>
                    </a:p>
                    <a:p>
                      <a:r>
                        <a:rPr lang="en-US" sz="1000" b="0" dirty="0"/>
                        <a:t>North Little Rock</a:t>
                      </a:r>
                    </a:p>
                    <a:p>
                      <a:r>
                        <a:rPr lang="en-US" sz="1000" b="0" dirty="0"/>
                        <a:t>Mailing Address:</a:t>
                      </a:r>
                    </a:p>
                    <a:p>
                      <a:r>
                        <a:rPr lang="en-US" sz="1000" b="0" dirty="0"/>
                        <a:t>PO Drawer 15968</a:t>
                      </a:r>
                    </a:p>
                    <a:p>
                      <a:r>
                        <a:rPr lang="en-US" sz="1000" b="0" dirty="0"/>
                        <a:t>Little Rock, AR 72231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501-955-7600 main number</a:t>
                      </a:r>
                    </a:p>
                    <a:p>
                      <a:r>
                        <a:rPr lang="en-US" sz="1000" b="0" dirty="0"/>
                        <a:t>501-221-1843 crisis services</a:t>
                      </a:r>
                    </a:p>
                    <a:p>
                      <a:r>
                        <a:rPr lang="en-US" sz="1000" b="0" dirty="0"/>
                        <a:t>pca-ar.org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Lonoke</a:t>
                      </a:r>
                    </a:p>
                    <a:p>
                      <a:r>
                        <a:rPr lang="en-US" sz="1000" b="0" dirty="0"/>
                        <a:t>Prairie</a:t>
                      </a:r>
                    </a:p>
                    <a:p>
                      <a:r>
                        <a:rPr lang="en-US" sz="1000" b="0" dirty="0"/>
                        <a:t>Pulaski (North of the</a:t>
                      </a:r>
                    </a:p>
                    <a:p>
                      <a:r>
                        <a:rPr lang="en-US" sz="1000" b="0" dirty="0"/>
                        <a:t>Arkansas River)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3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D5B0E3-9B0B-4864-8502-333D396F5789}"/>
              </a:ext>
            </a:extLst>
          </p:cNvPr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49290"/>
              </p:ext>
            </p:extLst>
          </p:nvPr>
        </p:nvGraphicFramePr>
        <p:xfrm>
          <a:off x="152400" y="1224280"/>
          <a:ext cx="65532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10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South Arkansas Regional Health Center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715 North College</a:t>
                      </a:r>
                    </a:p>
                    <a:p>
                      <a:r>
                        <a:rPr lang="en-US" sz="1000" b="0" dirty="0"/>
                        <a:t>El Dorado, AR 71730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870-862-7921 main number</a:t>
                      </a:r>
                    </a:p>
                    <a:p>
                      <a:r>
                        <a:rPr lang="en-US" sz="1000" b="0" dirty="0"/>
                        <a:t>800-825-1554 crisis services</a:t>
                      </a:r>
                    </a:p>
                    <a:p>
                      <a:r>
                        <a:rPr lang="en-US" sz="1000" b="0" dirty="0"/>
                        <a:t>sarhc.org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Calhoun</a:t>
                      </a:r>
                    </a:p>
                    <a:p>
                      <a:r>
                        <a:rPr lang="en-US" sz="1000" b="0" dirty="0"/>
                        <a:t>Columbia</a:t>
                      </a:r>
                    </a:p>
                    <a:p>
                      <a:r>
                        <a:rPr lang="en-US" sz="1000" b="0" dirty="0"/>
                        <a:t>Dallas</a:t>
                      </a:r>
                    </a:p>
                    <a:p>
                      <a:r>
                        <a:rPr lang="en-US" sz="1000" b="0" dirty="0"/>
                        <a:t>Ouachita</a:t>
                      </a:r>
                    </a:p>
                    <a:p>
                      <a:r>
                        <a:rPr lang="en-US" sz="1000" b="0" dirty="0"/>
                        <a:t>Nevada</a:t>
                      </a:r>
                    </a:p>
                    <a:p>
                      <a:r>
                        <a:rPr lang="en-US" sz="1000" b="0" dirty="0"/>
                        <a:t>Union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3FAAE8-4E02-4DAF-BD32-294BC5C9E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34847"/>
              </p:ext>
            </p:extLst>
          </p:nvPr>
        </p:nvGraphicFramePr>
        <p:xfrm>
          <a:off x="170688" y="3738880"/>
          <a:ext cx="65532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11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Southeast Arkansas Behavioral Healthcare System,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2500 Rike Drive</a:t>
                      </a:r>
                    </a:p>
                    <a:p>
                      <a:r>
                        <a:rPr lang="en-US" sz="1000" b="0" dirty="0"/>
                        <a:t>Pine Bluff, AR 71613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870-534-1834 main number </a:t>
                      </a:r>
                    </a:p>
                    <a:p>
                      <a:r>
                        <a:rPr lang="en-US" sz="1000" b="0" dirty="0"/>
                        <a:t>800-272-2008 crisis services</a:t>
                      </a:r>
                    </a:p>
                    <a:p>
                      <a:r>
                        <a:rPr lang="en-US" sz="1000" b="0" dirty="0"/>
                        <a:t>sabhs.org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Arkansas</a:t>
                      </a:r>
                    </a:p>
                    <a:p>
                      <a:r>
                        <a:rPr lang="en-US" sz="1000" b="0" dirty="0"/>
                        <a:t>Cleveland</a:t>
                      </a:r>
                    </a:p>
                    <a:p>
                      <a:r>
                        <a:rPr lang="en-US" sz="1000" b="0" dirty="0"/>
                        <a:t>Grant</a:t>
                      </a:r>
                    </a:p>
                    <a:p>
                      <a:r>
                        <a:rPr lang="en-US" sz="1000" b="0" dirty="0"/>
                        <a:t>Jefferson</a:t>
                      </a:r>
                    </a:p>
                    <a:p>
                      <a:r>
                        <a:rPr lang="en-US" sz="1000" b="0" dirty="0"/>
                        <a:t>Lincoln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EEF50A-B5E5-4153-90D0-48399983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41874"/>
              </p:ext>
            </p:extLst>
          </p:nvPr>
        </p:nvGraphicFramePr>
        <p:xfrm>
          <a:off x="152400" y="6177280"/>
          <a:ext cx="65532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12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Southwest Arkansas Counseling and Mental Health Center,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2904 Arkansas Boulevard</a:t>
                      </a:r>
                    </a:p>
                    <a:p>
                      <a:r>
                        <a:rPr lang="en-US" sz="1000" b="0" dirty="0"/>
                        <a:t>Texarkana, AR 71854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870-773-4655 main number</a:t>
                      </a:r>
                    </a:p>
                    <a:p>
                      <a:r>
                        <a:rPr lang="en-US" sz="1000" b="0" dirty="0"/>
                        <a:t>800-652-9166 crisis services</a:t>
                      </a:r>
                    </a:p>
                    <a:p>
                      <a:r>
                        <a:rPr lang="en-US" sz="1000" b="0" dirty="0"/>
                        <a:t>swacmhc.com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Hempstead</a:t>
                      </a:r>
                    </a:p>
                    <a:p>
                      <a:r>
                        <a:rPr lang="en-US" sz="1000" b="0" dirty="0"/>
                        <a:t>Howard</a:t>
                      </a:r>
                    </a:p>
                    <a:p>
                      <a:r>
                        <a:rPr lang="en-US" sz="1000" b="0" dirty="0"/>
                        <a:t>Lafayette</a:t>
                      </a:r>
                    </a:p>
                    <a:p>
                      <a:r>
                        <a:rPr lang="en-US" sz="1000" b="0" dirty="0"/>
                        <a:t>Little River</a:t>
                      </a:r>
                    </a:p>
                    <a:p>
                      <a:r>
                        <a:rPr lang="en-US" sz="1000" b="0" dirty="0"/>
                        <a:t>Miller</a:t>
                      </a:r>
                    </a:p>
                    <a:p>
                      <a:r>
                        <a:rPr lang="en-US" sz="1000" b="0" dirty="0"/>
                        <a:t>Sevier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0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7099" y="708487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Arkansas Department of Human Services</a:t>
            </a:r>
          </a:p>
          <a:p>
            <a:pPr algn="ctr"/>
            <a:r>
              <a:rPr lang="en-US" sz="1200" dirty="0"/>
              <a:t>Division of Aging, Adult and Behavioral Services</a:t>
            </a:r>
          </a:p>
          <a:p>
            <a:pPr algn="ctr"/>
            <a:r>
              <a:rPr lang="en-US" sz="1200" dirty="0"/>
              <a:t>Physical Address: 700 Main Street</a:t>
            </a:r>
          </a:p>
          <a:p>
            <a:pPr algn="ctr"/>
            <a:r>
              <a:rPr lang="en-US" sz="1200" dirty="0"/>
              <a:t>Mailing Address: P.O. Box 1437, Slot W241</a:t>
            </a:r>
          </a:p>
          <a:p>
            <a:pPr algn="ctr"/>
            <a:r>
              <a:rPr lang="en-US" sz="1200" dirty="0"/>
              <a:t>Little Rock, AR 72203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Telephone: 501.686-9164</a:t>
            </a:r>
          </a:p>
          <a:p>
            <a:pPr algn="ctr"/>
            <a:r>
              <a:rPr lang="en-US" sz="1200" dirty="0"/>
              <a:t>humanservices.arkansas.gov</a:t>
            </a:r>
          </a:p>
          <a:p>
            <a:pPr algn="ctr"/>
            <a:r>
              <a:rPr lang="en-US" sz="1200" dirty="0"/>
              <a:t>					      </a:t>
            </a:r>
            <a:r>
              <a:rPr lang="en-US" sz="1000" dirty="0"/>
              <a:t>Revised 5/27/2022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07959"/>
              </p:ext>
            </p:extLst>
          </p:nvPr>
        </p:nvGraphicFramePr>
        <p:xfrm>
          <a:off x="533400" y="1295400"/>
          <a:ext cx="60198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494487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baseline="0" dirty="0"/>
                        <a:t>Specialty Clinics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Birch Tree Communities – Therapeutic Communities for Adults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>
                          <a:effectLst/>
                        </a:rPr>
                        <a:t>1718 Old Hot Springs Hwy</a:t>
                      </a:r>
                    </a:p>
                    <a:p>
                      <a:r>
                        <a:rPr lang="en-US" sz="1000" b="0" dirty="0">
                          <a:effectLst/>
                        </a:rPr>
                        <a:t>Benton, AR 72015</a:t>
                      </a:r>
                      <a:endParaRPr lang="en-US" sz="1000" b="0" dirty="0"/>
                    </a:p>
                    <a:p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501-315-3344</a:t>
                      </a:r>
                    </a:p>
                    <a:p>
                      <a:r>
                        <a:rPr lang="en-US" sz="1000" b="0" dirty="0"/>
                        <a:t>birchtree.org</a:t>
                      </a:r>
                    </a:p>
                    <a:p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GAIN, Inc. (Greater Assistance to Those in Need) – Assertive Community Treatment in Pulaski County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712 W 3rd Street Suite 100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Rock, AR 72201</a:t>
                      </a:r>
                    </a:p>
                    <a:p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501-379-4246</a:t>
                      </a:r>
                    </a:p>
                    <a:p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A6E99-DE75-4388-AB1E-F10116767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01" y="5257800"/>
            <a:ext cx="1567698" cy="161467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630FE7-43EA-414F-A4A7-8DB67F310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28647"/>
              </p:ext>
            </p:extLst>
          </p:nvPr>
        </p:nvGraphicFramePr>
        <p:xfrm>
          <a:off x="533400" y="3998874"/>
          <a:ext cx="6019800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3682092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b="1" baseline="0" dirty="0"/>
                        <a:t>NAMI Arkansas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0" dirty="0"/>
                        <a:t>National Alliance on Mental Illness Arkansas</a:t>
                      </a:r>
                    </a:p>
                    <a:p>
                      <a:r>
                        <a:rPr lang="en-US" sz="1000" b="0" dirty="0"/>
                        <a:t>1012 Autumn Rd. Ste. 1</a:t>
                      </a:r>
                    </a:p>
                    <a:p>
                      <a:r>
                        <a:rPr lang="en-US" sz="1000" b="0" dirty="0"/>
                        <a:t>Little Rock, AR 72211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501-661-1548</a:t>
                      </a:r>
                    </a:p>
                    <a:p>
                      <a:r>
                        <a:rPr lang="en-US" sz="1000" b="0" dirty="0"/>
                        <a:t>namiarkansas.org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3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47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843</Words>
  <Application>Microsoft Office PowerPoint</Application>
  <PresentationFormat>On-screen Show (4:3)</PresentationFormat>
  <Paragraphs>311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Webber</dc:creator>
  <cp:lastModifiedBy>Bridget Atkins</cp:lastModifiedBy>
  <cp:revision>67</cp:revision>
  <cp:lastPrinted>2019-07-02T13:46:32Z</cp:lastPrinted>
  <dcterms:created xsi:type="dcterms:W3CDTF">2014-11-25T17:36:16Z</dcterms:created>
  <dcterms:modified xsi:type="dcterms:W3CDTF">2022-05-27T16:25:37Z</dcterms:modified>
</cp:coreProperties>
</file>