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66" r:id="rId5"/>
    <p:sldId id="258" r:id="rId6"/>
    <p:sldId id="265" r:id="rId7"/>
    <p:sldId id="260" r:id="rId8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BE5"/>
    <a:srgbClr val="304B5E"/>
    <a:srgbClr val="446B86"/>
    <a:srgbClr val="C6D6D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452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0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2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9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0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3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84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B215-1BE1-44DB-8520-463211F07FE2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BF26-BD01-432D-B29F-82920EC8C7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iinc.org/" TargetMode="External"/><Relationship Id="rId2" Type="http://schemas.openxmlformats.org/officeDocument/2006/relationships/hyperlink" Target="http://www.obhaw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unselingclinicinc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counseling.org/" TargetMode="External"/><Relationship Id="rId2" Type="http://schemas.openxmlformats.org/officeDocument/2006/relationships/hyperlink" Target="http://www.wacgc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centersa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arkguidance.org/" TargetMode="External"/><Relationship Id="rId2" Type="http://schemas.openxmlformats.org/officeDocument/2006/relationships/hyperlink" Target="http://www.arisa.health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ca-a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hs.org/" TargetMode="External"/><Relationship Id="rId2" Type="http://schemas.openxmlformats.org/officeDocument/2006/relationships/hyperlink" Target="http://www.newhavench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wacmhc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miarkansas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29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46B86"/>
                </a:solidFill>
              </a:rPr>
              <a:t>Arkansas Community Mental</a:t>
            </a:r>
          </a:p>
          <a:p>
            <a:pPr algn="ctr"/>
            <a:r>
              <a:rPr lang="en-US" sz="3600" b="1" dirty="0">
                <a:solidFill>
                  <a:srgbClr val="446B86"/>
                </a:solidFill>
              </a:rPr>
              <a:t>Health Center Directory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8580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Arkansas Department of Human Services</a:t>
            </a:r>
          </a:p>
          <a:p>
            <a:pPr algn="ctr"/>
            <a:r>
              <a:rPr lang="en-US" sz="1200" dirty="0"/>
              <a:t>Office of Substance Abuse and Mental Health</a:t>
            </a:r>
          </a:p>
          <a:p>
            <a:pPr algn="ctr"/>
            <a:r>
              <a:rPr lang="en-US" sz="1200" dirty="0"/>
              <a:t>Central Administration Office</a:t>
            </a:r>
          </a:p>
          <a:p>
            <a:pPr algn="ctr"/>
            <a:r>
              <a:rPr lang="en-US" sz="1200" dirty="0"/>
              <a:t>Physical Address: 700 Main St.</a:t>
            </a:r>
          </a:p>
          <a:p>
            <a:pPr algn="ctr"/>
            <a:r>
              <a:rPr lang="en-US" sz="1200" dirty="0"/>
              <a:t>Little Rock, AR 72203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Telephone: 501.686-9164</a:t>
            </a:r>
          </a:p>
          <a:p>
            <a:pPr algn="ctr"/>
            <a:r>
              <a:rPr lang="en-US" sz="1200" dirty="0"/>
              <a:t>Fax: 501.404-4614</a:t>
            </a:r>
          </a:p>
          <a:p>
            <a:pPr algn="ctr"/>
            <a:r>
              <a:rPr lang="en-US" sz="1200" dirty="0"/>
              <a:t>humanservices.arkansas.gov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1293"/>
            <a:ext cx="5943600" cy="8345507"/>
          </a:xfrm>
          <a:prstGeom prst="rect">
            <a:avLst/>
          </a:prstGeom>
          <a:noFill/>
          <a:ln>
            <a:solidFill>
              <a:srgbClr val="304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DB835-3A8A-41DC-B601-7F0FAD74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3" y="1681880"/>
            <a:ext cx="5553765" cy="501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1293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46B86"/>
                </a:solidFill>
              </a:rPr>
              <a:t>Arkansas Community Mental</a:t>
            </a:r>
          </a:p>
          <a:p>
            <a:pPr algn="ctr"/>
            <a:r>
              <a:rPr lang="en-US" sz="3200" b="1" dirty="0">
                <a:solidFill>
                  <a:srgbClr val="446B86"/>
                </a:solidFill>
              </a:rPr>
              <a:t>Health Center Directory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1293"/>
            <a:ext cx="5943600" cy="8345507"/>
          </a:xfrm>
          <a:prstGeom prst="rect">
            <a:avLst/>
          </a:prstGeom>
          <a:noFill/>
          <a:ln>
            <a:solidFill>
              <a:srgbClr val="304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98326"/>
              </p:ext>
            </p:extLst>
          </p:nvPr>
        </p:nvGraphicFramePr>
        <p:xfrm>
          <a:off x="685800" y="5207657"/>
          <a:ext cx="5486400" cy="33221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Area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Provider 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Telephone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Ouachita Behavioral Health and Wellness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501-624-7111 or 800-264-2410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Counseling Associates,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501-336-8300 or 800-844-2066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Counseling Clinic,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501-315-4224 or 877-926-3820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Delta Counseling Associates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870-367-2461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Western Arkansas Counseling &amp; Guidance Center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479-452-6650 or 800-542-1031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851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Centers for Youth and Families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501-664-4308 or 888-868-0023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Arisa Health (formerly Mid-South Health Systems, Inc.)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870-972-4000 or 877-201-0510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Ozark Guidance Center,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479-750-2020 or 800-234-7052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Professional Counseling Associates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501-221-1843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Newhaven Counseling &amp; Health  (formerly South Arkansas Regional Health Center)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870-862-7921 or 800-825-1554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Southeast Arkansas Behavioral Healthcare System,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870-534-1834 or 800-272-2008</a:t>
                      </a: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9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Southwest Arkansas Counseling &amp; Mental Health Center, Inc.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870-773-4655 or 800-652-9166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9144" marT="914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8B464-1C9E-408B-904D-0257B186D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844" y="1455087"/>
            <a:ext cx="3610312" cy="326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97679"/>
              </p:ext>
            </p:extLst>
          </p:nvPr>
        </p:nvGraphicFramePr>
        <p:xfrm>
          <a:off x="217967" y="1245195"/>
          <a:ext cx="6477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Ouachita Behavioral Health and Wellness 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dirty="0"/>
                        <a:t>125 Wellness Way</a:t>
                      </a:r>
                    </a:p>
                    <a:p>
                      <a:r>
                        <a:rPr lang="en-US" sz="1000" dirty="0"/>
                        <a:t>Hot springs, AR 71913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501-624-7111 or 800-264-2410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hlinkClick r:id="rId2"/>
                        </a:rPr>
                        <a:t>www.obhaw.org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Non-emergency Warm Line: 501-385-1588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24/7 Emergency Services Number: 800-264-2410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Clark</a:t>
                      </a:r>
                    </a:p>
                    <a:p>
                      <a:r>
                        <a:rPr lang="en-US" sz="1000" dirty="0"/>
                        <a:t>Garland</a:t>
                      </a:r>
                    </a:p>
                    <a:p>
                      <a:r>
                        <a:rPr lang="en-US" sz="1000" dirty="0"/>
                        <a:t>Hot Spring</a:t>
                      </a:r>
                    </a:p>
                    <a:p>
                      <a:r>
                        <a:rPr lang="en-US" sz="1000" dirty="0"/>
                        <a:t>Montgomery</a:t>
                      </a:r>
                    </a:p>
                    <a:p>
                      <a:r>
                        <a:rPr lang="en-US" sz="1000" dirty="0"/>
                        <a:t>Pike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16000"/>
              </p:ext>
            </p:extLst>
          </p:nvPr>
        </p:nvGraphicFramePr>
        <p:xfrm>
          <a:off x="216195" y="3455713"/>
          <a:ext cx="6477000" cy="250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2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Counseling Associates,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350 Salem Road, Suite 9</a:t>
                      </a:r>
                    </a:p>
                    <a:p>
                      <a:r>
                        <a:rPr lang="en-US" sz="1000" dirty="0"/>
                        <a:t>Conway, AR 72034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501-336-8300 or 800-844-2066</a:t>
                      </a:r>
                    </a:p>
                    <a:p>
                      <a:r>
                        <a:rPr lang="en-US" sz="1000" dirty="0">
                          <a:hlinkClick r:id="rId3"/>
                        </a:rPr>
                        <a:t>www.caiinc.org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Non-emergency Warm Line: 833-236-2131</a:t>
                      </a:r>
                    </a:p>
                    <a:p>
                      <a:r>
                        <a:rPr lang="en-US" sz="1000" dirty="0"/>
                        <a:t>24/7/ Emergency Services Number: 800-356-3035</a:t>
                      </a:r>
                    </a:p>
                    <a:p>
                      <a:r>
                        <a:rPr lang="en-US" sz="1000" dirty="0"/>
                        <a:t>                                                              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Cleburne</a:t>
                      </a:r>
                    </a:p>
                    <a:p>
                      <a:r>
                        <a:rPr lang="en-US" sz="1000" dirty="0"/>
                        <a:t>Conway</a:t>
                      </a:r>
                    </a:p>
                    <a:p>
                      <a:r>
                        <a:rPr lang="en-US" sz="1000" dirty="0"/>
                        <a:t>Faulkner</a:t>
                      </a:r>
                    </a:p>
                    <a:p>
                      <a:r>
                        <a:rPr lang="en-US" sz="1000" dirty="0"/>
                        <a:t>Johnson</a:t>
                      </a:r>
                    </a:p>
                    <a:p>
                      <a:r>
                        <a:rPr lang="en-US" sz="1000" dirty="0"/>
                        <a:t>Perry</a:t>
                      </a:r>
                    </a:p>
                    <a:p>
                      <a:r>
                        <a:rPr lang="en-US" sz="1000" dirty="0"/>
                        <a:t>Pope</a:t>
                      </a:r>
                    </a:p>
                    <a:p>
                      <a:r>
                        <a:rPr lang="en-US" sz="1000" dirty="0"/>
                        <a:t>Searcy</a:t>
                      </a:r>
                    </a:p>
                    <a:p>
                      <a:r>
                        <a:rPr lang="en-US" sz="1000" dirty="0"/>
                        <a:t>Stone</a:t>
                      </a:r>
                    </a:p>
                    <a:p>
                      <a:r>
                        <a:rPr lang="en-US" sz="1000" dirty="0"/>
                        <a:t>Van Buren</a:t>
                      </a:r>
                    </a:p>
                    <a:p>
                      <a:r>
                        <a:rPr lang="en-US" sz="1000" dirty="0"/>
                        <a:t>Yell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781565"/>
              </p:ext>
            </p:extLst>
          </p:nvPr>
        </p:nvGraphicFramePr>
        <p:xfrm>
          <a:off x="216195" y="6324600"/>
          <a:ext cx="64770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3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Counseling Clinic,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110</a:t>
                      </a:r>
                      <a:r>
                        <a:rPr lang="en-US" sz="1000" baseline="0" dirty="0"/>
                        <a:t> Pearson Street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Benton, AR 72015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501-315-4224 or 877-926-3820</a:t>
                      </a:r>
                    </a:p>
                    <a:p>
                      <a:r>
                        <a:rPr lang="en-US" sz="1000" dirty="0">
                          <a:hlinkClick r:id="rId4"/>
                        </a:rPr>
                        <a:t>www.counselingclinicinc.org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24/7 Emergency Services Number: 501-315-2415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Saline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3570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87E6F-C2D8-46B0-B35D-CD4236868FDA}"/>
              </a:ext>
            </a:extLst>
          </p:cNvPr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B2C7B3-A161-46AD-8E84-D1C80A19D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65898"/>
              </p:ext>
            </p:extLst>
          </p:nvPr>
        </p:nvGraphicFramePr>
        <p:xfrm>
          <a:off x="152400" y="3622040"/>
          <a:ext cx="6553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5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Western Arkansas Counseling and Guidance Center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3111 South 70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Street</a:t>
                      </a:r>
                    </a:p>
                    <a:p>
                      <a:r>
                        <a:rPr lang="en-US" sz="1000" b="0" dirty="0"/>
                        <a:t>Fort Smith, AR 72903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479-452-6650 or 800-542-1031</a:t>
                      </a:r>
                    </a:p>
                    <a:p>
                      <a:r>
                        <a:rPr lang="en-US" sz="1000" b="0" dirty="0">
                          <a:hlinkClick r:id="rId2"/>
                        </a:rPr>
                        <a:t>www.wacgc.org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r>
                        <a:rPr lang="en-US" sz="1000" b="0" dirty="0"/>
                        <a:t>Non-emergency Warm Line: 479-452-6655</a:t>
                      </a:r>
                    </a:p>
                    <a:p>
                      <a:r>
                        <a:rPr lang="en-US" sz="1000" b="0" dirty="0"/>
                        <a:t>24/7 Emergency Services Number: 800-542-1031</a:t>
                      </a:r>
                    </a:p>
                    <a:p>
                      <a:r>
                        <a:rPr lang="en-US" sz="1000" b="0" dirty="0"/>
                        <a:t>Crisis Stabilization Unit: 479-785-9480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Crawford</a:t>
                      </a:r>
                    </a:p>
                    <a:p>
                      <a:r>
                        <a:rPr lang="en-US" sz="1000" b="0" dirty="0"/>
                        <a:t>Franklin</a:t>
                      </a:r>
                    </a:p>
                    <a:p>
                      <a:r>
                        <a:rPr lang="en-US" sz="1000" b="0" dirty="0"/>
                        <a:t>Logan</a:t>
                      </a:r>
                    </a:p>
                    <a:p>
                      <a:r>
                        <a:rPr lang="en-US" sz="1000" b="0" dirty="0"/>
                        <a:t>Polk</a:t>
                      </a:r>
                    </a:p>
                    <a:p>
                      <a:r>
                        <a:rPr lang="en-US" sz="1000" b="0" dirty="0"/>
                        <a:t>Sebastian</a:t>
                      </a:r>
                    </a:p>
                    <a:p>
                      <a:r>
                        <a:rPr lang="en-US" sz="1000" b="0" dirty="0"/>
                        <a:t>Scott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6BD48D-90B2-4D13-ACD6-0D2A03C4D4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56825"/>
              </p:ext>
            </p:extLst>
          </p:nvPr>
        </p:nvGraphicFramePr>
        <p:xfrm>
          <a:off x="152400" y="1283244"/>
          <a:ext cx="6477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4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/>
                        <a:t>Delta Counseling Associates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  <a:endParaRPr lang="en-US" sz="1000" dirty="0"/>
                    </a:p>
                    <a:p>
                      <a:r>
                        <a:rPr lang="en-US" sz="1000" dirty="0"/>
                        <a:t>790 Roberts Drive</a:t>
                      </a:r>
                    </a:p>
                    <a:p>
                      <a:r>
                        <a:rPr lang="en-US" sz="1000" dirty="0"/>
                        <a:t>PO Box 820</a:t>
                      </a:r>
                    </a:p>
                    <a:p>
                      <a:r>
                        <a:rPr lang="en-US" sz="1000" dirty="0"/>
                        <a:t>Monticello, AR 71657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870-367-2461 </a:t>
                      </a:r>
                    </a:p>
                    <a:p>
                      <a:r>
                        <a:rPr lang="en-US" sz="1000" dirty="0">
                          <a:hlinkClick r:id="rId3"/>
                        </a:rPr>
                        <a:t>www.deltacounseling.org</a:t>
                      </a:r>
                      <a:r>
                        <a:rPr lang="en-US" sz="1000" dirty="0"/>
                        <a:t> 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000" dirty="0"/>
                        <a:t>24/7 Emergency Services Number: 800-323-2703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dirty="0"/>
                        <a:t>Ashley</a:t>
                      </a:r>
                    </a:p>
                    <a:p>
                      <a:r>
                        <a:rPr lang="en-US" sz="1000" dirty="0"/>
                        <a:t>Bradley</a:t>
                      </a:r>
                    </a:p>
                    <a:p>
                      <a:r>
                        <a:rPr lang="en-US" sz="1000" dirty="0"/>
                        <a:t>Chicot</a:t>
                      </a:r>
                    </a:p>
                    <a:p>
                      <a:r>
                        <a:rPr lang="en-US" sz="1000" dirty="0"/>
                        <a:t>Desha</a:t>
                      </a:r>
                    </a:p>
                    <a:p>
                      <a:r>
                        <a:rPr lang="en-US" sz="1000" dirty="0"/>
                        <a:t>Drew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7631A9-4D85-411E-8C95-944F2BEE4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9253"/>
              </p:ext>
            </p:extLst>
          </p:nvPr>
        </p:nvGraphicFramePr>
        <p:xfrm>
          <a:off x="152400" y="5844596"/>
          <a:ext cx="65532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6</a:t>
                      </a:r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Centers for Youth and Families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1521 Merrill Drive D220</a:t>
                      </a: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Rock, AR 72211</a:t>
                      </a:r>
                    </a:p>
                    <a:p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501-664-4308 or 888-868-0023</a:t>
                      </a:r>
                    </a:p>
                    <a:p>
                      <a:r>
                        <a:rPr lang="en-US" sz="1000" b="0" dirty="0">
                          <a:hlinkClick r:id="rId4"/>
                        </a:rPr>
                        <a:t>www.thecentersar.com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501-664-4308</a:t>
                      </a:r>
                    </a:p>
                    <a:p>
                      <a:endParaRPr lang="en-US" sz="1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Pulaski (South of the </a:t>
                      </a:r>
                    </a:p>
                    <a:p>
                      <a:r>
                        <a:rPr lang="en-US" sz="1000" b="0" dirty="0"/>
                        <a:t>Arkansas</a:t>
                      </a:r>
                      <a:r>
                        <a:rPr lang="en-US" sz="1000" b="0" baseline="0" dirty="0"/>
                        <a:t> River)</a:t>
                      </a:r>
                      <a:endParaRPr lang="en-US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47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C2C13E-B5E2-4237-B1BF-58697BCE7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98351"/>
              </p:ext>
            </p:extLst>
          </p:nvPr>
        </p:nvGraphicFramePr>
        <p:xfrm>
          <a:off x="152400" y="1295400"/>
          <a:ext cx="65532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000" b="1" baseline="0" dirty="0"/>
                        <a:t>Area 7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Arisa Health (formerly Mid-South Health Systems, Inc.)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2707 Browns Lane</a:t>
                      </a:r>
                    </a:p>
                    <a:p>
                      <a:r>
                        <a:rPr lang="en-US" sz="1000" b="0" dirty="0"/>
                        <a:t>Jonesboro,</a:t>
                      </a:r>
                      <a:r>
                        <a:rPr lang="en-US" sz="1000" b="0" baseline="0" dirty="0"/>
                        <a:t> AR </a:t>
                      </a:r>
                      <a:r>
                        <a:rPr lang="en-US" sz="1000" b="0" dirty="0"/>
                        <a:t>72401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870-972-4000  or 877-201-0510</a:t>
                      </a:r>
                    </a:p>
                    <a:p>
                      <a:r>
                        <a:rPr lang="en-US" sz="1000" b="0" dirty="0">
                          <a:hlinkClick r:id="rId2"/>
                        </a:rPr>
                        <a:t>www.arisa.health.org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800-356-3035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Clay</a:t>
                      </a:r>
                    </a:p>
                    <a:p>
                      <a:r>
                        <a:rPr lang="en-US" sz="1000" b="0" dirty="0"/>
                        <a:t>Craighead</a:t>
                      </a:r>
                    </a:p>
                    <a:p>
                      <a:r>
                        <a:rPr lang="en-US" sz="1000" b="0" dirty="0"/>
                        <a:t>Crittenden</a:t>
                      </a:r>
                    </a:p>
                    <a:p>
                      <a:r>
                        <a:rPr lang="en-US" sz="1000" b="0" dirty="0"/>
                        <a:t>Cross</a:t>
                      </a:r>
                    </a:p>
                    <a:p>
                      <a:r>
                        <a:rPr lang="en-US" sz="1000" b="0" dirty="0"/>
                        <a:t>Fulton</a:t>
                      </a:r>
                    </a:p>
                    <a:p>
                      <a:r>
                        <a:rPr lang="en-US" sz="1000" b="0" dirty="0"/>
                        <a:t>Greene</a:t>
                      </a:r>
                    </a:p>
                    <a:p>
                      <a:r>
                        <a:rPr lang="en-US" sz="1000" b="0" dirty="0"/>
                        <a:t>Independence</a:t>
                      </a:r>
                    </a:p>
                    <a:p>
                      <a:r>
                        <a:rPr lang="en-US" sz="1000" b="0" dirty="0"/>
                        <a:t>Izard</a:t>
                      </a:r>
                    </a:p>
                    <a:p>
                      <a:r>
                        <a:rPr lang="en-US" sz="1000" b="0" dirty="0"/>
                        <a:t>Jackson</a:t>
                      </a:r>
                    </a:p>
                    <a:p>
                      <a:r>
                        <a:rPr lang="en-US" sz="1000" b="0" dirty="0"/>
                        <a:t>Lawrence</a:t>
                      </a:r>
                    </a:p>
                    <a:p>
                      <a:endParaRPr lang="en-US" sz="10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/>
                        <a:t>Lee</a:t>
                      </a:r>
                    </a:p>
                    <a:p>
                      <a:r>
                        <a:rPr lang="en-US" sz="1000" b="0" dirty="0"/>
                        <a:t>Mississippi</a:t>
                      </a:r>
                    </a:p>
                    <a:p>
                      <a:r>
                        <a:rPr lang="en-US" sz="1000" b="0" dirty="0"/>
                        <a:t>Monroe</a:t>
                      </a:r>
                    </a:p>
                    <a:p>
                      <a:r>
                        <a:rPr lang="en-US" sz="1000" b="0" dirty="0"/>
                        <a:t>Phillips</a:t>
                      </a:r>
                    </a:p>
                    <a:p>
                      <a:r>
                        <a:rPr lang="en-US" sz="1000" b="0" dirty="0"/>
                        <a:t>Poinsett</a:t>
                      </a:r>
                    </a:p>
                    <a:p>
                      <a:r>
                        <a:rPr lang="en-US" sz="1000" b="0" dirty="0"/>
                        <a:t>Randolph</a:t>
                      </a:r>
                    </a:p>
                    <a:p>
                      <a:r>
                        <a:rPr lang="en-US" sz="1000" b="0" dirty="0"/>
                        <a:t>Sharp</a:t>
                      </a:r>
                    </a:p>
                    <a:p>
                      <a:r>
                        <a:rPr lang="en-US" sz="1000" b="0" dirty="0"/>
                        <a:t>St. Francis</a:t>
                      </a:r>
                    </a:p>
                    <a:p>
                      <a:r>
                        <a:rPr lang="en-US" sz="1000" b="0" dirty="0"/>
                        <a:t>White</a:t>
                      </a:r>
                    </a:p>
                    <a:p>
                      <a:endParaRPr lang="en-US" sz="10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3DEF85-2C15-4AF6-9B00-17534B7B9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41547"/>
              </p:ext>
            </p:extLst>
          </p:nvPr>
        </p:nvGraphicFramePr>
        <p:xfrm>
          <a:off x="158496" y="4038600"/>
          <a:ext cx="6553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8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Ozark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Guidance Center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2400 South 48</a:t>
                      </a:r>
                      <a:r>
                        <a:rPr lang="en-US" sz="1000" b="0" baseline="30000" dirty="0"/>
                        <a:t>th</a:t>
                      </a:r>
                      <a:r>
                        <a:rPr lang="en-US" sz="1000" b="0" dirty="0"/>
                        <a:t> Street</a:t>
                      </a:r>
                    </a:p>
                    <a:p>
                      <a:r>
                        <a:rPr lang="en-US" sz="1000" b="0" dirty="0"/>
                        <a:t>Springdale, AR 72762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479-750-2020 or 800-234-7052</a:t>
                      </a:r>
                    </a:p>
                    <a:p>
                      <a:r>
                        <a:rPr lang="en-US" sz="1000" b="0" dirty="0">
                          <a:hlinkClick r:id="rId3"/>
                        </a:rPr>
                        <a:t>www.ozarkguidance.org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Warm Line: 833-236-2131</a:t>
                      </a:r>
                    </a:p>
                    <a:p>
                      <a:r>
                        <a:rPr lang="en-US" sz="1000" b="0" dirty="0"/>
                        <a:t>24/7 Emergency Services Number: 800-234-7052</a:t>
                      </a:r>
                    </a:p>
                    <a:p>
                      <a:endParaRPr lang="en-US" sz="1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Baxter</a:t>
                      </a:r>
                    </a:p>
                    <a:p>
                      <a:r>
                        <a:rPr lang="en-US" sz="1000" b="0" dirty="0"/>
                        <a:t>Benton</a:t>
                      </a:r>
                    </a:p>
                    <a:p>
                      <a:r>
                        <a:rPr lang="en-US" sz="1000" b="0" dirty="0"/>
                        <a:t>Boone</a:t>
                      </a:r>
                    </a:p>
                    <a:p>
                      <a:r>
                        <a:rPr lang="en-US" sz="1000" b="0" dirty="0"/>
                        <a:t>Carroll</a:t>
                      </a:r>
                    </a:p>
                    <a:p>
                      <a:r>
                        <a:rPr lang="en-US" sz="1000" b="0" dirty="0"/>
                        <a:t>Madison</a:t>
                      </a:r>
                    </a:p>
                    <a:p>
                      <a:r>
                        <a:rPr lang="en-US" sz="1000" b="0" dirty="0"/>
                        <a:t>Marion</a:t>
                      </a:r>
                    </a:p>
                    <a:p>
                      <a:r>
                        <a:rPr lang="en-US" sz="1000" b="0" dirty="0"/>
                        <a:t>Newton</a:t>
                      </a:r>
                    </a:p>
                    <a:p>
                      <a:r>
                        <a:rPr lang="en-US" sz="1000" b="0" dirty="0"/>
                        <a:t>Washington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72E491-B4C8-45D9-A913-43DFEB205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84039"/>
              </p:ext>
            </p:extLst>
          </p:nvPr>
        </p:nvGraphicFramePr>
        <p:xfrm>
          <a:off x="152400" y="6498967"/>
          <a:ext cx="6553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9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Professional Counseling Associates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3601 Richards Road</a:t>
                      </a:r>
                    </a:p>
                    <a:p>
                      <a:r>
                        <a:rPr lang="en-US" sz="1000" b="0" dirty="0"/>
                        <a:t>North Little Rock</a:t>
                      </a:r>
                    </a:p>
                    <a:p>
                      <a:r>
                        <a:rPr lang="en-US" sz="1000" b="0" dirty="0"/>
                        <a:t>Little Rock, AR 72117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501-221-1843</a:t>
                      </a:r>
                    </a:p>
                    <a:p>
                      <a:r>
                        <a:rPr lang="en-US" sz="1000" b="0" dirty="0">
                          <a:hlinkClick r:id="rId4"/>
                        </a:rPr>
                        <a:t>www.pca-ar.org</a:t>
                      </a:r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Warm Line: 833-236-2131</a:t>
                      </a:r>
                    </a:p>
                    <a:p>
                      <a:r>
                        <a:rPr lang="en-US" sz="1000" b="0" dirty="0"/>
                        <a:t>Emergency Services Number: 800-356-3035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Lonoke</a:t>
                      </a:r>
                    </a:p>
                    <a:p>
                      <a:r>
                        <a:rPr lang="en-US" sz="1000" b="0" dirty="0"/>
                        <a:t>Prairie</a:t>
                      </a:r>
                    </a:p>
                    <a:p>
                      <a:r>
                        <a:rPr lang="en-US" sz="1000" b="0" dirty="0"/>
                        <a:t>Pulaski (North of the</a:t>
                      </a:r>
                    </a:p>
                    <a:p>
                      <a:r>
                        <a:rPr lang="en-US" sz="1000" b="0" dirty="0"/>
                        <a:t>Arkansas River)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3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D5B0E3-9B0B-4864-8502-333D396F5789}"/>
              </a:ext>
            </a:extLst>
          </p:cNvPr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48409"/>
              </p:ext>
            </p:extLst>
          </p:nvPr>
        </p:nvGraphicFramePr>
        <p:xfrm>
          <a:off x="152400" y="1224280"/>
          <a:ext cx="65532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10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Newhaven Counseling and Health (formerly South Arkansas Regional Health Center)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715 North College</a:t>
                      </a:r>
                    </a:p>
                    <a:p>
                      <a:r>
                        <a:rPr lang="en-US" sz="1000" b="0" dirty="0"/>
                        <a:t>El Dorado, AR 71730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870-862-7921 or 800-825-1554</a:t>
                      </a:r>
                    </a:p>
                    <a:p>
                      <a:r>
                        <a:rPr lang="en-US" sz="1000" b="0" dirty="0">
                          <a:hlinkClick r:id="rId2"/>
                        </a:rPr>
                        <a:t>www.newhavenchs.org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800-825-1554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Calhoun</a:t>
                      </a:r>
                    </a:p>
                    <a:p>
                      <a:r>
                        <a:rPr lang="en-US" sz="1000" b="0" dirty="0"/>
                        <a:t>Columbia</a:t>
                      </a:r>
                    </a:p>
                    <a:p>
                      <a:r>
                        <a:rPr lang="en-US" sz="1000" b="0" dirty="0"/>
                        <a:t>Dallas</a:t>
                      </a:r>
                    </a:p>
                    <a:p>
                      <a:r>
                        <a:rPr lang="en-US" sz="1000" b="0" dirty="0"/>
                        <a:t>Ouachita</a:t>
                      </a:r>
                    </a:p>
                    <a:p>
                      <a:r>
                        <a:rPr lang="en-US" sz="1000" b="0" dirty="0"/>
                        <a:t>Nevada</a:t>
                      </a:r>
                    </a:p>
                    <a:p>
                      <a:r>
                        <a:rPr lang="en-US" sz="1000" b="0" dirty="0"/>
                        <a:t>Union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3FAAE8-4E02-4DAF-BD32-294BC5C9E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68799"/>
              </p:ext>
            </p:extLst>
          </p:nvPr>
        </p:nvGraphicFramePr>
        <p:xfrm>
          <a:off x="170688" y="3738880"/>
          <a:ext cx="65532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11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Southeast Arkansas Behavioral Healthcare System,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2500 Rike Drive</a:t>
                      </a:r>
                    </a:p>
                    <a:p>
                      <a:r>
                        <a:rPr lang="en-US" sz="1000" b="0" dirty="0"/>
                        <a:t>Pine Bluff, AR 71613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870-534-1834 or  800-272-2008</a:t>
                      </a:r>
                    </a:p>
                    <a:p>
                      <a:r>
                        <a:rPr lang="en-US" sz="1000" b="0" dirty="0">
                          <a:hlinkClick r:id="rId3"/>
                        </a:rPr>
                        <a:t>www.sabhs.org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800-272-2008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Arkansas</a:t>
                      </a:r>
                    </a:p>
                    <a:p>
                      <a:r>
                        <a:rPr lang="en-US" sz="1000" b="0" dirty="0"/>
                        <a:t>Cleveland</a:t>
                      </a:r>
                    </a:p>
                    <a:p>
                      <a:r>
                        <a:rPr lang="en-US" sz="1000" b="0" dirty="0"/>
                        <a:t>Grant</a:t>
                      </a:r>
                    </a:p>
                    <a:p>
                      <a:r>
                        <a:rPr lang="en-US" sz="1000" b="0" dirty="0"/>
                        <a:t>Jefferson</a:t>
                      </a:r>
                    </a:p>
                    <a:p>
                      <a:r>
                        <a:rPr lang="en-US" sz="1000" b="0" dirty="0"/>
                        <a:t>Lincoln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EEF50A-B5E5-4153-90D0-48399983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08860"/>
              </p:ext>
            </p:extLst>
          </p:nvPr>
        </p:nvGraphicFramePr>
        <p:xfrm>
          <a:off x="152400" y="6177280"/>
          <a:ext cx="6553200" cy="205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000" b="1" baseline="0" dirty="0"/>
                        <a:t>Area 12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Southwest Arkansas Counseling and Mental Health Center, Inc.</a:t>
                      </a:r>
                    </a:p>
                  </a:txBody>
                  <a:tcPr anchor="ctr">
                    <a:solidFill>
                      <a:srgbClr val="CDDB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b="1" dirty="0"/>
                        <a:t>Contact Information:</a:t>
                      </a:r>
                    </a:p>
                    <a:p>
                      <a:r>
                        <a:rPr lang="en-US" sz="1000" b="0" dirty="0"/>
                        <a:t>2904 Arkansas Boulevard</a:t>
                      </a:r>
                    </a:p>
                    <a:p>
                      <a:r>
                        <a:rPr lang="en-US" sz="1000" b="0" dirty="0"/>
                        <a:t>Texarkana, AR 71854</a:t>
                      </a:r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870-773-4655 or 800-652-9166</a:t>
                      </a:r>
                    </a:p>
                    <a:p>
                      <a:r>
                        <a:rPr lang="en-US" sz="1000" b="0" dirty="0">
                          <a:hlinkClick r:id="rId4"/>
                        </a:rPr>
                        <a:t>www.swacmhc.com</a:t>
                      </a:r>
                      <a:endParaRPr lang="en-US" sz="1000" b="0" dirty="0"/>
                    </a:p>
                    <a:p>
                      <a:endParaRPr lang="en-US" sz="1000" b="0" dirty="0"/>
                    </a:p>
                    <a:p>
                      <a:r>
                        <a:rPr lang="en-US" sz="1000" b="0" dirty="0"/>
                        <a:t>24/7 Emergency Services Number: 800-652-9166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Counties Served:</a:t>
                      </a:r>
                    </a:p>
                    <a:p>
                      <a:r>
                        <a:rPr lang="en-US" sz="1000" b="0" dirty="0"/>
                        <a:t>Hempstead</a:t>
                      </a:r>
                    </a:p>
                    <a:p>
                      <a:r>
                        <a:rPr lang="en-US" sz="1000" b="0" dirty="0"/>
                        <a:t>Howard</a:t>
                      </a:r>
                    </a:p>
                    <a:p>
                      <a:r>
                        <a:rPr lang="en-US" sz="1000" b="0" dirty="0"/>
                        <a:t>Lafayette</a:t>
                      </a:r>
                    </a:p>
                    <a:p>
                      <a:r>
                        <a:rPr lang="en-US" sz="1000" b="0" dirty="0"/>
                        <a:t>Little River</a:t>
                      </a:r>
                    </a:p>
                    <a:p>
                      <a:r>
                        <a:rPr lang="en-US" sz="1000" b="0" dirty="0"/>
                        <a:t>Miller</a:t>
                      </a:r>
                    </a:p>
                    <a:p>
                      <a:r>
                        <a:rPr lang="en-US" sz="1000" b="0" dirty="0"/>
                        <a:t>Sevier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0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446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Arkansas Community Mental</a:t>
            </a:r>
          </a:p>
          <a:p>
            <a:pPr algn="ctr"/>
            <a:r>
              <a:rPr lang="en-US" sz="2400" b="1" dirty="0"/>
              <a:t>Health Center Directory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7099" y="7084874"/>
            <a:ext cx="685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Arkansas Department of Human Services</a:t>
            </a:r>
          </a:p>
          <a:p>
            <a:pPr algn="ctr"/>
            <a:r>
              <a:rPr lang="en-US" sz="1200" dirty="0"/>
              <a:t>Office of Substance Abuse and Mental Health</a:t>
            </a:r>
          </a:p>
          <a:p>
            <a:pPr algn="ctr"/>
            <a:r>
              <a:rPr lang="en-US" sz="1200" dirty="0"/>
              <a:t>Physical Address: 700 Main St.</a:t>
            </a:r>
          </a:p>
          <a:p>
            <a:pPr algn="ctr"/>
            <a:r>
              <a:rPr lang="en-US" sz="1200" dirty="0"/>
              <a:t>Mailing Address: P.O. Box 1437, Slot W241</a:t>
            </a:r>
          </a:p>
          <a:p>
            <a:pPr algn="ctr"/>
            <a:r>
              <a:rPr lang="en-US" sz="1200" dirty="0"/>
              <a:t>Little Rock, AR 72203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Telephone: 501.686-9164</a:t>
            </a:r>
          </a:p>
          <a:p>
            <a:pPr algn="ctr"/>
            <a:r>
              <a:rPr lang="en-US" sz="1200" dirty="0"/>
              <a:t>Fax: 501.404-4614</a:t>
            </a:r>
          </a:p>
          <a:p>
            <a:pPr algn="ctr"/>
            <a:r>
              <a:rPr lang="en-US" sz="1200" dirty="0"/>
              <a:t>humanservices.arkansas.gov</a:t>
            </a:r>
          </a:p>
          <a:p>
            <a:pPr algn="ctr"/>
            <a:r>
              <a:rPr lang="en-US" sz="1200" dirty="0"/>
              <a:t>					      </a:t>
            </a:r>
            <a:r>
              <a:rPr lang="en-US" sz="1000" dirty="0"/>
              <a:t>Revised 09/13/2023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0" y="889777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5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D630FE7-43EA-414F-A4A7-8DB67F310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0120"/>
              </p:ext>
            </p:extLst>
          </p:nvPr>
        </p:nvGraphicFramePr>
        <p:xfrm>
          <a:off x="533400" y="1371600"/>
          <a:ext cx="6019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3682092467"/>
                    </a:ext>
                  </a:extLst>
                </a:gridCol>
              </a:tblGrid>
              <a:tr h="676117">
                <a:tc>
                  <a:txBody>
                    <a:bodyPr/>
                    <a:lstStyle/>
                    <a:p>
                      <a:r>
                        <a:rPr lang="en-US" sz="1000" b="1" baseline="0" dirty="0"/>
                        <a:t>NAMI Arkansas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/>
                    </a:p>
                  </a:txBody>
                  <a:tcPr anchor="ctr">
                    <a:solidFill>
                      <a:srgbClr val="446B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283">
                <a:tc>
                  <a:txBody>
                    <a:bodyPr/>
                    <a:lstStyle/>
                    <a:p>
                      <a:r>
                        <a:rPr lang="en-US" sz="1000" b="0" dirty="0"/>
                        <a:t>National Alliance on Mental Illness Arkansas</a:t>
                      </a:r>
                    </a:p>
                    <a:p>
                      <a:r>
                        <a:rPr lang="en-US" sz="1000" b="0" dirty="0"/>
                        <a:t>1012 Autumn Rd. Ste. 1</a:t>
                      </a:r>
                    </a:p>
                    <a:p>
                      <a:r>
                        <a:rPr lang="en-US" sz="1000" b="0" dirty="0"/>
                        <a:t>Little Rock, AR 72211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hlinkClick r:id="rId2"/>
                        </a:rPr>
                        <a:t>www.namiarkansas.org</a:t>
                      </a:r>
                      <a:r>
                        <a:rPr lang="en-US" sz="1000" b="0" dirty="0"/>
                        <a:t> </a:t>
                      </a:r>
                    </a:p>
                    <a:p>
                      <a:r>
                        <a:rPr lang="en-US" sz="1000" b="0" dirty="0"/>
                        <a:t>24/7 NAMI Helpline: 800-844-0381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3398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7E81D4C-F2E9-2A90-0661-6898E582A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048000"/>
            <a:ext cx="4038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7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856</Words>
  <Application>Microsoft Office PowerPoint</Application>
  <PresentationFormat>On-screen Show (4:3)</PresentationFormat>
  <Paragraphs>300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Webber</dc:creator>
  <cp:lastModifiedBy>Bridget Atkins</cp:lastModifiedBy>
  <cp:revision>72</cp:revision>
  <cp:lastPrinted>2023-09-13T14:35:38Z</cp:lastPrinted>
  <dcterms:created xsi:type="dcterms:W3CDTF">2014-11-25T17:36:16Z</dcterms:created>
  <dcterms:modified xsi:type="dcterms:W3CDTF">2023-09-13T14:40:39Z</dcterms:modified>
</cp:coreProperties>
</file>