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3" r:id="rId1"/>
    <p:sldMasterId id="2147483849" r:id="rId2"/>
  </p:sldMasterIdLst>
  <p:notesMasterIdLst>
    <p:notesMasterId r:id="rId17"/>
  </p:notesMasterIdLst>
  <p:handoutMasterIdLst>
    <p:handoutMasterId r:id="rId18"/>
  </p:handoutMasterIdLst>
  <p:sldIdLst>
    <p:sldId id="1033" r:id="rId3"/>
    <p:sldId id="1405" r:id="rId4"/>
    <p:sldId id="1398" r:id="rId5"/>
    <p:sldId id="1403" r:id="rId6"/>
    <p:sldId id="1401" r:id="rId7"/>
    <p:sldId id="1411" r:id="rId8"/>
    <p:sldId id="1412" r:id="rId9"/>
    <p:sldId id="1413" r:id="rId10"/>
    <p:sldId id="1414" r:id="rId11"/>
    <p:sldId id="1415" r:id="rId12"/>
    <p:sldId id="1416" r:id="rId13"/>
    <p:sldId id="1417" r:id="rId14"/>
    <p:sldId id="1418" r:id="rId15"/>
    <p:sldId id="1348" r:id="rId16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istin Putnam" initials="KP" lastIdx="6" clrIdx="0">
    <p:extLst>
      <p:ext uri="{19B8F6BF-5375-455C-9EA6-DF929625EA0E}">
        <p15:presenceInfo xmlns:p15="http://schemas.microsoft.com/office/powerpoint/2012/main" userId="77ab8257b4fbfd41" providerId="Windows Live"/>
      </p:ext>
    </p:extLst>
  </p:cmAuthor>
  <p:cmAuthor id="2" name="Stone, Paula B" initials="SPB" lastIdx="15" clrIdx="1">
    <p:extLst>
      <p:ext uri="{19B8F6BF-5375-455C-9EA6-DF929625EA0E}">
        <p15:presenceInfo xmlns:p15="http://schemas.microsoft.com/office/powerpoint/2012/main" userId="S-1-5-21-45967694-370826977-176895030-33953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DC8"/>
    <a:srgbClr val="66FF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10" autoAdjust="0"/>
    <p:restoredTop sz="94640"/>
  </p:normalViewPr>
  <p:slideViewPr>
    <p:cSldViewPr>
      <p:cViewPr varScale="1">
        <p:scale>
          <a:sx n="66" d="100"/>
          <a:sy n="66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381D9E1-14CF-466B-BE15-C936697111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3043238" cy="46672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71B8B2-5E28-4E9D-8B68-6B3207D406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275" y="1"/>
            <a:ext cx="3043238" cy="46672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05CD27D8-94E4-4E92-AF1D-229A51C09498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CE4206-BED6-4751-8D7B-5BD7861349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376"/>
            <a:ext cx="3043238" cy="46672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AD1A88-EA73-41B0-A55F-9185C11718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275" y="8842376"/>
            <a:ext cx="3043238" cy="46672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2E3C0EF5-8DCD-441B-8F72-631518F2B4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820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3238" cy="46672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2"/>
            <a:ext cx="3043238" cy="466725"/>
          </a:xfrm>
          <a:prstGeom prst="rect">
            <a:avLst/>
          </a:prstGeom>
        </p:spPr>
        <p:txBody>
          <a:bodyPr vert="horz" lIns="91421" tIns="45711" rIns="91421" bIns="45711" rtlCol="0"/>
          <a:lstStyle>
            <a:lvl1pPr algn="r">
              <a:defRPr sz="1200"/>
            </a:lvl1pPr>
          </a:lstStyle>
          <a:p>
            <a:fld id="{783BA2FF-9A3F-40D7-99C9-59A529BBFCAC}" type="datetimeFigureOut">
              <a:rPr lang="en-US" smtClean="0"/>
              <a:t>6/10/2022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1" tIns="45711" rIns="91421" bIns="4571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21" tIns="45711" rIns="91421" bIns="45711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7"/>
            <a:ext cx="3043238" cy="46672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7"/>
            <a:ext cx="3043238" cy="466725"/>
          </a:xfrm>
          <a:prstGeom prst="rect">
            <a:avLst/>
          </a:prstGeom>
        </p:spPr>
        <p:txBody>
          <a:bodyPr vert="horz" lIns="91421" tIns="45711" rIns="91421" bIns="45711" rtlCol="0" anchor="b"/>
          <a:lstStyle>
            <a:lvl1pPr algn="r">
              <a:defRPr sz="1200"/>
            </a:lvl1pPr>
          </a:lstStyle>
          <a:p>
            <a:fld id="{CEAE4A86-99BE-4931-A24E-85C8EB080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2360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752AA-A243-4EED-BBC7-6914E6F5DC5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508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752AA-A243-4EED-BBC7-6914E6F5DC5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885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752AA-A243-4EED-BBC7-6914E6F5DC5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767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752AA-A243-4EED-BBC7-6914E6F5DC5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92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752AA-A243-4EED-BBC7-6914E6F5DC5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5252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752AA-A243-4EED-BBC7-6914E6F5DC5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410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752AA-A243-4EED-BBC7-6914E6F5DC5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175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752AA-A243-4EED-BBC7-6914E6F5DC5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1171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752AA-A243-4EED-BBC7-6914E6F5DC5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7356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Based 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A752AA-A243-4EED-BBC7-6914E6F5DC5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554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rgbClr val="1A7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320" y="2166365"/>
            <a:ext cx="8603674" cy="1643636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4800" b="0" u="none" spc="151" baseline="0">
                <a:solidFill>
                  <a:schemeClr val="tx1"/>
                </a:solidFill>
                <a:latin typeface="Garamond" panose="02020404030301010803" pitchFamily="18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96259"/>
            <a:ext cx="6858000" cy="54864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1A75CF"/>
                </a:solidFill>
                <a:latin typeface="Franklin Gothic Book" panose="020B0503020102020204" pitchFamily="34" charset="0"/>
                <a:cs typeface="Segoe UI" panose="020B0502040204020203" pitchFamily="34" charset="0"/>
              </a:defRPr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2000"/>
            </a:lvl3pPr>
            <a:lvl4pPr marL="1371532" indent="0" algn="ctr">
              <a:buNone/>
              <a:defRPr sz="2000"/>
            </a:lvl4pPr>
            <a:lvl5pPr marL="1828709" indent="0" algn="ctr">
              <a:buNone/>
              <a:defRPr sz="2000"/>
            </a:lvl5pPr>
            <a:lvl6pPr marL="2285886" indent="0" algn="ctr">
              <a:buNone/>
              <a:defRPr sz="2000"/>
            </a:lvl6pPr>
            <a:lvl7pPr marL="2743062" indent="0" algn="ctr">
              <a:buNone/>
              <a:defRPr sz="2000"/>
            </a:lvl7pPr>
            <a:lvl8pPr marL="3200240" indent="0" algn="ctr">
              <a:buNone/>
              <a:defRPr sz="2000"/>
            </a:lvl8pPr>
            <a:lvl9pPr marL="3657418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6" name="Picture 6" descr="http://arkace.org/Resources/Pictures/dhs%20logo%20rectangle.png">
            <a:extLst>
              <a:ext uri="{FF2B5EF4-FFF2-40B4-BE49-F238E27FC236}">
                <a16:creationId xmlns:a16="http://schemas.microsoft.com/office/drawing/2014/main" id="{317255C1-5B7E-4536-A277-FC6332872E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776" y="6185975"/>
            <a:ext cx="3725381" cy="548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CD51022-5B58-4853-A87D-DA626702496D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831" y="6117395"/>
            <a:ext cx="685800" cy="6858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75D66E0-6A56-4643-875F-6EC80ED4EC13}"/>
              </a:ext>
            </a:extLst>
          </p:cNvPr>
          <p:cNvSpPr txBox="1"/>
          <p:nvPr userDrawn="1"/>
        </p:nvSpPr>
        <p:spPr>
          <a:xfrm>
            <a:off x="6305909" y="6334505"/>
            <a:ext cx="25720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000000"/>
                </a:solidFill>
              </a:rPr>
              <a:t>March 14, 2022</a:t>
            </a:r>
          </a:p>
        </p:txBody>
      </p:sp>
    </p:spTree>
    <p:extLst>
      <p:ext uri="{BB962C8B-B14F-4D97-AF65-F5344CB8AC3E}">
        <p14:creationId xmlns:p14="http://schemas.microsoft.com/office/powerpoint/2010/main" val="1904583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0FC84-E08B-4209-ABE0-819096672B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427F9-928B-4569-8213-22F657F768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B2A94-30A3-427D-99E7-1367E118A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E9B154-15E4-4FF6-8806-CDA0E72A6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7F8536-4FA3-438D-85A7-9CEB0C4FC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88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910C2-FB5C-440E-B966-C20403939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C74018-82B6-42CA-BC75-B493FF9D9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9FC8B8-7504-4BBD-B3AA-5B79FC0C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89985-6058-4C12-B764-28B0DAAD0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A99A46-B994-4548-AF6D-7FFBF6AC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587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8DC401-DA17-4E6B-B59A-924146793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F1DC6E-3BB1-4C38-9CF2-AB6D54DD3D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924055-F37A-4576-B907-C58622EAA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112E3-5296-4F55-A381-819E68921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3EB89-BA15-468D-8C99-33A95AC1B6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215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CA7F9-CA7D-4155-8BBB-C0E05AC37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5C6267-80C7-4119-A7C2-A4151CE01B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D47CD7-91D9-4376-BC50-578F32EC0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80F938-1CF1-408D-B016-4CAE24B54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D415F8-30EA-47A1-9F97-82DA383E0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E960A1-7527-48BB-8829-65EB39509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7977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7B764-FB60-4E3E-8F8F-AC35B1BE3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547AFC-BF70-412F-A029-4D2223FA32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220C1A-84D4-4780-9BA1-AE5120256B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F6E8A7-E339-4477-8641-726DBAAF8D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70B2A3-7B68-4637-B292-0A9B3C6A7C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2FA815-263B-438A-ABBE-E875D51AD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E5527F0-A525-433D-BDF4-C28515C02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753B42-94E9-40ED-8C57-0B7F22F5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087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A8B6E-F5E4-4FDC-890A-887E078F5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E34D06-80B5-433D-A6A4-30BC189F2A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C63395-CB13-4A54-A4AE-AA8694D11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B03118D-A9DA-46AE-885C-5FB9989D2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82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891F30-A345-4D1B-A42B-902487B3F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2FE3A9-2CA8-43EA-ABB0-196B18912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E353A6-A29D-4A0C-BFDB-97C5D9704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519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5F7FD-08E0-44E7-8A03-755C9116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E8999-965C-4DD1-A40D-C304B39C4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284C3C-0D96-4FD9-80C1-AE221C87C0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641B9E-7E65-42FD-889A-F18CD77AF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91D405-D06E-4282-A3D8-8270BBACE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89ED1-B686-4D15-AE69-9FD9C3F3F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497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CE52-F74F-4F97-A412-027DC575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548D2A-F70B-4A68-A973-8CBF7EBB91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994AF6-F532-4B48-ABB5-78EEBA1B4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4FCB32-5338-47CF-8233-C74FFEDE4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3A05AA-E630-42EC-94D7-5B2384473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D79E4-D447-4A61-B383-CDDA918353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7956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ED203-B7C2-42C7-B708-A0547045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F161A4-737E-4D93-948E-AA64AE644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3F53A-2714-41FD-813B-7B8BDB242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F36D9-DAF1-49D3-8149-3582867EF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DC7605-5FA2-4DCA-8805-3FD9AD347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40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08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8C112E-ED4E-4376-A8DB-722D85D588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63DCF6-3782-474E-B93A-A3BFD0C20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260A8-1DA8-48BB-B76F-C0F172285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7F196-42EB-4828-9035-598DEDB38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INTERNAL DRAFT - DO NOT DISTRIBUTE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31C0ED-EA2A-4132-9549-1893545EC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68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SECTION — 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Single Corner Rectangle 5"/>
          <p:cNvSpPr/>
          <p:nvPr userDrawn="1"/>
        </p:nvSpPr>
        <p:spPr bwMode="ltGray">
          <a:xfrm rot="10800000" flipH="1">
            <a:off x="409327" y="533400"/>
            <a:ext cx="6448673" cy="4507556"/>
          </a:xfrm>
          <a:custGeom>
            <a:avLst/>
            <a:gdLst>
              <a:gd name="connsiteX0" fmla="*/ 0 w 6653083"/>
              <a:gd name="connsiteY0" fmla="*/ 0 h 5791200"/>
              <a:gd name="connsiteX1" fmla="*/ 5687864 w 6653083"/>
              <a:gd name="connsiteY1" fmla="*/ 0 h 5791200"/>
              <a:gd name="connsiteX2" fmla="*/ 6653083 w 6653083"/>
              <a:gd name="connsiteY2" fmla="*/ 965219 h 5791200"/>
              <a:gd name="connsiteX3" fmla="*/ 6653083 w 6653083"/>
              <a:gd name="connsiteY3" fmla="*/ 5791200 h 5791200"/>
              <a:gd name="connsiteX4" fmla="*/ 0 w 6653083"/>
              <a:gd name="connsiteY4" fmla="*/ 5791200 h 5791200"/>
              <a:gd name="connsiteX5" fmla="*/ 0 w 6653083"/>
              <a:gd name="connsiteY5" fmla="*/ 0 h 5791200"/>
              <a:gd name="connsiteX0" fmla="*/ 0 w 7949320"/>
              <a:gd name="connsiteY0" fmla="*/ 0 h 5791200"/>
              <a:gd name="connsiteX1" fmla="*/ 5687864 w 7949320"/>
              <a:gd name="connsiteY1" fmla="*/ 0 h 5791200"/>
              <a:gd name="connsiteX2" fmla="*/ 6653083 w 7949320"/>
              <a:gd name="connsiteY2" fmla="*/ 965219 h 5791200"/>
              <a:gd name="connsiteX3" fmla="*/ 7949320 w 7949320"/>
              <a:gd name="connsiteY3" fmla="*/ 5781152 h 5791200"/>
              <a:gd name="connsiteX4" fmla="*/ 0 w 7949320"/>
              <a:gd name="connsiteY4" fmla="*/ 5791200 h 5791200"/>
              <a:gd name="connsiteX5" fmla="*/ 0 w 7949320"/>
              <a:gd name="connsiteY5" fmla="*/ 0 h 5791200"/>
              <a:gd name="connsiteX0" fmla="*/ 0 w 7949320"/>
              <a:gd name="connsiteY0" fmla="*/ 0 h 5791200"/>
              <a:gd name="connsiteX1" fmla="*/ 5687864 w 7949320"/>
              <a:gd name="connsiteY1" fmla="*/ 0 h 5791200"/>
              <a:gd name="connsiteX2" fmla="*/ 7949320 w 7949320"/>
              <a:gd name="connsiteY2" fmla="*/ 995364 h 5791200"/>
              <a:gd name="connsiteX3" fmla="*/ 7949320 w 7949320"/>
              <a:gd name="connsiteY3" fmla="*/ 5781152 h 5791200"/>
              <a:gd name="connsiteX4" fmla="*/ 0 w 7949320"/>
              <a:gd name="connsiteY4" fmla="*/ 5791200 h 5791200"/>
              <a:gd name="connsiteX5" fmla="*/ 0 w 7949320"/>
              <a:gd name="connsiteY5" fmla="*/ 0 h 5791200"/>
              <a:gd name="connsiteX0" fmla="*/ 0 w 7949320"/>
              <a:gd name="connsiteY0" fmla="*/ 0 h 5791200"/>
              <a:gd name="connsiteX1" fmla="*/ 7104682 w 7949320"/>
              <a:gd name="connsiteY1" fmla="*/ 0 h 5791200"/>
              <a:gd name="connsiteX2" fmla="*/ 7949320 w 7949320"/>
              <a:gd name="connsiteY2" fmla="*/ 995364 h 5791200"/>
              <a:gd name="connsiteX3" fmla="*/ 7949320 w 7949320"/>
              <a:gd name="connsiteY3" fmla="*/ 5781152 h 5791200"/>
              <a:gd name="connsiteX4" fmla="*/ 0 w 7949320"/>
              <a:gd name="connsiteY4" fmla="*/ 5791200 h 5791200"/>
              <a:gd name="connsiteX5" fmla="*/ 0 w 7949320"/>
              <a:gd name="connsiteY5" fmla="*/ 0 h 5791200"/>
              <a:gd name="connsiteX0" fmla="*/ 0 w 7949320"/>
              <a:gd name="connsiteY0" fmla="*/ 0 h 5811297"/>
              <a:gd name="connsiteX1" fmla="*/ 7104682 w 7949320"/>
              <a:gd name="connsiteY1" fmla="*/ 0 h 5811297"/>
              <a:gd name="connsiteX2" fmla="*/ 7949320 w 7949320"/>
              <a:gd name="connsiteY2" fmla="*/ 995364 h 5811297"/>
              <a:gd name="connsiteX3" fmla="*/ 7949320 w 7949320"/>
              <a:gd name="connsiteY3" fmla="*/ 5811297 h 5811297"/>
              <a:gd name="connsiteX4" fmla="*/ 0 w 7949320"/>
              <a:gd name="connsiteY4" fmla="*/ 5791200 h 5811297"/>
              <a:gd name="connsiteX5" fmla="*/ 0 w 7949320"/>
              <a:gd name="connsiteY5" fmla="*/ 0 h 5811297"/>
              <a:gd name="connsiteX0" fmla="*/ 0 w 7949320"/>
              <a:gd name="connsiteY0" fmla="*/ 0 h 5791200"/>
              <a:gd name="connsiteX1" fmla="*/ 7104682 w 7949320"/>
              <a:gd name="connsiteY1" fmla="*/ 0 h 5791200"/>
              <a:gd name="connsiteX2" fmla="*/ 7949320 w 7949320"/>
              <a:gd name="connsiteY2" fmla="*/ 995364 h 5791200"/>
              <a:gd name="connsiteX3" fmla="*/ 7949320 w 7949320"/>
              <a:gd name="connsiteY3" fmla="*/ 5781152 h 5791200"/>
              <a:gd name="connsiteX4" fmla="*/ 0 w 7949320"/>
              <a:gd name="connsiteY4" fmla="*/ 5791200 h 5791200"/>
              <a:gd name="connsiteX5" fmla="*/ 0 w 7949320"/>
              <a:gd name="connsiteY5" fmla="*/ 0 h 5791200"/>
              <a:gd name="connsiteX0" fmla="*/ 0 w 7949320"/>
              <a:gd name="connsiteY0" fmla="*/ 0 h 5791200"/>
              <a:gd name="connsiteX1" fmla="*/ 7092376 w 7949320"/>
              <a:gd name="connsiteY1" fmla="*/ 270740 h 5791200"/>
              <a:gd name="connsiteX2" fmla="*/ 7949320 w 7949320"/>
              <a:gd name="connsiteY2" fmla="*/ 995364 h 5791200"/>
              <a:gd name="connsiteX3" fmla="*/ 7949320 w 7949320"/>
              <a:gd name="connsiteY3" fmla="*/ 5781152 h 5791200"/>
              <a:gd name="connsiteX4" fmla="*/ 0 w 7949320"/>
              <a:gd name="connsiteY4" fmla="*/ 5791200 h 5791200"/>
              <a:gd name="connsiteX5" fmla="*/ 0 w 7949320"/>
              <a:gd name="connsiteY5" fmla="*/ 0 h 5791200"/>
              <a:gd name="connsiteX0" fmla="*/ 0 w 7961626"/>
              <a:gd name="connsiteY0" fmla="*/ 0 h 5791200"/>
              <a:gd name="connsiteX1" fmla="*/ 7092376 w 7961626"/>
              <a:gd name="connsiteY1" fmla="*/ 270740 h 5791200"/>
              <a:gd name="connsiteX2" fmla="*/ 7961626 w 7961626"/>
              <a:gd name="connsiteY2" fmla="*/ 1339942 h 5791200"/>
              <a:gd name="connsiteX3" fmla="*/ 7949320 w 7961626"/>
              <a:gd name="connsiteY3" fmla="*/ 5781152 h 5791200"/>
              <a:gd name="connsiteX4" fmla="*/ 0 w 7961626"/>
              <a:gd name="connsiteY4" fmla="*/ 5791200 h 5791200"/>
              <a:gd name="connsiteX5" fmla="*/ 0 w 7961626"/>
              <a:gd name="connsiteY5" fmla="*/ 0 h 5791200"/>
              <a:gd name="connsiteX0" fmla="*/ 0 w 7961626"/>
              <a:gd name="connsiteY0" fmla="*/ 0 h 5520461"/>
              <a:gd name="connsiteX1" fmla="*/ 7092376 w 7961626"/>
              <a:gd name="connsiteY1" fmla="*/ 1 h 5520461"/>
              <a:gd name="connsiteX2" fmla="*/ 7961626 w 7961626"/>
              <a:gd name="connsiteY2" fmla="*/ 1069203 h 5520461"/>
              <a:gd name="connsiteX3" fmla="*/ 7949320 w 7961626"/>
              <a:gd name="connsiteY3" fmla="*/ 5510413 h 5520461"/>
              <a:gd name="connsiteX4" fmla="*/ 0 w 7961626"/>
              <a:gd name="connsiteY4" fmla="*/ 5520461 h 5520461"/>
              <a:gd name="connsiteX5" fmla="*/ 0 w 7961626"/>
              <a:gd name="connsiteY5" fmla="*/ 0 h 5520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61626" h="5520461">
                <a:moveTo>
                  <a:pt x="0" y="0"/>
                </a:moveTo>
                <a:lnTo>
                  <a:pt x="7092376" y="1"/>
                </a:lnTo>
                <a:lnTo>
                  <a:pt x="7961626" y="1069203"/>
                </a:lnTo>
                <a:lnTo>
                  <a:pt x="7949320" y="5510413"/>
                </a:lnTo>
                <a:lnTo>
                  <a:pt x="0" y="5520461"/>
                </a:lnTo>
                <a:lnTo>
                  <a:pt x="0" y="0"/>
                </a:lnTo>
                <a:close/>
              </a:path>
            </a:pathLst>
          </a:custGeom>
          <a:solidFill>
            <a:srgbClr val="0081E3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ct val="90000"/>
              </a:lnSpc>
            </a:pPr>
            <a:endParaRPr lang="en-US" sz="135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627409" y="6441786"/>
            <a:ext cx="746684" cy="210312"/>
          </a:xfrm>
        </p:spPr>
        <p:txBody>
          <a:bodyPr/>
          <a:lstStyle/>
          <a:p>
            <a:endParaRPr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858001" y="6426104"/>
            <a:ext cx="1361549" cy="2103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INTERNAL DRAFT - DO NOT DISTRIBUTE</a:t>
            </a:r>
            <a:endParaRPr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6F8AB-BCEA-4347-8BA6-BE776009BC89}" type="slidenum">
              <a:rPr/>
              <a:pPr/>
              <a:t>‹#›</a:t>
            </a:fld>
            <a:endParaRPr dirty="0"/>
          </a:p>
        </p:txBody>
      </p:sp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742951" y="914400"/>
            <a:ext cx="5257800" cy="2819214"/>
          </a:xfrm>
        </p:spPr>
        <p:txBody>
          <a:bodyPr anchor="b" anchorCtr="0">
            <a:noAutofit/>
          </a:bodyPr>
          <a:lstStyle>
            <a:lvl1pPr>
              <a:lnSpc>
                <a:spcPct val="80000"/>
              </a:lnSpc>
              <a:defRPr sz="33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 </a:t>
            </a:r>
            <a:br>
              <a:rPr lang="en-US" dirty="0"/>
            </a:br>
            <a:r>
              <a:rPr lang="en-US" dirty="0"/>
              <a:t>blue box</a:t>
            </a:r>
            <a:endParaRPr dirty="0"/>
          </a:p>
        </p:txBody>
      </p:sp>
      <p:sp>
        <p:nvSpPr>
          <p:cNvPr id="21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42951" y="3810000"/>
            <a:ext cx="5257800" cy="914400"/>
          </a:xfrm>
        </p:spPr>
        <p:txBody>
          <a:bodyPr>
            <a:noAutofit/>
          </a:bodyPr>
          <a:lstStyle>
            <a:lvl1pPr marL="0" indent="0">
              <a:spcBef>
                <a:spcPts val="450"/>
              </a:spcBef>
              <a:buNone/>
              <a:defRPr sz="2100" baseline="0">
                <a:solidFill>
                  <a:schemeClr val="bg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here to add subhead (optional)</a:t>
            </a:r>
          </a:p>
        </p:txBody>
      </p:sp>
    </p:spTree>
    <p:extLst>
      <p:ext uri="{BB962C8B-B14F-4D97-AF65-F5344CB8AC3E}">
        <p14:creationId xmlns:p14="http://schemas.microsoft.com/office/powerpoint/2010/main" val="765745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16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038600"/>
            <a:ext cx="9146751" cy="1371600"/>
          </a:xfrm>
          <a:prstGeom prst="rect">
            <a:avLst/>
          </a:prstGeom>
          <a:solidFill>
            <a:srgbClr val="1A7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5" y="4114800"/>
            <a:ext cx="8111543" cy="1219200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4000" b="0" u="none" spc="151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0" name="Picture 6" descr="http://arkace.org/Resources/Pictures/dhs%20logo%20rectangle.png">
            <a:extLst>
              <a:ext uri="{FF2B5EF4-FFF2-40B4-BE49-F238E27FC236}">
                <a16:creationId xmlns:a16="http://schemas.microsoft.com/office/drawing/2014/main" id="{7C416435-2A5C-45C2-B451-2583161AD8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49" y="6369472"/>
            <a:ext cx="2559598" cy="376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96E280C-E70C-4247-8737-C5EE33290007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5" y="6329349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32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172381"/>
            <a:ext cx="841938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92156"/>
            <a:ext cx="4114800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1780" y="1692156"/>
            <a:ext cx="4114800" cy="45720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6264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7889"/>
            <a:ext cx="41148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1A75C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54714"/>
            <a:ext cx="4114800" cy="43434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45257" y="1400265"/>
            <a:ext cx="4114800" cy="4572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="1">
                <a:solidFill>
                  <a:srgbClr val="1A75CF"/>
                </a:solidFill>
                <a:latin typeface="Segoe UI" panose="020B0502040204020203" pitchFamily="34" charset="0"/>
                <a:cs typeface="Segoe UI" panose="020B0502040204020203" pitchFamily="34" charset="0"/>
              </a:defRPr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5618" y="1954714"/>
            <a:ext cx="4114800" cy="4343400"/>
          </a:xfr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1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2484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244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F5113E8E-D144-4CD8-8E49-B92B91D81C01}"/>
              </a:ext>
            </a:extLst>
          </p:cNvPr>
          <p:cNvSpPr/>
          <p:nvPr/>
        </p:nvSpPr>
        <p:spPr>
          <a:xfrm>
            <a:off x="8434699" y="6409161"/>
            <a:ext cx="457200" cy="457200"/>
          </a:xfrm>
          <a:prstGeom prst="rect">
            <a:avLst/>
          </a:prstGeom>
          <a:solidFill>
            <a:srgbClr val="1A7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C47B1E02-2D24-4100-B67A-8FF4EB07A0E5}"/>
              </a:ext>
            </a:extLst>
          </p:cNvPr>
          <p:cNvSpPr txBox="1">
            <a:spLocks/>
          </p:cNvSpPr>
          <p:nvPr/>
        </p:nvSpPr>
        <p:spPr>
          <a:xfrm>
            <a:off x="8434700" y="6353180"/>
            <a:ext cx="457200" cy="5048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457200" rtl="0" eaLnBrk="1" latinLnBrk="0" hangingPunct="1">
              <a:defRPr sz="1600" b="1" kern="120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Segoe UI" panose="020B0502040204020203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405B2F-9A33-48AB-B296-5C7AB402F261}" type="slidenum"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Segoe UI" panose="020B0502040204020203" pitchFamily="34" charset="0"/>
              </a:rPr>
              <a:pPr marL="0" marR="0" lvl="0" indent="0" algn="ct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5" name="Picture 6" descr="http://arkace.org/Resources/Pictures/dhs%20logo%20rectangle.png">
            <a:extLst>
              <a:ext uri="{FF2B5EF4-FFF2-40B4-BE49-F238E27FC236}">
                <a16:creationId xmlns:a16="http://schemas.microsoft.com/office/drawing/2014/main" id="{ACF1BC92-3C50-450D-B56B-F76DDFF03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11" y="6409595"/>
            <a:ext cx="2559598" cy="376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6898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4128"/>
            <a:ext cx="5257800" cy="4572000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7218" y="1544128"/>
            <a:ext cx="2743200" cy="36576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>
                <a:solidFill>
                  <a:schemeClr val="bg1"/>
                </a:solidFill>
              </a:defRPr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0019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204" y="1600200"/>
            <a:ext cx="5257800" cy="4118127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7218" y="1600200"/>
            <a:ext cx="2743200" cy="36576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178" indent="0">
              <a:buNone/>
              <a:defRPr sz="1200"/>
            </a:lvl2pPr>
            <a:lvl3pPr marL="914354" indent="0">
              <a:buNone/>
              <a:defRPr sz="1000"/>
            </a:lvl3pPr>
            <a:lvl4pPr marL="1371532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2" indent="0">
              <a:buNone/>
              <a:defRPr sz="900"/>
            </a:lvl7pPr>
            <a:lvl8pPr marL="3200240" indent="0">
              <a:buNone/>
              <a:defRPr sz="900"/>
            </a:lvl8pPr>
            <a:lvl9pPr marL="3657418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572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3" y="176109"/>
            <a:ext cx="9143638" cy="1143000"/>
          </a:xfrm>
          <a:prstGeom prst="rect">
            <a:avLst/>
          </a:prstGeom>
          <a:solidFill>
            <a:srgbClr val="1A7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4" y="176110"/>
            <a:ext cx="8413214" cy="114300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1552754"/>
            <a:ext cx="8413214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40B0E20-C84F-43FE-9A7E-C7B380AB47AB}"/>
              </a:ext>
            </a:extLst>
          </p:cNvPr>
          <p:cNvSpPr/>
          <p:nvPr/>
        </p:nvSpPr>
        <p:spPr>
          <a:xfrm>
            <a:off x="8417607" y="6411813"/>
            <a:ext cx="457200" cy="457200"/>
          </a:xfrm>
          <a:prstGeom prst="rect">
            <a:avLst/>
          </a:prstGeom>
          <a:solidFill>
            <a:srgbClr val="1A75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b="1" dirty="0"/>
          </a:p>
        </p:txBody>
      </p:sp>
      <p:sp>
        <p:nvSpPr>
          <p:cNvPr id="9" name="Slide Number Placeholder 2">
            <a:extLst>
              <a:ext uri="{FF2B5EF4-FFF2-40B4-BE49-F238E27FC236}">
                <a16:creationId xmlns:a16="http://schemas.microsoft.com/office/drawing/2014/main" id="{5E330B65-6215-4249-878A-88DE78C8DDFE}"/>
              </a:ext>
            </a:extLst>
          </p:cNvPr>
          <p:cNvSpPr txBox="1">
            <a:spLocks/>
          </p:cNvSpPr>
          <p:nvPr/>
        </p:nvSpPr>
        <p:spPr>
          <a:xfrm>
            <a:off x="8413218" y="6353180"/>
            <a:ext cx="457200" cy="5048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ctr" defTabSz="457200" rtl="0" eaLnBrk="1" latinLnBrk="0" hangingPunct="1">
              <a:defRPr sz="1600" b="1" kern="1200">
                <a:solidFill>
                  <a:schemeClr val="bg1"/>
                </a:solidFill>
                <a:latin typeface="Franklin Gothic Book" panose="020B0503020102020204" pitchFamily="34" charset="0"/>
                <a:ea typeface="+mn-ea"/>
                <a:cs typeface="Segoe UI" panose="020B0502040204020203" pitchFamily="34" charset="0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6405B2F-9A33-48AB-B296-5C7AB402F261}" type="slidenum"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Segoe UI" panose="020B0502040204020203" pitchFamily="34" charset="0"/>
              </a:rPr>
              <a:pPr marL="0" marR="0" lvl="0" indent="0" algn="ct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Segoe UI" panose="020B0502040204020203" pitchFamily="34" charset="0"/>
            </a:endParaRPr>
          </a:p>
        </p:txBody>
      </p:sp>
      <p:pic>
        <p:nvPicPr>
          <p:cNvPr id="8" name="Picture 6" descr="http://arkace.org/Resources/Pictures/dhs%20logo%20rectangle.png">
            <a:extLst>
              <a:ext uri="{FF2B5EF4-FFF2-40B4-BE49-F238E27FC236}">
                <a16:creationId xmlns:a16="http://schemas.microsoft.com/office/drawing/2014/main" id="{9C112665-0CB7-4CE4-AFD4-E61D2EE74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349" y="6369472"/>
            <a:ext cx="2559598" cy="376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8B33735C-3E97-4040-A66C-8E467CCE87CA}"/>
              </a:ext>
            </a:extLst>
          </p:cNvPr>
          <p:cNvPicPr/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75" y="6329349"/>
            <a:ext cx="457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75328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</p:sldLayoutIdLst>
  <p:hf hdr="0" dt="0"/>
  <p:txStyles>
    <p:titleStyle>
      <a:lvl1pPr algn="l" defTabSz="914354" rtl="0" eaLnBrk="1" latinLnBrk="0" hangingPunct="1">
        <a:lnSpc>
          <a:spcPct val="85000"/>
        </a:lnSpc>
        <a:spcBef>
          <a:spcPct val="0"/>
        </a:spcBef>
        <a:buNone/>
        <a:defRPr sz="2400" b="1" u="sng" kern="1200" cap="none" baseline="0">
          <a:solidFill>
            <a:schemeClr val="tx1"/>
          </a:solidFill>
          <a:latin typeface="Garamond" panose="02020404030301010803" pitchFamily="18" charset="0"/>
          <a:ea typeface="+mj-ea"/>
          <a:cs typeface="Segoe UI" panose="020B0502040204020203" pitchFamily="34" charset="0"/>
        </a:defRPr>
      </a:lvl1pPr>
    </p:titleStyle>
    <p:bodyStyle>
      <a:lvl1pPr marL="182870" indent="-182870" algn="l" defTabSz="914354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rgbClr val="1A75CF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Franklin Gothic Book" panose="020B0503020102020204" pitchFamily="34" charset="0"/>
          <a:ea typeface="+mn-ea"/>
          <a:cs typeface="Segoe UI" panose="020B0502040204020203" pitchFamily="34" charset="0"/>
        </a:defRPr>
      </a:lvl1pPr>
      <a:lvl2pPr marL="411460" indent="-182870" algn="l" defTabSz="914354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1A75CF"/>
        </a:buClr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Franklin Gothic Book" panose="020B0503020102020204" pitchFamily="34" charset="0"/>
          <a:ea typeface="+mn-ea"/>
          <a:cs typeface="Segoe UI" panose="020B0502040204020203" pitchFamily="34" charset="0"/>
        </a:defRPr>
      </a:lvl2pPr>
      <a:lvl3pPr marL="640048" indent="-182870" algn="l" defTabSz="914354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1A75CF"/>
        </a:buClr>
        <a:buFont typeface="Courier New" panose="02070309020205020404" pitchFamily="49" charset="0"/>
        <a:buChar char="o"/>
        <a:defRPr sz="1400" kern="1200">
          <a:solidFill>
            <a:schemeClr val="bg1"/>
          </a:solidFill>
          <a:latin typeface="Franklin Gothic Book" panose="020B0503020102020204" pitchFamily="34" charset="0"/>
          <a:ea typeface="+mn-ea"/>
          <a:cs typeface="Segoe UI" panose="020B0502040204020203" pitchFamily="34" charset="0"/>
        </a:defRPr>
      </a:lvl3pPr>
      <a:lvl4pPr marL="868637" indent="-182870" algn="l" defTabSz="914354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1A75CF"/>
        </a:buClr>
        <a:buFont typeface="Wingdings" panose="05000000000000000000" pitchFamily="2" charset="2"/>
        <a:buChar char="Ø"/>
        <a:defRPr sz="1200" kern="1200">
          <a:solidFill>
            <a:schemeClr val="bg1"/>
          </a:solidFill>
          <a:latin typeface="Franklin Gothic Book" panose="020B0503020102020204" pitchFamily="34" charset="0"/>
          <a:ea typeface="+mn-ea"/>
          <a:cs typeface="Segoe UI" panose="020B0502040204020203" pitchFamily="34" charset="0"/>
        </a:defRPr>
      </a:lvl4pPr>
      <a:lvl5pPr marL="1097226" indent="-182870" algn="l" defTabSz="914354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rgbClr val="1A75CF"/>
        </a:buClr>
        <a:buFont typeface="Wingdings" panose="05000000000000000000" pitchFamily="2" charset="2"/>
        <a:buChar char="v"/>
        <a:defRPr sz="1100" kern="1200">
          <a:solidFill>
            <a:schemeClr val="bg1"/>
          </a:solidFill>
          <a:latin typeface="Franklin Gothic Book" panose="020B0503020102020204" pitchFamily="34" charset="0"/>
          <a:ea typeface="+mn-ea"/>
          <a:cs typeface="Segoe UI" panose="020B0502040204020203" pitchFamily="34" charset="0"/>
        </a:defRPr>
      </a:lvl5pPr>
      <a:lvl6pPr marL="1284536" indent="-228589" algn="l" defTabSz="914354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726" indent="-228589" algn="l" defTabSz="914354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8918" indent="-228589" algn="l" defTabSz="914354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110" indent="-228589" algn="l" defTabSz="914354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00FD25-CD1A-468B-91B1-8548F19757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82C5A-63E8-46EC-A910-CA89050A64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D3E9A-157F-4C26-9212-617A02EFEE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5F0B5-9C0F-43EC-A809-9B515856F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INTERNAL DRAFT - DO NOT DISTRIBUTE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79B180-0AD0-44B4-99AB-BEDEE2CB6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19570-F055-4DB0-8255-A11BDEB5E3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66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0" r:id="rId1"/>
    <p:sldLayoutId id="2147483851" r:id="rId2"/>
    <p:sldLayoutId id="2147483852" r:id="rId3"/>
    <p:sldLayoutId id="2147483853" r:id="rId4"/>
    <p:sldLayoutId id="2147483854" r:id="rId5"/>
    <p:sldLayoutId id="2147483855" r:id="rId6"/>
    <p:sldLayoutId id="2147483856" r:id="rId7"/>
    <p:sldLayoutId id="2147483857" r:id="rId8"/>
    <p:sldLayoutId id="2147483858" r:id="rId9"/>
    <p:sldLayoutId id="2147483859" r:id="rId10"/>
    <p:sldLayoutId id="2147483860" r:id="rId11"/>
    <p:sldLayoutId id="2147483788" r:id="rId12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nell.m.smith@dhs.Arkansas.gov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humanservices.arkansas.gov/rules/arhom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70FC9D7-EF43-43E7-B045-FCD9D5C527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" y="2166365"/>
            <a:ext cx="8991600" cy="1643636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Arkansas Health &amp; </a:t>
            </a:r>
            <a:b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Opportunity for Me (ARHOME)</a:t>
            </a:r>
            <a:b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</a:br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June 2022 Post-Award Public Forum</a:t>
            </a:r>
            <a:endParaRPr lang="en-US" sz="4000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1B12E8-191F-4CD4-999E-ECF5E19E1229}"/>
              </a:ext>
            </a:extLst>
          </p:cNvPr>
          <p:cNvSpPr txBox="1"/>
          <p:nvPr/>
        </p:nvSpPr>
        <p:spPr>
          <a:xfrm>
            <a:off x="6629400" y="6248400"/>
            <a:ext cx="2286000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June 13, 2022</a:t>
            </a:r>
          </a:p>
        </p:txBody>
      </p:sp>
    </p:spTree>
    <p:extLst>
      <p:ext uri="{BB962C8B-B14F-4D97-AF65-F5344CB8AC3E}">
        <p14:creationId xmlns:p14="http://schemas.microsoft.com/office/powerpoint/2010/main" val="24990819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Update on Cost Sharing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388732-731D-4E14-8625-67519E89EC80}"/>
              </a:ext>
            </a:extLst>
          </p:cNvPr>
          <p:cNvSpPr txBox="1"/>
          <p:nvPr/>
        </p:nvSpPr>
        <p:spPr>
          <a:xfrm>
            <a:off x="380998" y="1345267"/>
            <a:ext cx="8382000" cy="48618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2022, CMS approved cost sharing as established in 2021: Clients above 100% FPL in a QHP are subject to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$13/mo. premium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$4/$8 copays up to $60 per quarter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CMS will not allow clients to be charged a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premium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after 2022.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2023, we will submit a state plan amendment to charge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$4.70/$9.40 copays 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quarterly caps based on the client’s FPL:</a:t>
            </a:r>
          </a:p>
          <a:p>
            <a:pPr marL="46355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6355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0-20% FPL: $0</a:t>
            </a:r>
          </a:p>
          <a:p>
            <a:pPr marL="46355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 20%-40% FPL: $27</a:t>
            </a:r>
          </a:p>
          <a:p>
            <a:pPr marL="46355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&gt;40%-60% FPL: $54</a:t>
            </a:r>
          </a:p>
          <a:p>
            <a:pPr marL="46355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&gt;60%-80% FPL: $81</a:t>
            </a:r>
          </a:p>
          <a:p>
            <a:pPr marL="46355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&gt;80%-100% FPL: $108</a:t>
            </a:r>
          </a:p>
          <a:p>
            <a:pPr marL="463550" marR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&gt;100%-120% FPL: $135</a:t>
            </a:r>
          </a:p>
          <a:p>
            <a:pPr marL="463550" marR="0" indent="0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&gt;120%-138% FPL: $163</a:t>
            </a:r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285750" indent="-285750"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Some populations (e.g., pregnant women) and services (e.g., emergency treatment) will be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exempt from copays</a:t>
            </a:r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6181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Other Upcoming Changes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388732-731D-4E14-8625-67519E89EC80}"/>
              </a:ext>
            </a:extLst>
          </p:cNvPr>
          <p:cNvSpPr txBox="1"/>
          <p:nvPr/>
        </p:nvSpPr>
        <p:spPr>
          <a:xfrm>
            <a:off x="380998" y="1345267"/>
            <a:ext cx="8382000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Transition some ARHOME enrollees to Provider-Led Shared Savings Entity </a:t>
            </a: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(PASSE) Program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Applies to individuals who are medically frail </a:t>
            </a:r>
            <a:r>
              <a:rPr lang="en-US" sz="2400" u="sng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have been assessed as a Tier II or III on the Behavioral Health Independent Assessment—about 1,100 people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Begins July 1, 2022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4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Retroactive Eligibility </a:t>
            </a: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reduced from 90 days to 30 days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Begins July 1, 2022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665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Comments and Questions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388732-731D-4E14-8625-67519E89EC80}"/>
              </a:ext>
            </a:extLst>
          </p:cNvPr>
          <p:cNvSpPr txBox="1"/>
          <p:nvPr/>
        </p:nvSpPr>
        <p:spPr>
          <a:xfrm>
            <a:off x="381000" y="1600200"/>
            <a:ext cx="8382000" cy="46012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Comments and questions can be: </a:t>
            </a:r>
          </a:p>
          <a:p>
            <a:pPr marL="914400" indent="-457200" defTabSz="6858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Submitted to </a:t>
            </a: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nell.m.smith@dhs.Arkansas.gov</a:t>
            </a: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914400" defTabSz="685800">
              <a:lnSpc>
                <a:spcPct val="90000"/>
              </a:lnSpc>
              <a:spcAft>
                <a:spcPts val="600"/>
              </a:spcAft>
            </a:pP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 </a:t>
            </a:r>
          </a:p>
          <a:p>
            <a:pPr marL="914400" indent="-457200" defTabSz="6858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Mailed to Nell Smith, Arkansas Department of Human Services, Division of Medical Services, 700 Main Street, Little Rock, AR 72203</a:t>
            </a:r>
          </a:p>
          <a:p>
            <a:pPr marL="914400" defTabSz="685800">
              <a:lnSpc>
                <a:spcPct val="90000"/>
              </a:lnSpc>
              <a:spcAft>
                <a:spcPts val="600"/>
              </a:spcAft>
            </a:pP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</a:p>
          <a:p>
            <a:pPr marL="914400" indent="-457200" defTabSz="685800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Expressed during the public comment portion of this meeting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7823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Public Comment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388732-731D-4E14-8625-67519E89EC80}"/>
              </a:ext>
            </a:extLst>
          </p:cNvPr>
          <p:cNvSpPr txBox="1"/>
          <p:nvPr/>
        </p:nvSpPr>
        <p:spPr>
          <a:xfrm>
            <a:off x="990600" y="3124200"/>
            <a:ext cx="708660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 want to hear from you!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695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3431376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-3" y="-8225"/>
            <a:ext cx="9144003" cy="292561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lnSpc>
                <a:spcPct val="120000"/>
              </a:lnSpc>
              <a:defRPr/>
            </a:pPr>
            <a:r>
              <a:rPr lang="en-US" sz="4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We Care. We Act. We Change Lives.</a:t>
            </a:r>
          </a:p>
        </p:txBody>
      </p:sp>
      <p:pic>
        <p:nvPicPr>
          <p:cNvPr id="9" name="Picture 8" descr="A close up of a sign&#10;&#10;Description automatically generated">
            <a:extLst>
              <a:ext uri="{FF2B5EF4-FFF2-40B4-BE49-F238E27FC236}">
                <a16:creationId xmlns:a16="http://schemas.microsoft.com/office/drawing/2014/main" id="{2A075854-D30C-4279-8ABF-1DD5C49462B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10" y="3842364"/>
            <a:ext cx="1427276" cy="1427276"/>
          </a:xfrm>
          <a:prstGeom prst="rect">
            <a:avLst/>
          </a:prstGeom>
        </p:spPr>
      </p:pic>
      <p:pic>
        <p:nvPicPr>
          <p:cNvPr id="12" name="Picture 11" descr="A picture containing light, clock&#10;&#10;Description automatically generated">
            <a:extLst>
              <a:ext uri="{FF2B5EF4-FFF2-40B4-BE49-F238E27FC236}">
                <a16:creationId xmlns:a16="http://schemas.microsoft.com/office/drawing/2014/main" id="{9082A12D-A488-4756-8575-6B78B03E9FE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972" y="3834481"/>
            <a:ext cx="2928131" cy="1351309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B8B1024-988E-4CEE-937D-45A9E95935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20640" y="3958984"/>
            <a:ext cx="3972560" cy="1214574"/>
          </a:xfrm>
          <a:prstGeom prst="rect">
            <a:avLst/>
          </a:prstGeom>
        </p:spPr>
      </p:pic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A5DD37C9-7FB2-462C-8B17-56B2CB7038AB}"/>
              </a:ext>
            </a:extLst>
          </p:cNvPr>
          <p:cNvSpPr txBox="1">
            <a:spLocks/>
          </p:cNvSpPr>
          <p:nvPr/>
        </p:nvSpPr>
        <p:spPr>
          <a:xfrm>
            <a:off x="4706747" y="6482080"/>
            <a:ext cx="1886999" cy="33528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bg1"/>
                </a:solidFill>
              </a:rPr>
              <a:t>8/25/21 PRESENTATION</a:t>
            </a:r>
          </a:p>
        </p:txBody>
      </p:sp>
    </p:spTree>
    <p:extLst>
      <p:ext uri="{BB962C8B-B14F-4D97-AF65-F5344CB8AC3E}">
        <p14:creationId xmlns:p14="http://schemas.microsoft.com/office/powerpoint/2010/main" val="2086069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Purpose of This Public Forum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390B03-89B9-464D-BCF3-B242FFCA8A12}"/>
              </a:ext>
            </a:extLst>
          </p:cNvPr>
          <p:cNvSpPr txBox="1"/>
          <p:nvPr/>
        </p:nvSpPr>
        <p:spPr>
          <a:xfrm>
            <a:off x="379285" y="1571296"/>
            <a:ext cx="8654924" cy="4711218"/>
          </a:xfrm>
          <a:prstGeom prst="rect">
            <a:avLst/>
          </a:prstGeom>
          <a:noFill/>
        </p:spPr>
        <p:txBody>
          <a:bodyPr wrap="square" lIns="0" tIns="0" rtlCol="0">
            <a:noAutofit/>
          </a:bodyPr>
          <a:lstStyle/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ARHOME operates as a Section 1115 demonstration waiver</a:t>
            </a:r>
          </a:p>
          <a:p>
            <a:pPr marL="457200" marR="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Federal waiver regulations require a post-award p</a:t>
            </a:r>
            <a:r>
              <a:rPr lang="en-US" sz="3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ublic forum to solicit comments on the progress of the demonstration</a:t>
            </a:r>
          </a:p>
          <a:p>
            <a:pPr marL="457200" marR="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Public has an opportunity to provide comments </a:t>
            </a:r>
          </a:p>
          <a:p>
            <a:pPr marL="457200" marR="0" indent="-457200"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Forum summary will be included in</a:t>
            </a:r>
            <a:r>
              <a:rPr lang="en-US" sz="3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quarterly </a:t>
            </a:r>
            <a:r>
              <a:rPr lang="en-US" sz="30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and </a:t>
            </a:r>
            <a:r>
              <a:rPr lang="en-US" sz="30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annual reports to CMS</a:t>
            </a: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Forum materials available:</a:t>
            </a:r>
          </a:p>
          <a:p>
            <a:pPr marL="457200" defTabSz="6858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hlinkClick r:id="rId2"/>
              </a:rPr>
              <a:t>Arkansas Health and Opportunity for Me (ARHOME) Program - Arkansas Department of Human Services</a:t>
            </a: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548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ARHOME Overview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390B03-89B9-464D-BCF3-B242FFCA8A12}"/>
              </a:ext>
            </a:extLst>
          </p:cNvPr>
          <p:cNvSpPr txBox="1"/>
          <p:nvPr/>
        </p:nvSpPr>
        <p:spPr>
          <a:xfrm>
            <a:off x="379285" y="1571296"/>
            <a:ext cx="8654924" cy="4711218"/>
          </a:xfrm>
          <a:prstGeom prst="rect">
            <a:avLst/>
          </a:prstGeom>
          <a:noFill/>
        </p:spPr>
        <p:txBody>
          <a:bodyPr wrap="square" lIns="0" tIns="0" rtlCol="0">
            <a:noAutofit/>
          </a:bodyPr>
          <a:lstStyle/>
          <a:p>
            <a:pPr defTabSz="685800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Arkansas’s Medicaid expansion program under the federal Affordable Care Act.</a:t>
            </a: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Serves adults:</a:t>
            </a:r>
          </a:p>
          <a:p>
            <a:pPr marL="342900" indent="-3429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Between 19 and 64 years old</a:t>
            </a:r>
          </a:p>
          <a:p>
            <a:pPr marL="342900" indent="-3429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 household income below 138% FPL</a:t>
            </a: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Federal government pays 90%; Arkansas pays 10%</a:t>
            </a: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Uses Medicaid dollars to buy private insurance for clients </a:t>
            </a: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279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Arkansas Works to ARHOME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390B03-89B9-464D-BCF3-B242FFCA8A12}"/>
              </a:ext>
            </a:extLst>
          </p:cNvPr>
          <p:cNvSpPr txBox="1"/>
          <p:nvPr/>
        </p:nvSpPr>
        <p:spPr>
          <a:xfrm>
            <a:off x="379285" y="1571296"/>
            <a:ext cx="8654924" cy="4711218"/>
          </a:xfrm>
          <a:prstGeom prst="rect">
            <a:avLst/>
          </a:prstGeom>
          <a:noFill/>
        </p:spPr>
        <p:txBody>
          <a:bodyPr wrap="square" lIns="0" tIns="0" rtlCol="0">
            <a:noAutofit/>
          </a:bodyPr>
          <a:lstStyle/>
          <a:p>
            <a:pPr marL="457200" indent="-45720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Arkansas Works state law and federal waiver expired December 31, 2021</a:t>
            </a:r>
          </a:p>
          <a:p>
            <a:pPr marL="457200" indent="-457200" defTabSz="6858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Act 530 of 2021 authorized DHS to apply for a new five-year waiver</a:t>
            </a:r>
          </a:p>
          <a:p>
            <a:pPr marL="457200" indent="-457200" defTabSz="6858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CMS approved program in December 2021 for January 1, 2022, start</a:t>
            </a:r>
          </a:p>
          <a:p>
            <a:pPr marL="457200" indent="-457200" defTabSz="6858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New program is known as the Arkansas Health and Opportunity for Me </a:t>
            </a:r>
          </a:p>
          <a:p>
            <a:pPr marL="457200" defTabSz="685800">
              <a:spcAft>
                <a:spcPts val="600"/>
              </a:spcAft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program, or ARHOME</a:t>
            </a: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endParaRPr lang="en-US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AFFE474-C856-4B4E-A634-8D86D1AB58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3293" y="5286704"/>
            <a:ext cx="2540906" cy="776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7434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Current ARHOME Population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390B03-89B9-464D-BCF3-B242FFCA8A12}"/>
              </a:ext>
            </a:extLst>
          </p:cNvPr>
          <p:cNvSpPr txBox="1"/>
          <p:nvPr/>
        </p:nvSpPr>
        <p:spPr>
          <a:xfrm>
            <a:off x="379285" y="1571296"/>
            <a:ext cx="8654924" cy="4711218"/>
          </a:xfrm>
          <a:prstGeom prst="rect">
            <a:avLst/>
          </a:prstGeom>
          <a:noFill/>
        </p:spPr>
        <p:txBody>
          <a:bodyPr wrap="square" lIns="0" tIns="0" rtlCol="0">
            <a:noAutofit/>
          </a:bodyPr>
          <a:lstStyle/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More than </a:t>
            </a:r>
            <a:r>
              <a:rPr lang="en-US" sz="3200" b="1" dirty="0">
                <a:solidFill>
                  <a:schemeClr val="accent5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340,000 people </a:t>
            </a: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are currently enrolled in ARHOME.</a:t>
            </a: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About </a:t>
            </a:r>
            <a:r>
              <a:rPr lang="en-US" sz="32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20% of Arkansas’s non-elderly adults </a:t>
            </a: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receive health coverage through Arkansas Works.</a:t>
            </a: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1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SFY 2021 expenditures totaled </a:t>
            </a:r>
            <a:r>
              <a:rPr lang="en-US" sz="3200" b="1" dirty="0">
                <a:solidFill>
                  <a:srgbClr val="7030A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$2.46 billion</a:t>
            </a: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endParaRPr lang="en-US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427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ARHOME: Primary Focus is Health Improvement</a:t>
            </a:r>
            <a:endParaRPr lang="en-US" sz="3400" b="1" dirty="0">
              <a:solidFill>
                <a:prstClr val="white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390B03-89B9-464D-BCF3-B242FFCA8A12}"/>
              </a:ext>
            </a:extLst>
          </p:cNvPr>
          <p:cNvSpPr txBox="1"/>
          <p:nvPr/>
        </p:nvSpPr>
        <p:spPr>
          <a:xfrm>
            <a:off x="379285" y="1571296"/>
            <a:ext cx="8654924" cy="4711218"/>
          </a:xfrm>
          <a:prstGeom prst="rect">
            <a:avLst/>
          </a:prstGeom>
          <a:noFill/>
        </p:spPr>
        <p:txBody>
          <a:bodyPr wrap="square" lIns="0" tIns="0" rtlCol="0">
            <a:noAutofit/>
          </a:bodyPr>
          <a:lstStyle/>
          <a:p>
            <a:pPr defTabSz="685800">
              <a:lnSpc>
                <a:spcPct val="90000"/>
              </a:lnSpc>
              <a:spcAft>
                <a:spcPts val="600"/>
              </a:spcAft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Health Plans are required to: </a:t>
            </a: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</a:t>
            </a:r>
            <a:r>
              <a:rPr lang="en-US" sz="3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incentives</a:t>
            </a: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to their members or providers to encourage health improvement activities.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Submit annual Quality Assessment and Performance Improvement </a:t>
            </a: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Strategic Plans.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Meet annual </a:t>
            </a:r>
            <a:r>
              <a:rPr lang="en-US" sz="3200" b="1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targets</a:t>
            </a: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on quality of care measures; 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  <a:cs typeface="Calibri" panose="020F0502020204030204" pitchFamily="34" charset="0"/>
              </a:rPr>
              <a:t>DHS may </a:t>
            </a:r>
            <a:r>
              <a:rPr lang="en-US" sz="3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assess </a:t>
            </a:r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penalties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if targets are not met.</a:t>
            </a:r>
            <a:endParaRPr lang="en-US" sz="3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defTabSz="6858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endParaRPr lang="en-US" sz="20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endParaRPr lang="en-US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defTabSz="685800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686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CY 2022 Targets: 3 Examples</a:t>
            </a:r>
            <a:endParaRPr lang="en-US" sz="3400" b="1" dirty="0">
              <a:solidFill>
                <a:prstClr val="white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0543AED-2964-472E-A59A-C6D7027EE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6948182"/>
              </p:ext>
            </p:extLst>
          </p:nvPr>
        </p:nvGraphicFramePr>
        <p:xfrm>
          <a:off x="117446" y="1552575"/>
          <a:ext cx="8818555" cy="4238625"/>
        </p:xfrm>
        <a:graphic>
          <a:graphicData uri="http://schemas.openxmlformats.org/drawingml/2006/table">
            <a:tbl>
              <a:tblPr/>
              <a:tblGrid>
                <a:gridCol w="968653">
                  <a:extLst>
                    <a:ext uri="{9D8B030D-6E8A-4147-A177-3AD203B41FA5}">
                      <a16:colId xmlns:a16="http://schemas.microsoft.com/office/drawing/2014/main" val="401004619"/>
                    </a:ext>
                  </a:extLst>
                </a:gridCol>
                <a:gridCol w="665729">
                  <a:extLst>
                    <a:ext uri="{9D8B030D-6E8A-4147-A177-3AD203B41FA5}">
                      <a16:colId xmlns:a16="http://schemas.microsoft.com/office/drawing/2014/main" val="2223543272"/>
                    </a:ext>
                  </a:extLst>
                </a:gridCol>
                <a:gridCol w="484327">
                  <a:extLst>
                    <a:ext uri="{9D8B030D-6E8A-4147-A177-3AD203B41FA5}">
                      <a16:colId xmlns:a16="http://schemas.microsoft.com/office/drawing/2014/main" val="108801732"/>
                    </a:ext>
                  </a:extLst>
                </a:gridCol>
                <a:gridCol w="645769">
                  <a:extLst>
                    <a:ext uri="{9D8B030D-6E8A-4147-A177-3AD203B41FA5}">
                      <a16:colId xmlns:a16="http://schemas.microsoft.com/office/drawing/2014/main" val="2214997240"/>
                    </a:ext>
                  </a:extLst>
                </a:gridCol>
                <a:gridCol w="585593">
                  <a:extLst>
                    <a:ext uri="{9D8B030D-6E8A-4147-A177-3AD203B41FA5}">
                      <a16:colId xmlns:a16="http://schemas.microsoft.com/office/drawing/2014/main" val="1899240000"/>
                    </a:ext>
                  </a:extLst>
                </a:gridCol>
                <a:gridCol w="634027">
                  <a:extLst>
                    <a:ext uri="{9D8B030D-6E8A-4147-A177-3AD203B41FA5}">
                      <a16:colId xmlns:a16="http://schemas.microsoft.com/office/drawing/2014/main" val="3458535116"/>
                    </a:ext>
                  </a:extLst>
                </a:gridCol>
                <a:gridCol w="554774">
                  <a:extLst>
                    <a:ext uri="{9D8B030D-6E8A-4147-A177-3AD203B41FA5}">
                      <a16:colId xmlns:a16="http://schemas.microsoft.com/office/drawing/2014/main" val="1725736728"/>
                    </a:ext>
                  </a:extLst>
                </a:gridCol>
                <a:gridCol w="554774">
                  <a:extLst>
                    <a:ext uri="{9D8B030D-6E8A-4147-A177-3AD203B41FA5}">
                      <a16:colId xmlns:a16="http://schemas.microsoft.com/office/drawing/2014/main" val="242239563"/>
                    </a:ext>
                  </a:extLst>
                </a:gridCol>
                <a:gridCol w="554774">
                  <a:extLst>
                    <a:ext uri="{9D8B030D-6E8A-4147-A177-3AD203B41FA5}">
                      <a16:colId xmlns:a16="http://schemas.microsoft.com/office/drawing/2014/main" val="1563854958"/>
                    </a:ext>
                  </a:extLst>
                </a:gridCol>
                <a:gridCol w="634027">
                  <a:extLst>
                    <a:ext uri="{9D8B030D-6E8A-4147-A177-3AD203B41FA5}">
                      <a16:colId xmlns:a16="http://schemas.microsoft.com/office/drawing/2014/main" val="3162811840"/>
                    </a:ext>
                  </a:extLst>
                </a:gridCol>
                <a:gridCol w="634027">
                  <a:extLst>
                    <a:ext uri="{9D8B030D-6E8A-4147-A177-3AD203B41FA5}">
                      <a16:colId xmlns:a16="http://schemas.microsoft.com/office/drawing/2014/main" val="4187199203"/>
                    </a:ext>
                  </a:extLst>
                </a:gridCol>
                <a:gridCol w="634027">
                  <a:extLst>
                    <a:ext uri="{9D8B030D-6E8A-4147-A177-3AD203B41FA5}">
                      <a16:colId xmlns:a16="http://schemas.microsoft.com/office/drawing/2014/main" val="3527971307"/>
                    </a:ext>
                  </a:extLst>
                </a:gridCol>
                <a:gridCol w="634027">
                  <a:extLst>
                    <a:ext uri="{9D8B030D-6E8A-4147-A177-3AD203B41FA5}">
                      <a16:colId xmlns:a16="http://schemas.microsoft.com/office/drawing/2014/main" val="44275572"/>
                    </a:ext>
                  </a:extLst>
                </a:gridCol>
                <a:gridCol w="634027">
                  <a:extLst>
                    <a:ext uri="{9D8B030D-6E8A-4147-A177-3AD203B41FA5}">
                      <a16:colId xmlns:a16="http://schemas.microsoft.com/office/drawing/2014/main" val="270843543"/>
                    </a:ext>
                  </a:extLst>
                </a:gridCol>
              </a:tblGrid>
              <a:tr h="27548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Measure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Reporting Category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CY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 Works Overall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 Qualified Health Plan (QHP)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Segments within AR Works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30764140"/>
                  </a:ext>
                </a:extLst>
              </a:tr>
              <a:tr h="2246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Blue Cross Blue Shield</a:t>
                      </a:r>
                    </a:p>
                  </a:txBody>
                  <a:tcPr marL="5870" marR="5870" marT="587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Ambetter</a:t>
                      </a:r>
                    </a:p>
                  </a:txBody>
                  <a:tcPr marL="5870" marR="5870" marT="58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QCA </a:t>
                      </a:r>
                    </a:p>
                  </a:txBody>
                  <a:tcPr marL="5870" marR="5870" marT="58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Qual Choice </a:t>
                      </a:r>
                    </a:p>
                  </a:txBody>
                  <a:tcPr marL="5870" marR="5870" marT="58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 Urban/Rural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By Race/Ethnicity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825424974"/>
                  </a:ext>
                </a:extLst>
              </a:tr>
              <a:tr h="7693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Urban</a:t>
                      </a:r>
                    </a:p>
                  </a:txBody>
                  <a:tcPr marL="5870" marR="5870" marT="587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Rural</a:t>
                      </a:r>
                    </a:p>
                  </a:txBody>
                  <a:tcPr marL="5870" marR="5870" marT="58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White</a:t>
                      </a:r>
                    </a:p>
                  </a:txBody>
                  <a:tcPr marL="5870" marR="5870" marT="587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Black</a:t>
                      </a:r>
                    </a:p>
                  </a:txBody>
                  <a:tcPr marL="5870" marR="5870" marT="58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Other</a:t>
                      </a:r>
                    </a:p>
                  </a:txBody>
                  <a:tcPr marL="5870" marR="5870" marT="58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Unknown</a:t>
                      </a:r>
                    </a:p>
                  </a:txBody>
                  <a:tcPr marL="5870" marR="5870" marT="5870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C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39069"/>
                  </a:ext>
                </a:extLst>
              </a:tr>
              <a:tr h="260879"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ENROLLEES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8158249"/>
                  </a:ext>
                </a:extLst>
              </a:tr>
              <a:tr h="26087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UpDiag">
                      <a:fgClr>
                        <a:srgbClr val="000000"/>
                      </a:fgClr>
                      <a:bgClr>
                        <a:srgbClr val="FFFFFF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282,096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122,741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53,378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41,790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39,587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158,640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121,874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153,926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51,093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20,926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56,151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822932"/>
                  </a:ext>
                </a:extLst>
              </a:tr>
              <a:tr h="260879">
                <a:tc gridSpan="14">
                  <a:txBody>
                    <a:bodyPr/>
                    <a:lstStyle/>
                    <a:p>
                      <a:pPr algn="l" fontAlgn="ctr"/>
                      <a:r>
                        <a:rPr lang="en-US" sz="14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Primary Care Access and Preventive Care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549064"/>
                  </a:ext>
                </a:extLst>
              </a:tr>
              <a:tr h="32459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Cervical Cancer Screening 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Ages 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21-64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46.0%</a:t>
                      </a:r>
                    </a:p>
                  </a:txBody>
                  <a:tcPr marL="5870" marR="5870" marT="587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44.4%</a:t>
                      </a:r>
                    </a:p>
                  </a:txBody>
                  <a:tcPr marL="5870" marR="5870" marT="587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45.9%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50.4%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1511398"/>
                  </a:ext>
                </a:extLst>
              </a:tr>
              <a:tr h="444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43.5%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38.4%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38.0%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4730510"/>
                  </a:ext>
                </a:extLst>
              </a:tr>
              <a:tr h="32459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Chlamydia Screening 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Ages 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21-24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53.9%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55.5%</a:t>
                      </a:r>
                    </a:p>
                  </a:txBody>
                  <a:tcPr marL="5870" marR="5870" marT="587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55.2%</a:t>
                      </a:r>
                    </a:p>
                  </a:txBody>
                  <a:tcPr marL="5870" marR="5870" marT="587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52.7%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49.5%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57.0%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3685347"/>
                  </a:ext>
                </a:extLst>
              </a:tr>
              <a:tr h="3245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52.5%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50.3%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53.7%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522673"/>
                  </a:ext>
                </a:extLst>
              </a:tr>
              <a:tr h="324595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Breast Cancer Screening 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Ages 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50-64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50.8%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49.1%</a:t>
                      </a:r>
                    </a:p>
                  </a:txBody>
                  <a:tcPr marL="5870" marR="5870" marT="5870" marB="0" anchor="ctr">
                    <a:lnL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51.0%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6462170"/>
                  </a:ext>
                </a:extLst>
              </a:tr>
              <a:tr h="444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47.7%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48.2%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46.0%</a:t>
                      </a:r>
                    </a:p>
                  </a:txBody>
                  <a:tcPr marL="5870" marR="5870" marT="587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52.6%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47.5%</a:t>
                      </a:r>
                    </a:p>
                  </a:txBody>
                  <a:tcPr marL="5870" marR="5870" marT="587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1827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5683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Health and Economic Outcomes Accountability Oversight Advisory Panel</a:t>
            </a:r>
            <a:endParaRPr lang="en-US" sz="3400" b="1" dirty="0">
              <a:solidFill>
                <a:prstClr val="white"/>
              </a:solidFill>
              <a:latin typeface="Noto Sans" panose="020B0502040504020204" pitchFamily="34"/>
              <a:ea typeface="Noto Sans" panose="020B0502040504020204" pitchFamily="34"/>
              <a:cs typeface="Noto Sans" panose="020B0502040504020204" pitchFamily="3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A390B03-89B9-464D-BCF3-B242FFCA8A12}"/>
              </a:ext>
            </a:extLst>
          </p:cNvPr>
          <p:cNvSpPr txBox="1"/>
          <p:nvPr/>
        </p:nvSpPr>
        <p:spPr>
          <a:xfrm>
            <a:off x="379285" y="1571296"/>
            <a:ext cx="8654924" cy="4711218"/>
          </a:xfrm>
          <a:prstGeom prst="rect">
            <a:avLst/>
          </a:prstGeom>
          <a:noFill/>
        </p:spPr>
        <p:txBody>
          <a:bodyPr wrap="square" lIns="0" tIns="0" rtlCol="0">
            <a:no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Calibri" panose="020F0502020204030204"/>
              </a:rPr>
              <a:t>New joint Executive-Legislative Oversight Panel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Calibri" panose="020F0502020204030204"/>
              </a:rPr>
              <a:t>Panel ensures essential program transparency and stakeholder involvement.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Calibri" panose="020F0502020204030204"/>
              </a:rPr>
              <a:t>Primary purposes: </a:t>
            </a:r>
          </a:p>
          <a:p>
            <a:pPr marL="682625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prstClr val="black"/>
                </a:solidFill>
                <a:latin typeface="Calibri" panose="020F0502020204030204"/>
              </a:rPr>
              <a:t>Review health plans’ annual strategic plans </a:t>
            </a:r>
          </a:p>
          <a:p>
            <a:pPr marL="682625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prstClr val="black"/>
                </a:solidFill>
                <a:latin typeface="Calibri" panose="020F0502020204030204"/>
              </a:rPr>
              <a:t>Make recommendations on performance improvement targets</a:t>
            </a:r>
          </a:p>
          <a:p>
            <a:pPr marL="339725" indent="-339725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solidFill>
                  <a:prstClr val="black"/>
                </a:solidFill>
                <a:latin typeface="Calibri" panose="020F0502020204030204"/>
              </a:rPr>
              <a:t>Meets quarterly</a:t>
            </a:r>
          </a:p>
        </p:txBody>
      </p:sp>
    </p:spTree>
    <p:extLst>
      <p:ext uri="{BB962C8B-B14F-4D97-AF65-F5344CB8AC3E}">
        <p14:creationId xmlns:p14="http://schemas.microsoft.com/office/powerpoint/2010/main" val="94005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0666A59-3B96-4526-8B12-D510F9F2101F}"/>
              </a:ext>
            </a:extLst>
          </p:cNvPr>
          <p:cNvGrpSpPr/>
          <p:nvPr/>
        </p:nvGrpSpPr>
        <p:grpSpPr>
          <a:xfrm>
            <a:off x="-2" y="-2376"/>
            <a:ext cx="9144004" cy="1333465"/>
            <a:chOff x="-2" y="5507"/>
            <a:chExt cx="9144004" cy="1333465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DEDB8E11-4C42-4C5B-A25B-856EA2D3BD32}"/>
                </a:ext>
              </a:extLst>
            </p:cNvPr>
            <p:cNvSpPr>
              <a:spLocks noChangeAspect="1"/>
            </p:cNvSpPr>
            <p:nvPr/>
          </p:nvSpPr>
          <p:spPr>
            <a:xfrm rot="16200000">
              <a:off x="4003540" y="-3998033"/>
              <a:ext cx="1136921" cy="9144002"/>
            </a:xfrm>
            <a:prstGeom prst="rect">
              <a:avLst/>
            </a:prstGeom>
            <a:gradFill flip="none" rotWithShape="1">
              <a:gsLst>
                <a:gs pos="0">
                  <a:srgbClr val="0070B9"/>
                </a:gs>
                <a:gs pos="50000">
                  <a:srgbClr val="007CC2">
                    <a:shade val="67500"/>
                    <a:satMod val="115000"/>
                  </a:srgbClr>
                </a:gs>
                <a:gs pos="100000">
                  <a:srgbClr val="007CC2">
                    <a:shade val="100000"/>
                    <a:satMod val="115000"/>
                  </a:srgb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F11E073C-0B82-4452-A411-28FAA25CC4EE}"/>
                </a:ext>
              </a:extLst>
            </p:cNvPr>
            <p:cNvSpPr/>
            <p:nvPr/>
          </p:nvSpPr>
          <p:spPr>
            <a:xfrm rot="16200000">
              <a:off x="4529551" y="-3275476"/>
              <a:ext cx="84895" cy="9144002"/>
            </a:xfrm>
            <a:prstGeom prst="rect">
              <a:avLst/>
            </a:prstGeom>
            <a:solidFill>
              <a:srgbClr val="30B18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9" name="Title 1">
            <a:extLst>
              <a:ext uri="{FF2B5EF4-FFF2-40B4-BE49-F238E27FC236}">
                <a16:creationId xmlns:a16="http://schemas.microsoft.com/office/drawing/2014/main" id="{023C2877-C8BE-4835-BC36-D871467128A5}"/>
              </a:ext>
            </a:extLst>
          </p:cNvPr>
          <p:cNvSpPr txBox="1">
            <a:spLocks noChangeAspect="1"/>
          </p:cNvSpPr>
          <p:nvPr/>
        </p:nvSpPr>
        <p:spPr>
          <a:xfrm>
            <a:off x="117446" y="-8225"/>
            <a:ext cx="9026554" cy="113692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>
                <a:solidFill>
                  <a:prstClr val="white"/>
                </a:solidFill>
                <a:latin typeface="Noto Sans" panose="020B0502040504020204" pitchFamily="34"/>
                <a:ea typeface="Noto Sans" panose="020B0502040504020204" pitchFamily="34"/>
                <a:cs typeface="Noto Sans" panose="020B0502040504020204" pitchFamily="34"/>
              </a:rPr>
              <a:t>Life360 HOME Update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16EB83-578B-484D-B3D7-86F3064787B0}"/>
              </a:ext>
            </a:extLst>
          </p:cNvPr>
          <p:cNvSpPr txBox="1"/>
          <p:nvPr/>
        </p:nvSpPr>
        <p:spPr>
          <a:xfrm>
            <a:off x="287323" y="1442738"/>
            <a:ext cx="8686800" cy="46782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The concept: DHS contracts with hospitals to provide or contract to provide intensive care coordination ARHOME enrollees most at risk</a:t>
            </a:r>
          </a:p>
          <a:p>
            <a:endParaRPr lang="en-US" sz="600" dirty="0">
              <a:solidFill>
                <a:schemeClr val="bg1"/>
              </a:solidFill>
            </a:endParaRPr>
          </a:p>
          <a:p>
            <a:r>
              <a:rPr lang="en-US" sz="2200" dirty="0">
                <a:solidFill>
                  <a:schemeClr val="bg1"/>
                </a:solidFill>
              </a:rPr>
              <a:t>Three types of Life360 HOMES:</a:t>
            </a:r>
          </a:p>
          <a:p>
            <a:pPr marL="401638" indent="-219075">
              <a:buFont typeface="Wingdings" panose="05000000000000000000" pitchFamily="2" charset="2"/>
              <a:buChar char="ü"/>
            </a:pPr>
            <a:r>
              <a:rPr lang="en-US" sz="2200" b="1" dirty="0">
                <a:solidFill>
                  <a:srgbClr val="FF0000"/>
                </a:solidFill>
              </a:rPr>
              <a:t>Maternal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bg1"/>
                </a:solidFill>
              </a:rPr>
              <a:t>Life360 HOMEs: home visiting services to women with high-risk pregnancies</a:t>
            </a:r>
          </a:p>
          <a:p>
            <a:pPr marL="401638" indent="-219075">
              <a:buFont typeface="Wingdings" panose="05000000000000000000" pitchFamily="2" charset="2"/>
              <a:buChar char="ü"/>
            </a:pPr>
            <a:r>
              <a:rPr lang="en-US" sz="2200" b="1" dirty="0">
                <a:solidFill>
                  <a:srgbClr val="0070C0"/>
                </a:solidFill>
              </a:rPr>
              <a:t>Rural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bg1"/>
                </a:solidFill>
              </a:rPr>
              <a:t>Life360 HOMEs: care coordination services to individuals with serious mental illness or substance abuse disorders living in rural areas</a:t>
            </a:r>
          </a:p>
          <a:p>
            <a:pPr marL="401638" indent="-219075">
              <a:buFont typeface="Wingdings" panose="05000000000000000000" pitchFamily="2" charset="2"/>
              <a:buChar char="ü"/>
            </a:pPr>
            <a:r>
              <a:rPr lang="en-US" sz="2200" b="1" dirty="0">
                <a:solidFill>
                  <a:srgbClr val="00B050"/>
                </a:solidFill>
              </a:rPr>
              <a:t>Success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bg1"/>
                </a:solidFill>
              </a:rPr>
              <a:t>Life360 HOMEs: help with life skills and social-related health needs for young adults most at risk</a:t>
            </a:r>
          </a:p>
          <a:p>
            <a:pPr marL="401638" indent="-219075">
              <a:buFont typeface="Wingdings" panose="05000000000000000000" pitchFamily="2" charset="2"/>
              <a:buChar char="ü"/>
            </a:pPr>
            <a:endParaRPr lang="en-US" sz="600" dirty="0">
              <a:solidFill>
                <a:schemeClr val="bg1"/>
              </a:solidFill>
            </a:endParaRPr>
          </a:p>
          <a:p>
            <a:r>
              <a:rPr lang="en-US" sz="2200" dirty="0">
                <a:solidFill>
                  <a:schemeClr val="bg1"/>
                </a:solidFill>
              </a:rPr>
              <a:t>CMS supports the concept, but has not yet formally approved as they are updating budget neutrality policies to advance projects like Life360 HOMEs</a:t>
            </a:r>
          </a:p>
        </p:txBody>
      </p:sp>
    </p:spTree>
    <p:extLst>
      <p:ext uri="{BB962C8B-B14F-4D97-AF65-F5344CB8AC3E}">
        <p14:creationId xmlns:p14="http://schemas.microsoft.com/office/powerpoint/2010/main" val="38551927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HS%20PP%20Theme_Alternate%20(4-3)">
  <a:themeElements>
    <a:clrScheme name="Custom 1">
      <a:dk1>
        <a:srgbClr val="2C2C2C"/>
      </a:dk1>
      <a:lt1>
        <a:srgbClr val="FFFFFF"/>
      </a:lt1>
      <a:dk2>
        <a:srgbClr val="1A75CF"/>
      </a:dk2>
      <a:lt2>
        <a:srgbClr val="FFFFFF"/>
      </a:lt2>
      <a:accent1>
        <a:srgbClr val="263755"/>
      </a:accent1>
      <a:accent2>
        <a:srgbClr val="F56617"/>
      </a:accent2>
      <a:accent3>
        <a:srgbClr val="959595"/>
      </a:accent3>
      <a:accent4>
        <a:srgbClr val="08CC78"/>
      </a:accent4>
      <a:accent5>
        <a:srgbClr val="FF0000"/>
      </a:accent5>
      <a:accent6>
        <a:srgbClr val="FFC000"/>
      </a:accent6>
      <a:hlink>
        <a:srgbClr val="00B0F0"/>
      </a:hlink>
      <a:folHlink>
        <a:srgbClr val="FF0000"/>
      </a:folHlink>
    </a:clrScheme>
    <a:fontScheme name="DHS_Main">
      <a:majorFont>
        <a:latin typeface="Garamond"/>
        <a:ea typeface=""/>
        <a:cs typeface=""/>
      </a:majorFont>
      <a:minorFont>
        <a:latin typeface="Franklin Gothic Book"/>
        <a:ea typeface=""/>
        <a:cs typeface="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HS%20PP%20Theme_Alternate%20(4-3)" id="{E5D69789-3AA4-4291-AE12-482FBCAE38CD}" vid="{440E6003-C4AB-4CD9-8BD3-DA67F62AA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19051</TotalTime>
  <Words>992</Words>
  <Application>Microsoft Office PowerPoint</Application>
  <PresentationFormat>On-screen Show (4:3)</PresentationFormat>
  <Paragraphs>227</Paragraphs>
  <Slides>14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Franklin Gothic Book</vt:lpstr>
      <vt:lpstr>Garamond</vt:lpstr>
      <vt:lpstr>Noto Sans</vt:lpstr>
      <vt:lpstr>Segoe UI</vt:lpstr>
      <vt:lpstr>Wingdings</vt:lpstr>
      <vt:lpstr>DHS%20PP%20Theme_Alternate%20(4-3)</vt:lpstr>
      <vt:lpstr>Office Theme</vt:lpstr>
      <vt:lpstr>Arkansas Health &amp;  Opportunity for Me (ARHOME)  June 2022 Post-Award Public Forum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Arkansas Works 4 Success Community Bridge to Success Organizations Helping  Arkansas Works Clients Achieve Success at Work, As Parents, and in Life</dc:title>
  <dc:creator>STELLA</dc:creator>
  <cp:lastModifiedBy>NELL SMITH</cp:lastModifiedBy>
  <cp:revision>250</cp:revision>
  <cp:lastPrinted>2022-06-08T15:52:35Z</cp:lastPrinted>
  <dcterms:created xsi:type="dcterms:W3CDTF">2020-10-14T18:43:07Z</dcterms:created>
  <dcterms:modified xsi:type="dcterms:W3CDTF">2022-06-10T16:25:02Z</dcterms:modified>
</cp:coreProperties>
</file>