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handoutMasterIdLst>
    <p:handoutMasterId r:id="rId11"/>
  </p:handoutMasterIdLst>
  <p:sldIdLst>
    <p:sldId id="257" r:id="rId5"/>
    <p:sldId id="266" r:id="rId6"/>
    <p:sldId id="267" r:id="rId7"/>
    <p:sldId id="265" r:id="rId8"/>
    <p:sldId id="259"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son, Mary A (Alison)" initials="MMA(" lastIdx="4" clrIdx="0">
    <p:extLst>
      <p:ext uri="{19B8F6BF-5375-455C-9EA6-DF929625EA0E}">
        <p15:presenceInfo xmlns:p15="http://schemas.microsoft.com/office/powerpoint/2012/main" userId="S::mamelson@arkbluecross.com::85a0eb42-97a0-42f5-b5f5-f513138447f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CDA2"/>
    <a:srgbClr val="012547"/>
    <a:srgbClr val="107FC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8" d="100"/>
          <a:sy n="108" d="100"/>
        </p:scale>
        <p:origin x="17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9FF127-F6D1-43E0-B83C-26844307C557}" type="doc">
      <dgm:prSet loTypeId="urn:diagrams.loki3.com/BracketList" loCatId="list" qsTypeId="urn:microsoft.com/office/officeart/2005/8/quickstyle/simple3" qsCatId="simple" csTypeId="urn:microsoft.com/office/officeart/2005/8/colors/accent0_3" csCatId="mainScheme" phldr="1"/>
      <dgm:spPr/>
      <dgm:t>
        <a:bodyPr/>
        <a:lstStyle/>
        <a:p>
          <a:endParaRPr lang="en-US"/>
        </a:p>
      </dgm:t>
    </dgm:pt>
    <dgm:pt modelId="{19B39F72-E262-47B0-A6B8-25BF1E58F567}">
      <dgm:prSet custT="1"/>
      <dgm:spPr/>
      <dgm:t>
        <a:bodyPr/>
        <a:lstStyle/>
        <a:p>
          <a:r>
            <a:rPr lang="en-US" sz="1800" b="1" dirty="0">
              <a:latin typeface="Century Gothic" panose="020B0502020202020204" pitchFamily="34" charset="0"/>
            </a:rPr>
            <a:t>Goal 1: </a:t>
          </a:r>
          <a:r>
            <a:rPr lang="en-US" sz="1800" dirty="0">
              <a:latin typeface="Century Gothic" panose="020B0502020202020204" pitchFamily="34" charset="0"/>
            </a:rPr>
            <a:t>Increase the use of preventive care and health screenings</a:t>
          </a:r>
        </a:p>
        <a:p>
          <a:endParaRPr lang="en-US" sz="1800" dirty="0">
            <a:latin typeface="Century Gothic" panose="020B0502020202020204" pitchFamily="34" charset="0"/>
          </a:endParaRPr>
        </a:p>
      </dgm:t>
    </dgm:pt>
    <dgm:pt modelId="{041960A3-855E-463E-B73A-F1ED1A49C846}" type="parTrans" cxnId="{9FD6F88D-9E94-4161-8317-6731F7344E2F}">
      <dgm:prSet/>
      <dgm:spPr/>
      <dgm:t>
        <a:bodyPr/>
        <a:lstStyle/>
        <a:p>
          <a:endParaRPr lang="en-US"/>
        </a:p>
      </dgm:t>
    </dgm:pt>
    <dgm:pt modelId="{E1D19561-A2B2-4193-B8F9-748F73BB25B6}" type="sibTrans" cxnId="{9FD6F88D-9E94-4161-8317-6731F7344E2F}">
      <dgm:prSet/>
      <dgm:spPr/>
      <dgm:t>
        <a:bodyPr/>
        <a:lstStyle/>
        <a:p>
          <a:endParaRPr lang="en-US"/>
        </a:p>
      </dgm:t>
    </dgm:pt>
    <dgm:pt modelId="{9DA73A38-5F13-4868-B0D3-7CEB2E89EB4A}">
      <dgm:prSet custT="1"/>
      <dgm:spPr/>
      <dgm:t>
        <a:bodyPr/>
        <a:lstStyle/>
        <a:p>
          <a:r>
            <a:rPr lang="en-US" sz="1400" u="sng" dirty="0">
              <a:latin typeface="Century Gothic" panose="020B0502020202020204" pitchFamily="34" charset="0"/>
            </a:rPr>
            <a:t>Initiative: </a:t>
          </a:r>
          <a:r>
            <a:rPr lang="en-US" sz="1400" u="none" dirty="0">
              <a:latin typeface="Century Gothic" panose="020B0502020202020204" pitchFamily="34" charset="0"/>
            </a:rPr>
            <a:t>Identification of </a:t>
          </a:r>
          <a:r>
            <a:rPr lang="en-US" sz="1400" b="1" u="none" dirty="0">
              <a:latin typeface="Century Gothic" panose="020B0502020202020204" pitchFamily="34" charset="0"/>
            </a:rPr>
            <a:t>gaps in care </a:t>
          </a:r>
          <a:r>
            <a:rPr lang="en-US" sz="1400" u="none" dirty="0">
              <a:latin typeface="Century Gothic" panose="020B0502020202020204" pitchFamily="34" charset="0"/>
            </a:rPr>
            <a:t>via the Member Profile Datamart, which then </a:t>
          </a:r>
          <a:r>
            <a:rPr lang="en-US" sz="1400" b="1" u="none" dirty="0">
              <a:latin typeface="Century Gothic" panose="020B0502020202020204" pitchFamily="34" charset="0"/>
            </a:rPr>
            <a:t>alerts</a:t>
          </a:r>
          <a:r>
            <a:rPr lang="en-US" sz="1400" u="none" dirty="0">
              <a:latin typeface="Century Gothic" panose="020B0502020202020204" pitchFamily="34" charset="0"/>
            </a:rPr>
            <a:t> our care management team and providers that a gap exists, and an intervention is required</a:t>
          </a:r>
        </a:p>
      </dgm:t>
    </dgm:pt>
    <dgm:pt modelId="{A9DDAC91-CE29-44F2-91C9-9B71C7B52333}" type="parTrans" cxnId="{02B26A2D-81C6-4470-8418-A94944CAF75E}">
      <dgm:prSet/>
      <dgm:spPr/>
      <dgm:t>
        <a:bodyPr/>
        <a:lstStyle/>
        <a:p>
          <a:endParaRPr lang="en-US"/>
        </a:p>
      </dgm:t>
    </dgm:pt>
    <dgm:pt modelId="{F3861A2A-CBA8-483C-9035-C13C601A1E51}" type="sibTrans" cxnId="{02B26A2D-81C6-4470-8418-A94944CAF75E}">
      <dgm:prSet/>
      <dgm:spPr/>
      <dgm:t>
        <a:bodyPr/>
        <a:lstStyle/>
        <a:p>
          <a:endParaRPr lang="en-US"/>
        </a:p>
      </dgm:t>
    </dgm:pt>
    <dgm:pt modelId="{A2845DC1-FC4C-405F-9886-CBE3C492B087}">
      <dgm:prSet/>
      <dgm:spPr/>
      <dgm:t>
        <a:bodyPr/>
        <a:lstStyle/>
        <a:p>
          <a:r>
            <a:rPr lang="en-US" b="1" dirty="0">
              <a:latin typeface="Century Gothic" panose="020B0502020202020204" pitchFamily="34" charset="0"/>
            </a:rPr>
            <a:t>Goal 2: </a:t>
          </a:r>
          <a:r>
            <a:rPr lang="en-US" b="0" dirty="0">
              <a:latin typeface="Century Gothic" panose="020B0502020202020204" pitchFamily="34" charset="0"/>
            </a:rPr>
            <a:t>Improve maternal and child outcomes</a:t>
          </a:r>
        </a:p>
        <a:p>
          <a:endParaRPr lang="en-US" dirty="0">
            <a:latin typeface="Century Gothic" panose="020B0502020202020204" pitchFamily="34" charset="0"/>
          </a:endParaRPr>
        </a:p>
      </dgm:t>
    </dgm:pt>
    <dgm:pt modelId="{1CDC3CD3-50BA-49FB-8621-74FD0C2594E5}" type="parTrans" cxnId="{304133F7-8C6E-4AD9-A1B2-D3E697E9EF1E}">
      <dgm:prSet/>
      <dgm:spPr/>
      <dgm:t>
        <a:bodyPr/>
        <a:lstStyle/>
        <a:p>
          <a:endParaRPr lang="en-US"/>
        </a:p>
      </dgm:t>
    </dgm:pt>
    <dgm:pt modelId="{93896BE5-A4F8-4B09-9666-73D812FF74D7}" type="sibTrans" cxnId="{304133F7-8C6E-4AD9-A1B2-D3E697E9EF1E}">
      <dgm:prSet/>
      <dgm:spPr/>
      <dgm:t>
        <a:bodyPr/>
        <a:lstStyle/>
        <a:p>
          <a:endParaRPr lang="en-US"/>
        </a:p>
      </dgm:t>
    </dgm:pt>
    <dgm:pt modelId="{CBAC1B30-7A9C-464B-B5AF-E1214D1A6324}">
      <dgm:prSet custT="1"/>
      <dgm:spPr/>
      <dgm:t>
        <a:bodyPr/>
        <a:lstStyle/>
        <a:p>
          <a:r>
            <a:rPr lang="en-US" sz="1400" u="sng" dirty="0">
              <a:latin typeface="Century Gothic" panose="020B0502020202020204" pitchFamily="34" charset="0"/>
            </a:rPr>
            <a:t>Initiative: </a:t>
          </a:r>
          <a:r>
            <a:rPr lang="en-US" sz="1400" u="none" dirty="0">
              <a:latin typeface="Century Gothic" panose="020B0502020202020204" pitchFamily="34" charset="0"/>
            </a:rPr>
            <a:t>Through assessment, education, and intervention our </a:t>
          </a:r>
          <a:r>
            <a:rPr lang="en-US" sz="1400" b="1" u="none" dirty="0">
              <a:latin typeface="Century Gothic" panose="020B0502020202020204" pitchFamily="34" charset="0"/>
            </a:rPr>
            <a:t>Special Delivery </a:t>
          </a:r>
          <a:r>
            <a:rPr lang="en-US" sz="1400" u="none" dirty="0">
              <a:latin typeface="Century Gothic" panose="020B0502020202020204" pitchFamily="34" charset="0"/>
            </a:rPr>
            <a:t>care team promotes health maternal outcomes </a:t>
          </a:r>
        </a:p>
      </dgm:t>
    </dgm:pt>
    <dgm:pt modelId="{9B0CB22D-D22E-419F-98B4-524C6AEA2892}" type="parTrans" cxnId="{AF3388DF-6B54-44BB-948D-23877A625E48}">
      <dgm:prSet/>
      <dgm:spPr/>
      <dgm:t>
        <a:bodyPr/>
        <a:lstStyle/>
        <a:p>
          <a:endParaRPr lang="en-US"/>
        </a:p>
      </dgm:t>
    </dgm:pt>
    <dgm:pt modelId="{8B4A41AC-65B0-4869-8A13-DF665EC82218}" type="sibTrans" cxnId="{AF3388DF-6B54-44BB-948D-23877A625E48}">
      <dgm:prSet/>
      <dgm:spPr/>
      <dgm:t>
        <a:bodyPr/>
        <a:lstStyle/>
        <a:p>
          <a:endParaRPr lang="en-US"/>
        </a:p>
      </dgm:t>
    </dgm:pt>
    <dgm:pt modelId="{F825DB94-B7B4-46E4-8F56-608EB0C50783}">
      <dgm:prSet/>
      <dgm:spPr/>
      <dgm:t>
        <a:bodyPr/>
        <a:lstStyle/>
        <a:p>
          <a:r>
            <a:rPr lang="en-US" b="1" dirty="0">
              <a:latin typeface="Century Gothic" panose="020B0502020202020204" pitchFamily="34" charset="0"/>
            </a:rPr>
            <a:t>Goal 3: </a:t>
          </a:r>
          <a:r>
            <a:rPr lang="en-US" dirty="0">
              <a:latin typeface="Century Gothic" panose="020B0502020202020204" pitchFamily="34" charset="0"/>
            </a:rPr>
            <a:t>Improve Behavioral Health Outcomes and Quality Performance from Baseline</a:t>
          </a:r>
        </a:p>
        <a:p>
          <a:endParaRPr lang="en-US" dirty="0">
            <a:latin typeface="Century Gothic" panose="020B0502020202020204" pitchFamily="34" charset="0"/>
          </a:endParaRPr>
        </a:p>
      </dgm:t>
    </dgm:pt>
    <dgm:pt modelId="{34AF1284-37BF-435C-B243-B77A39FAA89D}" type="parTrans" cxnId="{A5FBD01F-4437-4137-98B1-6D032821AB39}">
      <dgm:prSet/>
      <dgm:spPr/>
      <dgm:t>
        <a:bodyPr/>
        <a:lstStyle/>
        <a:p>
          <a:endParaRPr lang="en-US"/>
        </a:p>
      </dgm:t>
    </dgm:pt>
    <dgm:pt modelId="{033D9815-A207-437B-A34E-A92608874CC5}" type="sibTrans" cxnId="{A5FBD01F-4437-4137-98B1-6D032821AB39}">
      <dgm:prSet/>
      <dgm:spPr/>
      <dgm:t>
        <a:bodyPr/>
        <a:lstStyle/>
        <a:p>
          <a:endParaRPr lang="en-US"/>
        </a:p>
      </dgm:t>
    </dgm:pt>
    <dgm:pt modelId="{F14F92D1-BDB8-481B-A0C3-C82ED90CACD8}">
      <dgm:prSet custT="1"/>
      <dgm:spPr/>
      <dgm:t>
        <a:bodyPr/>
        <a:lstStyle/>
        <a:p>
          <a:r>
            <a:rPr lang="en-US" sz="1400" u="sng" dirty="0">
              <a:latin typeface="Century Gothic" panose="020B0502020202020204" pitchFamily="34" charset="0"/>
            </a:rPr>
            <a:t>Initiative: </a:t>
          </a:r>
          <a:r>
            <a:rPr lang="en-US" sz="1400" u="none" dirty="0">
              <a:latin typeface="Century Gothic" panose="020B0502020202020204" pitchFamily="34" charset="0"/>
            </a:rPr>
            <a:t>Member outreach and engagement to assess support needs and locate the </a:t>
          </a:r>
          <a:r>
            <a:rPr lang="en-US" sz="1400" b="1" u="none" dirty="0">
              <a:latin typeface="Century Gothic" panose="020B0502020202020204" pitchFamily="34" charset="0"/>
            </a:rPr>
            <a:t>appropriate</a:t>
          </a:r>
          <a:r>
            <a:rPr lang="en-US" sz="1400" u="none" dirty="0">
              <a:latin typeface="Century Gothic" panose="020B0502020202020204" pitchFamily="34" charset="0"/>
            </a:rPr>
            <a:t> level of </a:t>
          </a:r>
          <a:r>
            <a:rPr lang="en-US" sz="1400" b="1" u="none" dirty="0">
              <a:latin typeface="Century Gothic" panose="020B0502020202020204" pitchFamily="34" charset="0"/>
            </a:rPr>
            <a:t>care</a:t>
          </a:r>
        </a:p>
      </dgm:t>
    </dgm:pt>
    <dgm:pt modelId="{D42875BD-5152-4886-91AD-7E5FBC50A9C9}" type="parTrans" cxnId="{84A4C669-D098-4B93-9E32-93228085CB6D}">
      <dgm:prSet/>
      <dgm:spPr/>
      <dgm:t>
        <a:bodyPr/>
        <a:lstStyle/>
        <a:p>
          <a:endParaRPr lang="en-US"/>
        </a:p>
      </dgm:t>
    </dgm:pt>
    <dgm:pt modelId="{C8B4B1BE-1A5A-42CE-AFF6-1A5E7898F7B6}" type="sibTrans" cxnId="{84A4C669-D098-4B93-9E32-93228085CB6D}">
      <dgm:prSet/>
      <dgm:spPr/>
      <dgm:t>
        <a:bodyPr/>
        <a:lstStyle/>
        <a:p>
          <a:endParaRPr lang="en-US"/>
        </a:p>
      </dgm:t>
    </dgm:pt>
    <dgm:pt modelId="{9F5E76F4-FA26-48FC-9C89-3F49227F4F7D}">
      <dgm:prSet custT="1"/>
      <dgm:spPr/>
      <dgm:t>
        <a:bodyPr/>
        <a:lstStyle/>
        <a:p>
          <a:r>
            <a:rPr lang="en-US" sz="1400" u="sng" dirty="0">
              <a:latin typeface="Century Gothic" panose="020B0502020202020204" pitchFamily="34" charset="0"/>
            </a:rPr>
            <a:t>Initiative: </a:t>
          </a:r>
          <a:r>
            <a:rPr lang="en-US" sz="1400" u="none" dirty="0">
              <a:latin typeface="Century Gothic" panose="020B0502020202020204" pitchFamily="34" charset="0"/>
            </a:rPr>
            <a:t>Care managers </a:t>
          </a:r>
          <a:r>
            <a:rPr lang="en-US" sz="1400" b="1" u="none" dirty="0">
              <a:latin typeface="Century Gothic" panose="020B0502020202020204" pitchFamily="34" charset="0"/>
            </a:rPr>
            <a:t>coach</a:t>
          </a:r>
          <a:r>
            <a:rPr lang="en-US" sz="1400" u="none" dirty="0">
              <a:latin typeface="Century Gothic" panose="020B0502020202020204" pitchFamily="34" charset="0"/>
            </a:rPr>
            <a:t> members on fulfilling care plans and how to actively engage in developing towards </a:t>
          </a:r>
          <a:r>
            <a:rPr lang="en-US" sz="1400" b="1" u="none" dirty="0">
              <a:latin typeface="Century Gothic" panose="020B0502020202020204" pitchFamily="34" charset="0"/>
            </a:rPr>
            <a:t>outcomes</a:t>
          </a:r>
        </a:p>
      </dgm:t>
    </dgm:pt>
    <dgm:pt modelId="{89D76E75-CE62-45EC-A05E-5B7D5A63F55B}" type="parTrans" cxnId="{4E91D250-7AC5-4126-B625-E81BA181CCDB}">
      <dgm:prSet/>
      <dgm:spPr/>
      <dgm:t>
        <a:bodyPr/>
        <a:lstStyle/>
        <a:p>
          <a:endParaRPr lang="en-US"/>
        </a:p>
      </dgm:t>
    </dgm:pt>
    <dgm:pt modelId="{458F2DEA-8727-43A8-AA96-70705EFEC54E}" type="sibTrans" cxnId="{4E91D250-7AC5-4126-B625-E81BA181CCDB}">
      <dgm:prSet/>
      <dgm:spPr/>
      <dgm:t>
        <a:bodyPr/>
        <a:lstStyle/>
        <a:p>
          <a:endParaRPr lang="en-US"/>
        </a:p>
      </dgm:t>
    </dgm:pt>
    <dgm:pt modelId="{8EEFEA9E-F223-4F65-A111-BDF60DE369C3}">
      <dgm:prSet custT="1"/>
      <dgm:spPr/>
      <dgm:t>
        <a:bodyPr/>
        <a:lstStyle/>
        <a:p>
          <a:r>
            <a:rPr lang="en-US" sz="1400" u="sng" dirty="0">
              <a:latin typeface="Century Gothic" panose="020B0502020202020204" pitchFamily="34" charset="0"/>
            </a:rPr>
            <a:t>Initiative: </a:t>
          </a:r>
          <a:r>
            <a:rPr lang="en-US" sz="1400" u="none" dirty="0">
              <a:latin typeface="Century Gothic" panose="020B0502020202020204" pitchFamily="34" charset="0"/>
            </a:rPr>
            <a:t>Additional focus on 7-day follow up, discharge medication adherence, substance use </a:t>
          </a:r>
          <a:r>
            <a:rPr lang="en-US" sz="1400" b="1" u="none" dirty="0">
              <a:latin typeface="Century Gothic" panose="020B0502020202020204" pitchFamily="34" charset="0"/>
            </a:rPr>
            <a:t>prevention</a:t>
          </a:r>
          <a:r>
            <a:rPr lang="en-US" sz="1400" u="none" dirty="0">
              <a:latin typeface="Century Gothic" panose="020B0502020202020204" pitchFamily="34" charset="0"/>
            </a:rPr>
            <a:t> programs, and </a:t>
          </a:r>
          <a:r>
            <a:rPr lang="en-US" sz="1400" b="1" u="none" dirty="0">
              <a:latin typeface="Century Gothic" panose="020B0502020202020204" pitchFamily="34" charset="0"/>
            </a:rPr>
            <a:t>SDOH</a:t>
          </a:r>
          <a:r>
            <a:rPr lang="en-US" sz="1400" u="none" dirty="0">
              <a:latin typeface="Century Gothic" panose="020B0502020202020204" pitchFamily="34" charset="0"/>
            </a:rPr>
            <a:t> support </a:t>
          </a:r>
        </a:p>
      </dgm:t>
    </dgm:pt>
    <dgm:pt modelId="{F6A91DAB-596D-4A5B-A5F7-349ACA3603F6}" type="parTrans" cxnId="{16ED5AC2-5245-4E31-A508-20B8FACA20D7}">
      <dgm:prSet/>
      <dgm:spPr/>
      <dgm:t>
        <a:bodyPr/>
        <a:lstStyle/>
        <a:p>
          <a:endParaRPr lang="en-US"/>
        </a:p>
      </dgm:t>
    </dgm:pt>
    <dgm:pt modelId="{2865405D-BE2D-4333-92D8-55070C879ED6}" type="sibTrans" cxnId="{16ED5AC2-5245-4E31-A508-20B8FACA20D7}">
      <dgm:prSet/>
      <dgm:spPr/>
      <dgm:t>
        <a:bodyPr/>
        <a:lstStyle/>
        <a:p>
          <a:endParaRPr lang="en-US"/>
        </a:p>
      </dgm:t>
    </dgm:pt>
    <dgm:pt modelId="{FC2D08CC-F8EA-4973-931D-254F5E948590}">
      <dgm:prSet custT="1"/>
      <dgm:spPr/>
      <dgm:t>
        <a:bodyPr/>
        <a:lstStyle/>
        <a:p>
          <a:endParaRPr lang="en-US" sz="1400" u="sng" dirty="0">
            <a:latin typeface="Century Gothic" panose="020B0502020202020204" pitchFamily="34" charset="0"/>
          </a:endParaRPr>
        </a:p>
      </dgm:t>
    </dgm:pt>
    <dgm:pt modelId="{658925E4-4FBE-4729-A2D1-797F6391F139}" type="parTrans" cxnId="{9AD0BAA7-9FA4-4733-8BCD-0B9DB6828035}">
      <dgm:prSet/>
      <dgm:spPr/>
      <dgm:t>
        <a:bodyPr/>
        <a:lstStyle/>
        <a:p>
          <a:endParaRPr lang="en-US"/>
        </a:p>
      </dgm:t>
    </dgm:pt>
    <dgm:pt modelId="{A4B10636-BEA0-4409-82BD-815D38D4C49E}" type="sibTrans" cxnId="{9AD0BAA7-9FA4-4733-8BCD-0B9DB6828035}">
      <dgm:prSet/>
      <dgm:spPr/>
      <dgm:t>
        <a:bodyPr/>
        <a:lstStyle/>
        <a:p>
          <a:endParaRPr lang="en-US"/>
        </a:p>
      </dgm:t>
    </dgm:pt>
    <dgm:pt modelId="{CC6D1932-A74B-40BD-B345-EFDB9D19C220}">
      <dgm:prSet custT="1"/>
      <dgm:spPr/>
      <dgm:t>
        <a:bodyPr/>
        <a:lstStyle/>
        <a:p>
          <a:r>
            <a:rPr lang="en-US" sz="1400" u="sng" dirty="0">
              <a:latin typeface="Century Gothic" panose="020B0502020202020204" pitchFamily="34" charset="0"/>
            </a:rPr>
            <a:t>Initiative: </a:t>
          </a:r>
          <a:r>
            <a:rPr lang="en-US" sz="1400" u="none" dirty="0">
              <a:latin typeface="Century Gothic" panose="020B0502020202020204" pitchFamily="34" charset="0"/>
            </a:rPr>
            <a:t>Our </a:t>
          </a:r>
          <a:r>
            <a:rPr lang="en-US" sz="1400" b="1" u="none" dirty="0">
              <a:latin typeface="Century Gothic" panose="020B0502020202020204" pitchFamily="34" charset="0"/>
            </a:rPr>
            <a:t>digital</a:t>
          </a:r>
          <a:r>
            <a:rPr lang="en-US" sz="1400" u="none" dirty="0">
              <a:latin typeface="Century Gothic" panose="020B0502020202020204" pitchFamily="34" charset="0"/>
            </a:rPr>
            <a:t> maternal telehealth and engagement platform will allow </a:t>
          </a:r>
          <a:r>
            <a:rPr lang="en-US" sz="1400" b="1" u="none" dirty="0">
              <a:latin typeface="Century Gothic" panose="020B0502020202020204" pitchFamily="34" charset="0"/>
            </a:rPr>
            <a:t>24/7</a:t>
          </a:r>
          <a:r>
            <a:rPr lang="en-US" sz="1400" u="none" dirty="0">
              <a:latin typeface="Century Gothic" panose="020B0502020202020204" pitchFamily="34" charset="0"/>
            </a:rPr>
            <a:t> access to a care advocate, telehealth, educational materials, and tools to track symptoms, screenings and other assessments</a:t>
          </a:r>
        </a:p>
      </dgm:t>
    </dgm:pt>
    <dgm:pt modelId="{30C24ADC-1C52-41FE-AF54-805D53D1D274}" type="parTrans" cxnId="{FB212DCF-8C68-4049-97B9-51FBA87E97D3}">
      <dgm:prSet/>
      <dgm:spPr/>
      <dgm:t>
        <a:bodyPr/>
        <a:lstStyle/>
        <a:p>
          <a:endParaRPr lang="en-US"/>
        </a:p>
      </dgm:t>
    </dgm:pt>
    <dgm:pt modelId="{7F6ED191-7CEE-493E-AF67-45E5BEBB3390}" type="sibTrans" cxnId="{FB212DCF-8C68-4049-97B9-51FBA87E97D3}">
      <dgm:prSet/>
      <dgm:spPr/>
      <dgm:t>
        <a:bodyPr/>
        <a:lstStyle/>
        <a:p>
          <a:endParaRPr lang="en-US"/>
        </a:p>
      </dgm:t>
    </dgm:pt>
    <dgm:pt modelId="{2AD569BF-F095-4B20-8AA4-0DC5FEC59522}">
      <dgm:prSet custT="1"/>
      <dgm:spPr/>
      <dgm:t>
        <a:bodyPr/>
        <a:lstStyle/>
        <a:p>
          <a:endParaRPr lang="en-US" sz="1400" u="sng" dirty="0">
            <a:latin typeface="Century Gothic" panose="020B0502020202020204" pitchFamily="34" charset="0"/>
          </a:endParaRPr>
        </a:p>
      </dgm:t>
    </dgm:pt>
    <dgm:pt modelId="{AA991C2E-A4DD-4666-AE81-85E2B9C049DC}" type="parTrans" cxnId="{704C7E28-803C-4AB5-858D-3FE9FD8198AA}">
      <dgm:prSet/>
      <dgm:spPr/>
      <dgm:t>
        <a:bodyPr/>
        <a:lstStyle/>
        <a:p>
          <a:endParaRPr lang="en-US"/>
        </a:p>
      </dgm:t>
    </dgm:pt>
    <dgm:pt modelId="{7E8B4E3D-A1AD-4350-A104-EA82A94ADDC7}" type="sibTrans" cxnId="{704C7E28-803C-4AB5-858D-3FE9FD8198AA}">
      <dgm:prSet/>
      <dgm:spPr/>
      <dgm:t>
        <a:bodyPr/>
        <a:lstStyle/>
        <a:p>
          <a:endParaRPr lang="en-US"/>
        </a:p>
      </dgm:t>
    </dgm:pt>
    <dgm:pt modelId="{0771E61E-6F01-427F-9CCA-716DAC162D81}">
      <dgm:prSet custT="1"/>
      <dgm:spPr/>
      <dgm:t>
        <a:bodyPr/>
        <a:lstStyle/>
        <a:p>
          <a:r>
            <a:rPr lang="en-US" sz="1400" u="sng" dirty="0">
              <a:latin typeface="Century Gothic" panose="020B0502020202020204" pitchFamily="34" charset="0"/>
            </a:rPr>
            <a:t>Initiative: </a:t>
          </a:r>
          <a:r>
            <a:rPr lang="en-US" sz="1400" b="1" u="none" dirty="0">
              <a:latin typeface="Century Gothic" panose="020B0502020202020204" pitchFamily="34" charset="0"/>
            </a:rPr>
            <a:t>Financial incentives </a:t>
          </a:r>
          <a:r>
            <a:rPr lang="en-US" sz="1400" u="none" dirty="0">
              <a:latin typeface="Century Gothic" panose="020B0502020202020204" pitchFamily="34" charset="0"/>
            </a:rPr>
            <a:t>for completion of specific Health Improvement Initiatives</a:t>
          </a:r>
        </a:p>
      </dgm:t>
    </dgm:pt>
    <dgm:pt modelId="{927AF32C-B935-483E-99AF-87B2742B40F4}" type="parTrans" cxnId="{B03AD33C-2113-45C1-BF41-E499BFCB975C}">
      <dgm:prSet/>
      <dgm:spPr/>
      <dgm:t>
        <a:bodyPr/>
        <a:lstStyle/>
        <a:p>
          <a:endParaRPr lang="en-US"/>
        </a:p>
      </dgm:t>
    </dgm:pt>
    <dgm:pt modelId="{B26418C5-4CC4-41B3-93DF-1DF38728EF39}" type="sibTrans" cxnId="{B03AD33C-2113-45C1-BF41-E499BFCB975C}">
      <dgm:prSet/>
      <dgm:spPr/>
      <dgm:t>
        <a:bodyPr/>
        <a:lstStyle/>
        <a:p>
          <a:endParaRPr lang="en-US"/>
        </a:p>
      </dgm:t>
    </dgm:pt>
    <dgm:pt modelId="{4F5627EB-629C-4ADF-AF2A-0A7FCEAA4B63}">
      <dgm:prSet custT="1"/>
      <dgm:spPr/>
      <dgm:t>
        <a:bodyPr/>
        <a:lstStyle/>
        <a:p>
          <a:r>
            <a:rPr lang="en-US" sz="1400" u="sng" dirty="0">
              <a:latin typeface="Century Gothic" panose="020B0502020202020204" pitchFamily="34" charset="0"/>
            </a:rPr>
            <a:t>Initiative:</a:t>
          </a:r>
          <a:r>
            <a:rPr lang="en-US" sz="1400" u="none" dirty="0">
              <a:latin typeface="Century Gothic" panose="020B0502020202020204" pitchFamily="34" charset="0"/>
            </a:rPr>
            <a:t> </a:t>
          </a:r>
          <a:r>
            <a:rPr lang="en-US" sz="1400" b="1" u="none" dirty="0">
              <a:latin typeface="Century Gothic" panose="020B0502020202020204" pitchFamily="34" charset="0"/>
            </a:rPr>
            <a:t>Early</a:t>
          </a:r>
          <a:r>
            <a:rPr lang="en-US" sz="1400" u="none" dirty="0">
              <a:latin typeface="Century Gothic" panose="020B0502020202020204" pitchFamily="34" charset="0"/>
            </a:rPr>
            <a:t> engagement with new members around use of their coverage, how to </a:t>
          </a:r>
          <a:r>
            <a:rPr lang="en-US" sz="1400" b="1" u="none" dirty="0">
              <a:latin typeface="Century Gothic" panose="020B0502020202020204" pitchFamily="34" charset="0"/>
            </a:rPr>
            <a:t>book a PCP appointment</a:t>
          </a:r>
          <a:r>
            <a:rPr lang="en-US" sz="1400" u="none" dirty="0">
              <a:latin typeface="Century Gothic" panose="020B0502020202020204" pitchFamily="34" charset="0"/>
            </a:rPr>
            <a:t>, and management of chronic conditions are examples of early interventions to help guide members</a:t>
          </a:r>
        </a:p>
      </dgm:t>
    </dgm:pt>
    <dgm:pt modelId="{6627317B-3C12-442D-A310-6EA53CB1B8DB}" type="parTrans" cxnId="{5667A976-0568-41E3-8FB2-5D996BF2C714}">
      <dgm:prSet/>
      <dgm:spPr/>
      <dgm:t>
        <a:bodyPr/>
        <a:lstStyle/>
        <a:p>
          <a:endParaRPr lang="en-US"/>
        </a:p>
      </dgm:t>
    </dgm:pt>
    <dgm:pt modelId="{6A077747-F1E9-4941-8511-92CAF1C9CF70}" type="sibTrans" cxnId="{5667A976-0568-41E3-8FB2-5D996BF2C714}">
      <dgm:prSet/>
      <dgm:spPr/>
      <dgm:t>
        <a:bodyPr/>
        <a:lstStyle/>
        <a:p>
          <a:endParaRPr lang="en-US"/>
        </a:p>
      </dgm:t>
    </dgm:pt>
    <dgm:pt modelId="{DDCD9B9C-8E2F-4E54-82BA-C4E5ECBCFBBE}">
      <dgm:prSet custT="1"/>
      <dgm:spPr/>
      <dgm:t>
        <a:bodyPr/>
        <a:lstStyle/>
        <a:p>
          <a:endParaRPr lang="en-US" sz="1400" u="sng" dirty="0">
            <a:latin typeface="Century Gothic" panose="020B0502020202020204" pitchFamily="34" charset="0"/>
          </a:endParaRPr>
        </a:p>
      </dgm:t>
    </dgm:pt>
    <dgm:pt modelId="{DC65733C-4F9E-4382-BF50-7336CD0C1D24}" type="parTrans" cxnId="{BBB7BE28-E991-440C-8EE6-23345F7C7D9F}">
      <dgm:prSet/>
      <dgm:spPr/>
      <dgm:t>
        <a:bodyPr/>
        <a:lstStyle/>
        <a:p>
          <a:endParaRPr lang="en-US"/>
        </a:p>
      </dgm:t>
    </dgm:pt>
    <dgm:pt modelId="{E23B2572-38DB-4710-BF1C-C9AB1DEDBF9D}" type="sibTrans" cxnId="{BBB7BE28-E991-440C-8EE6-23345F7C7D9F}">
      <dgm:prSet/>
      <dgm:spPr/>
      <dgm:t>
        <a:bodyPr/>
        <a:lstStyle/>
        <a:p>
          <a:endParaRPr lang="en-US"/>
        </a:p>
      </dgm:t>
    </dgm:pt>
    <dgm:pt modelId="{69AB342A-136D-485D-8D17-858E31F8ECC2}" type="pres">
      <dgm:prSet presAssocID="{2C9FF127-F6D1-43E0-B83C-26844307C557}" presName="Name0" presStyleCnt="0">
        <dgm:presLayoutVars>
          <dgm:dir/>
          <dgm:animLvl val="lvl"/>
          <dgm:resizeHandles val="exact"/>
        </dgm:presLayoutVars>
      </dgm:prSet>
      <dgm:spPr/>
    </dgm:pt>
    <dgm:pt modelId="{5B96B8B4-E8A1-4651-91DE-30E198F6E5C7}" type="pres">
      <dgm:prSet presAssocID="{19B39F72-E262-47B0-A6B8-25BF1E58F567}" presName="linNode" presStyleCnt="0"/>
      <dgm:spPr/>
    </dgm:pt>
    <dgm:pt modelId="{1141336C-46BE-4596-B769-19E031B7F045}" type="pres">
      <dgm:prSet presAssocID="{19B39F72-E262-47B0-A6B8-25BF1E58F567}" presName="parTx" presStyleLbl="revTx" presStyleIdx="0" presStyleCnt="3">
        <dgm:presLayoutVars>
          <dgm:chMax val="1"/>
          <dgm:bulletEnabled val="1"/>
        </dgm:presLayoutVars>
      </dgm:prSet>
      <dgm:spPr/>
    </dgm:pt>
    <dgm:pt modelId="{9B19633E-3BEF-4777-983F-103D2C710013}" type="pres">
      <dgm:prSet presAssocID="{19B39F72-E262-47B0-A6B8-25BF1E58F567}" presName="bracket" presStyleLbl="parChTrans1D1" presStyleIdx="0" presStyleCnt="3"/>
      <dgm:spPr/>
    </dgm:pt>
    <dgm:pt modelId="{98D35AF3-29A1-4C7F-8850-35A2288D1FCC}" type="pres">
      <dgm:prSet presAssocID="{19B39F72-E262-47B0-A6B8-25BF1E58F567}" presName="spH" presStyleCnt="0"/>
      <dgm:spPr/>
    </dgm:pt>
    <dgm:pt modelId="{28464232-820B-42AE-AA1E-5292577C4F14}" type="pres">
      <dgm:prSet presAssocID="{19B39F72-E262-47B0-A6B8-25BF1E58F567}" presName="desTx" presStyleLbl="node1" presStyleIdx="0" presStyleCnt="3">
        <dgm:presLayoutVars>
          <dgm:bulletEnabled val="1"/>
        </dgm:presLayoutVars>
      </dgm:prSet>
      <dgm:spPr/>
    </dgm:pt>
    <dgm:pt modelId="{E807488B-48D2-4D85-9436-E6E678075C45}" type="pres">
      <dgm:prSet presAssocID="{E1D19561-A2B2-4193-B8F9-748F73BB25B6}" presName="spV" presStyleCnt="0"/>
      <dgm:spPr/>
    </dgm:pt>
    <dgm:pt modelId="{9388E653-D1E8-4782-BC0F-8E7E5ECC3DAF}" type="pres">
      <dgm:prSet presAssocID="{A2845DC1-FC4C-405F-9886-CBE3C492B087}" presName="linNode" presStyleCnt="0"/>
      <dgm:spPr/>
    </dgm:pt>
    <dgm:pt modelId="{76E17197-82C7-492C-B2C7-4FC0A1AC7F6A}" type="pres">
      <dgm:prSet presAssocID="{A2845DC1-FC4C-405F-9886-CBE3C492B087}" presName="parTx" presStyleLbl="revTx" presStyleIdx="1" presStyleCnt="3">
        <dgm:presLayoutVars>
          <dgm:chMax val="1"/>
          <dgm:bulletEnabled val="1"/>
        </dgm:presLayoutVars>
      </dgm:prSet>
      <dgm:spPr/>
    </dgm:pt>
    <dgm:pt modelId="{192EB0A8-B21C-4252-BDF5-E6A6DF6C9CC1}" type="pres">
      <dgm:prSet presAssocID="{A2845DC1-FC4C-405F-9886-CBE3C492B087}" presName="bracket" presStyleLbl="parChTrans1D1" presStyleIdx="1" presStyleCnt="3"/>
      <dgm:spPr/>
    </dgm:pt>
    <dgm:pt modelId="{01AD643C-F555-4A87-8B40-BDD4BB0759F3}" type="pres">
      <dgm:prSet presAssocID="{A2845DC1-FC4C-405F-9886-CBE3C492B087}" presName="spH" presStyleCnt="0"/>
      <dgm:spPr/>
    </dgm:pt>
    <dgm:pt modelId="{F4FE5FC0-9178-44C8-9E35-9449A45D6B24}" type="pres">
      <dgm:prSet presAssocID="{A2845DC1-FC4C-405F-9886-CBE3C492B087}" presName="desTx" presStyleLbl="node1" presStyleIdx="1" presStyleCnt="3">
        <dgm:presLayoutVars>
          <dgm:bulletEnabled val="1"/>
        </dgm:presLayoutVars>
      </dgm:prSet>
      <dgm:spPr/>
    </dgm:pt>
    <dgm:pt modelId="{AC143CA4-FD73-4A23-B2F0-5D8067F20877}" type="pres">
      <dgm:prSet presAssocID="{93896BE5-A4F8-4B09-9666-73D812FF74D7}" presName="spV" presStyleCnt="0"/>
      <dgm:spPr/>
    </dgm:pt>
    <dgm:pt modelId="{8DF84DC1-1941-48B9-A3BE-D1A62779C716}" type="pres">
      <dgm:prSet presAssocID="{F825DB94-B7B4-46E4-8F56-608EB0C50783}" presName="linNode" presStyleCnt="0"/>
      <dgm:spPr/>
    </dgm:pt>
    <dgm:pt modelId="{DFA34533-5E3B-4593-B94D-534E4917C2C7}" type="pres">
      <dgm:prSet presAssocID="{F825DB94-B7B4-46E4-8F56-608EB0C50783}" presName="parTx" presStyleLbl="revTx" presStyleIdx="2" presStyleCnt="3">
        <dgm:presLayoutVars>
          <dgm:chMax val="1"/>
          <dgm:bulletEnabled val="1"/>
        </dgm:presLayoutVars>
      </dgm:prSet>
      <dgm:spPr/>
    </dgm:pt>
    <dgm:pt modelId="{6CFA2CEE-BD3D-48A7-AB76-33ACADA6F45E}" type="pres">
      <dgm:prSet presAssocID="{F825DB94-B7B4-46E4-8F56-608EB0C50783}" presName="bracket" presStyleLbl="parChTrans1D1" presStyleIdx="2" presStyleCnt="3"/>
      <dgm:spPr/>
    </dgm:pt>
    <dgm:pt modelId="{F2E40A00-4AFD-461C-B04E-4E8E951EBFB0}" type="pres">
      <dgm:prSet presAssocID="{F825DB94-B7B4-46E4-8F56-608EB0C50783}" presName="spH" presStyleCnt="0"/>
      <dgm:spPr/>
    </dgm:pt>
    <dgm:pt modelId="{54B84C36-CB6D-4FE1-8F87-1282E9BE7BFE}" type="pres">
      <dgm:prSet presAssocID="{F825DB94-B7B4-46E4-8F56-608EB0C50783}" presName="desTx" presStyleLbl="node1" presStyleIdx="2" presStyleCnt="3">
        <dgm:presLayoutVars>
          <dgm:bulletEnabled val="1"/>
        </dgm:presLayoutVars>
      </dgm:prSet>
      <dgm:spPr/>
    </dgm:pt>
  </dgm:ptLst>
  <dgm:cxnLst>
    <dgm:cxn modelId="{44B5F703-AFB5-4866-9093-E9577850DED9}" type="presOf" srcId="{F14F92D1-BDB8-481B-A0C3-C82ED90CACD8}" destId="{54B84C36-CB6D-4FE1-8F87-1282E9BE7BFE}" srcOrd="0" destOrd="0" presId="urn:diagrams.loki3.com/BracketList"/>
    <dgm:cxn modelId="{31F2E204-080A-4867-9746-9E5364EC053E}" type="presOf" srcId="{2C9FF127-F6D1-43E0-B83C-26844307C557}" destId="{69AB342A-136D-485D-8D17-858E31F8ECC2}" srcOrd="0" destOrd="0" presId="urn:diagrams.loki3.com/BracketList"/>
    <dgm:cxn modelId="{5CBA8A0B-8091-4842-B147-EBBC066BBD2E}" type="presOf" srcId="{9F5E76F4-FA26-48FC-9C89-3F49227F4F7D}" destId="{54B84C36-CB6D-4FE1-8F87-1282E9BE7BFE}" srcOrd="0" destOrd="1" presId="urn:diagrams.loki3.com/BracketList"/>
    <dgm:cxn modelId="{A5FBD01F-4437-4137-98B1-6D032821AB39}" srcId="{2C9FF127-F6D1-43E0-B83C-26844307C557}" destId="{F825DB94-B7B4-46E4-8F56-608EB0C50783}" srcOrd="2" destOrd="0" parTransId="{34AF1284-37BF-435C-B243-B77A39FAA89D}" sibTransId="{033D9815-A207-437B-A34E-A92608874CC5}"/>
    <dgm:cxn modelId="{A67A7826-AB38-4E95-99F5-7A811384FAD4}" type="presOf" srcId="{2AD569BF-F095-4B20-8AA4-0DC5FEC59522}" destId="{F4FE5FC0-9178-44C8-9E35-9449A45D6B24}" srcOrd="0" destOrd="2" presId="urn:diagrams.loki3.com/BracketList"/>
    <dgm:cxn modelId="{704C7E28-803C-4AB5-858D-3FE9FD8198AA}" srcId="{A2845DC1-FC4C-405F-9886-CBE3C492B087}" destId="{2AD569BF-F095-4B20-8AA4-0DC5FEC59522}" srcOrd="2" destOrd="0" parTransId="{AA991C2E-A4DD-4666-AE81-85E2B9C049DC}" sibTransId="{7E8B4E3D-A1AD-4350-A104-EA82A94ADDC7}"/>
    <dgm:cxn modelId="{BBB7BE28-E991-440C-8EE6-23345F7C7D9F}" srcId="{19B39F72-E262-47B0-A6B8-25BF1E58F567}" destId="{DDCD9B9C-8E2F-4E54-82BA-C4E5ECBCFBBE}" srcOrd="3" destOrd="0" parTransId="{DC65733C-4F9E-4382-BF50-7336CD0C1D24}" sibTransId="{E23B2572-38DB-4710-BF1C-C9AB1DEDBF9D}"/>
    <dgm:cxn modelId="{02B26A2D-81C6-4470-8418-A94944CAF75E}" srcId="{19B39F72-E262-47B0-A6B8-25BF1E58F567}" destId="{9DA73A38-5F13-4868-B0D3-7CEB2E89EB4A}" srcOrd="0" destOrd="0" parTransId="{A9DDAC91-CE29-44F2-91C9-9B71C7B52333}" sibTransId="{F3861A2A-CBA8-483C-9035-C13C601A1E51}"/>
    <dgm:cxn modelId="{92528F33-2E4A-4D16-B127-1BF676BA8B81}" type="presOf" srcId="{CC6D1932-A74B-40BD-B345-EFDB9D19C220}" destId="{F4FE5FC0-9178-44C8-9E35-9449A45D6B24}" srcOrd="0" destOrd="1" presId="urn:diagrams.loki3.com/BracketList"/>
    <dgm:cxn modelId="{B03AD33C-2113-45C1-BF41-E499BFCB975C}" srcId="{19B39F72-E262-47B0-A6B8-25BF1E58F567}" destId="{0771E61E-6F01-427F-9CCA-716DAC162D81}" srcOrd="1" destOrd="0" parTransId="{927AF32C-B935-483E-99AF-87B2742B40F4}" sibTransId="{B26418C5-4CC4-41B3-93DF-1DF38728EF39}"/>
    <dgm:cxn modelId="{72F22A42-9C3F-4B91-A80B-189FC9D435C3}" type="presOf" srcId="{9DA73A38-5F13-4868-B0D3-7CEB2E89EB4A}" destId="{28464232-820B-42AE-AA1E-5292577C4F14}" srcOrd="0" destOrd="0" presId="urn:diagrams.loki3.com/BracketList"/>
    <dgm:cxn modelId="{84A4C669-D098-4B93-9E32-93228085CB6D}" srcId="{F825DB94-B7B4-46E4-8F56-608EB0C50783}" destId="{F14F92D1-BDB8-481B-A0C3-C82ED90CACD8}" srcOrd="0" destOrd="0" parTransId="{D42875BD-5152-4886-91AD-7E5FBC50A9C9}" sibTransId="{C8B4B1BE-1A5A-42CE-AFF6-1A5E7898F7B6}"/>
    <dgm:cxn modelId="{4E91D250-7AC5-4126-B625-E81BA181CCDB}" srcId="{F825DB94-B7B4-46E4-8F56-608EB0C50783}" destId="{9F5E76F4-FA26-48FC-9C89-3F49227F4F7D}" srcOrd="1" destOrd="0" parTransId="{89D76E75-CE62-45EC-A05E-5B7D5A63F55B}" sibTransId="{458F2DEA-8727-43A8-AA96-70705EFEC54E}"/>
    <dgm:cxn modelId="{5667A976-0568-41E3-8FB2-5D996BF2C714}" srcId="{19B39F72-E262-47B0-A6B8-25BF1E58F567}" destId="{4F5627EB-629C-4ADF-AF2A-0A7FCEAA4B63}" srcOrd="2" destOrd="0" parTransId="{6627317B-3C12-442D-A310-6EA53CB1B8DB}" sibTransId="{6A077747-F1E9-4941-8511-92CAF1C9CF70}"/>
    <dgm:cxn modelId="{92412B7F-E5E0-41F1-9E64-9B2B02330767}" type="presOf" srcId="{19B39F72-E262-47B0-A6B8-25BF1E58F567}" destId="{1141336C-46BE-4596-B769-19E031B7F045}" srcOrd="0" destOrd="0" presId="urn:diagrams.loki3.com/BracketList"/>
    <dgm:cxn modelId="{CB9D718C-B7FE-474C-A3BB-CC660EEE65BB}" type="presOf" srcId="{FC2D08CC-F8EA-4973-931D-254F5E948590}" destId="{54B84C36-CB6D-4FE1-8F87-1282E9BE7BFE}" srcOrd="0" destOrd="3" presId="urn:diagrams.loki3.com/BracketList"/>
    <dgm:cxn modelId="{9FD6F88D-9E94-4161-8317-6731F7344E2F}" srcId="{2C9FF127-F6D1-43E0-B83C-26844307C557}" destId="{19B39F72-E262-47B0-A6B8-25BF1E58F567}" srcOrd="0" destOrd="0" parTransId="{041960A3-855E-463E-B73A-F1ED1A49C846}" sibTransId="{E1D19561-A2B2-4193-B8F9-748F73BB25B6}"/>
    <dgm:cxn modelId="{88DDD19D-9FD9-48E8-8CF9-393107765FDB}" type="presOf" srcId="{0771E61E-6F01-427F-9CCA-716DAC162D81}" destId="{28464232-820B-42AE-AA1E-5292577C4F14}" srcOrd="0" destOrd="1" presId="urn:diagrams.loki3.com/BracketList"/>
    <dgm:cxn modelId="{9AD0BAA7-9FA4-4733-8BCD-0B9DB6828035}" srcId="{F825DB94-B7B4-46E4-8F56-608EB0C50783}" destId="{FC2D08CC-F8EA-4973-931D-254F5E948590}" srcOrd="3" destOrd="0" parTransId="{658925E4-4FBE-4729-A2D1-797F6391F139}" sibTransId="{A4B10636-BEA0-4409-82BD-815D38D4C49E}"/>
    <dgm:cxn modelId="{61966DB5-F226-4B3E-9BB2-BE67682F2DDC}" type="presOf" srcId="{8EEFEA9E-F223-4F65-A111-BDF60DE369C3}" destId="{54B84C36-CB6D-4FE1-8F87-1282E9BE7BFE}" srcOrd="0" destOrd="2" presId="urn:diagrams.loki3.com/BracketList"/>
    <dgm:cxn modelId="{16ED5AC2-5245-4E31-A508-20B8FACA20D7}" srcId="{F825DB94-B7B4-46E4-8F56-608EB0C50783}" destId="{8EEFEA9E-F223-4F65-A111-BDF60DE369C3}" srcOrd="2" destOrd="0" parTransId="{F6A91DAB-596D-4A5B-A5F7-349ACA3603F6}" sibTransId="{2865405D-BE2D-4333-92D8-55070C879ED6}"/>
    <dgm:cxn modelId="{7008AFCE-9D28-480C-B360-707E276F4F54}" type="presOf" srcId="{F825DB94-B7B4-46E4-8F56-608EB0C50783}" destId="{DFA34533-5E3B-4593-B94D-534E4917C2C7}" srcOrd="0" destOrd="0" presId="urn:diagrams.loki3.com/BracketList"/>
    <dgm:cxn modelId="{FB212DCF-8C68-4049-97B9-51FBA87E97D3}" srcId="{A2845DC1-FC4C-405F-9886-CBE3C492B087}" destId="{CC6D1932-A74B-40BD-B345-EFDB9D19C220}" srcOrd="1" destOrd="0" parTransId="{30C24ADC-1C52-41FE-AF54-805D53D1D274}" sibTransId="{7F6ED191-7CEE-493E-AF67-45E5BEBB3390}"/>
    <dgm:cxn modelId="{AF3388DF-6B54-44BB-948D-23877A625E48}" srcId="{A2845DC1-FC4C-405F-9886-CBE3C492B087}" destId="{CBAC1B30-7A9C-464B-B5AF-E1214D1A6324}" srcOrd="0" destOrd="0" parTransId="{9B0CB22D-D22E-419F-98B4-524C6AEA2892}" sibTransId="{8B4A41AC-65B0-4869-8A13-DF665EC82218}"/>
    <dgm:cxn modelId="{0B2067E8-2CA5-4AEA-A3D5-A6C844D912E8}" type="presOf" srcId="{DDCD9B9C-8E2F-4E54-82BA-C4E5ECBCFBBE}" destId="{28464232-820B-42AE-AA1E-5292577C4F14}" srcOrd="0" destOrd="3" presId="urn:diagrams.loki3.com/BracketList"/>
    <dgm:cxn modelId="{89E869EA-D1A1-4369-BE0C-805BC978B543}" type="presOf" srcId="{A2845DC1-FC4C-405F-9886-CBE3C492B087}" destId="{76E17197-82C7-492C-B2C7-4FC0A1AC7F6A}" srcOrd="0" destOrd="0" presId="urn:diagrams.loki3.com/BracketList"/>
    <dgm:cxn modelId="{071F15EF-D703-409A-AEA9-96AA195D8A8C}" type="presOf" srcId="{4F5627EB-629C-4ADF-AF2A-0A7FCEAA4B63}" destId="{28464232-820B-42AE-AA1E-5292577C4F14}" srcOrd="0" destOrd="2" presId="urn:diagrams.loki3.com/BracketList"/>
    <dgm:cxn modelId="{304133F7-8C6E-4AD9-A1B2-D3E697E9EF1E}" srcId="{2C9FF127-F6D1-43E0-B83C-26844307C557}" destId="{A2845DC1-FC4C-405F-9886-CBE3C492B087}" srcOrd="1" destOrd="0" parTransId="{1CDC3CD3-50BA-49FB-8621-74FD0C2594E5}" sibTransId="{93896BE5-A4F8-4B09-9666-73D812FF74D7}"/>
    <dgm:cxn modelId="{C45D16FE-9A3B-4F43-B9CE-2253674D6B9F}" type="presOf" srcId="{CBAC1B30-7A9C-464B-B5AF-E1214D1A6324}" destId="{F4FE5FC0-9178-44C8-9E35-9449A45D6B24}" srcOrd="0" destOrd="0" presId="urn:diagrams.loki3.com/BracketList"/>
    <dgm:cxn modelId="{62661DED-0FF9-4BF5-BB0E-7E9D252E5AA9}" type="presParOf" srcId="{69AB342A-136D-485D-8D17-858E31F8ECC2}" destId="{5B96B8B4-E8A1-4651-91DE-30E198F6E5C7}" srcOrd="0" destOrd="0" presId="urn:diagrams.loki3.com/BracketList"/>
    <dgm:cxn modelId="{2115779E-5F67-4957-B3EE-3DAF08FF7E79}" type="presParOf" srcId="{5B96B8B4-E8A1-4651-91DE-30E198F6E5C7}" destId="{1141336C-46BE-4596-B769-19E031B7F045}" srcOrd="0" destOrd="0" presId="urn:diagrams.loki3.com/BracketList"/>
    <dgm:cxn modelId="{B13F9F2A-C6E7-47EE-B9EA-BA858F0A0848}" type="presParOf" srcId="{5B96B8B4-E8A1-4651-91DE-30E198F6E5C7}" destId="{9B19633E-3BEF-4777-983F-103D2C710013}" srcOrd="1" destOrd="0" presId="urn:diagrams.loki3.com/BracketList"/>
    <dgm:cxn modelId="{48516936-E83F-45ED-92EB-094EB0CBAD42}" type="presParOf" srcId="{5B96B8B4-E8A1-4651-91DE-30E198F6E5C7}" destId="{98D35AF3-29A1-4C7F-8850-35A2288D1FCC}" srcOrd="2" destOrd="0" presId="urn:diagrams.loki3.com/BracketList"/>
    <dgm:cxn modelId="{C746F0FB-F815-46E9-91F6-65944156EAAA}" type="presParOf" srcId="{5B96B8B4-E8A1-4651-91DE-30E198F6E5C7}" destId="{28464232-820B-42AE-AA1E-5292577C4F14}" srcOrd="3" destOrd="0" presId="urn:diagrams.loki3.com/BracketList"/>
    <dgm:cxn modelId="{A279440A-63D7-410B-B5F6-9A8EE6572A8B}" type="presParOf" srcId="{69AB342A-136D-485D-8D17-858E31F8ECC2}" destId="{E807488B-48D2-4D85-9436-E6E678075C45}" srcOrd="1" destOrd="0" presId="urn:diagrams.loki3.com/BracketList"/>
    <dgm:cxn modelId="{6473E32B-D349-4F30-B30E-F74EE7FD3483}" type="presParOf" srcId="{69AB342A-136D-485D-8D17-858E31F8ECC2}" destId="{9388E653-D1E8-4782-BC0F-8E7E5ECC3DAF}" srcOrd="2" destOrd="0" presId="urn:diagrams.loki3.com/BracketList"/>
    <dgm:cxn modelId="{CE4CBF8D-C6B9-4F7A-AE8A-2203385FD471}" type="presParOf" srcId="{9388E653-D1E8-4782-BC0F-8E7E5ECC3DAF}" destId="{76E17197-82C7-492C-B2C7-4FC0A1AC7F6A}" srcOrd="0" destOrd="0" presId="urn:diagrams.loki3.com/BracketList"/>
    <dgm:cxn modelId="{8224C105-172E-419B-875C-2741B9E479BC}" type="presParOf" srcId="{9388E653-D1E8-4782-BC0F-8E7E5ECC3DAF}" destId="{192EB0A8-B21C-4252-BDF5-E6A6DF6C9CC1}" srcOrd="1" destOrd="0" presId="urn:diagrams.loki3.com/BracketList"/>
    <dgm:cxn modelId="{1E8F5650-6D69-4348-9EC9-F0432147BD03}" type="presParOf" srcId="{9388E653-D1E8-4782-BC0F-8E7E5ECC3DAF}" destId="{01AD643C-F555-4A87-8B40-BDD4BB0759F3}" srcOrd="2" destOrd="0" presId="urn:diagrams.loki3.com/BracketList"/>
    <dgm:cxn modelId="{8AE97C65-D67B-4CAA-94D2-09885A1A3F23}" type="presParOf" srcId="{9388E653-D1E8-4782-BC0F-8E7E5ECC3DAF}" destId="{F4FE5FC0-9178-44C8-9E35-9449A45D6B24}" srcOrd="3" destOrd="0" presId="urn:diagrams.loki3.com/BracketList"/>
    <dgm:cxn modelId="{A845816F-DF24-49BC-A752-C92EE9ABABC2}" type="presParOf" srcId="{69AB342A-136D-485D-8D17-858E31F8ECC2}" destId="{AC143CA4-FD73-4A23-B2F0-5D8067F20877}" srcOrd="3" destOrd="0" presId="urn:diagrams.loki3.com/BracketList"/>
    <dgm:cxn modelId="{F05C541D-54D5-498A-A806-811EBC185DB7}" type="presParOf" srcId="{69AB342A-136D-485D-8D17-858E31F8ECC2}" destId="{8DF84DC1-1941-48B9-A3BE-D1A62779C716}" srcOrd="4" destOrd="0" presId="urn:diagrams.loki3.com/BracketList"/>
    <dgm:cxn modelId="{CD7F8318-79C5-49F5-9BFF-A74AA6968DD6}" type="presParOf" srcId="{8DF84DC1-1941-48B9-A3BE-D1A62779C716}" destId="{DFA34533-5E3B-4593-B94D-534E4917C2C7}" srcOrd="0" destOrd="0" presId="urn:diagrams.loki3.com/BracketList"/>
    <dgm:cxn modelId="{0BB8138B-266C-4E10-A8BC-E570D9725C3C}" type="presParOf" srcId="{8DF84DC1-1941-48B9-A3BE-D1A62779C716}" destId="{6CFA2CEE-BD3D-48A7-AB76-33ACADA6F45E}" srcOrd="1" destOrd="0" presId="urn:diagrams.loki3.com/BracketList"/>
    <dgm:cxn modelId="{0DA3F101-D5D3-4ABF-B70E-442E520AAFCB}" type="presParOf" srcId="{8DF84DC1-1941-48B9-A3BE-D1A62779C716}" destId="{F2E40A00-4AFD-461C-B04E-4E8E951EBFB0}" srcOrd="2" destOrd="0" presId="urn:diagrams.loki3.com/BracketList"/>
    <dgm:cxn modelId="{576097BB-4B8C-4281-84B7-DEADBDC94F19}" type="presParOf" srcId="{8DF84DC1-1941-48B9-A3BE-D1A62779C716}" destId="{54B84C36-CB6D-4FE1-8F87-1282E9BE7BFE}"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9FF127-F6D1-43E0-B83C-26844307C557}" type="doc">
      <dgm:prSet loTypeId="urn:diagrams.loki3.com/BracketList" loCatId="list" qsTypeId="urn:microsoft.com/office/officeart/2005/8/quickstyle/simple3" qsCatId="simple" csTypeId="urn:microsoft.com/office/officeart/2005/8/colors/accent0_3" csCatId="mainScheme" phldr="1"/>
      <dgm:spPr/>
      <dgm:t>
        <a:bodyPr/>
        <a:lstStyle/>
        <a:p>
          <a:endParaRPr lang="en-US"/>
        </a:p>
      </dgm:t>
    </dgm:pt>
    <dgm:pt modelId="{19B39F72-E262-47B0-A6B8-25BF1E58F567}">
      <dgm:prSet custT="1"/>
      <dgm:spPr/>
      <dgm:t>
        <a:bodyPr/>
        <a:lstStyle/>
        <a:p>
          <a:pPr marL="0" lvl="0" indent="0" algn="r" defTabSz="1022350">
            <a:lnSpc>
              <a:spcPct val="90000"/>
            </a:lnSpc>
            <a:spcBef>
              <a:spcPct val="0"/>
            </a:spcBef>
            <a:spcAft>
              <a:spcPct val="35000"/>
            </a:spcAft>
            <a:buNone/>
          </a:pPr>
          <a:r>
            <a:rPr lang="en-US" sz="1800" b="1" kern="1200" dirty="0">
              <a:solidFill>
                <a:prstClr val="black">
                  <a:hueOff val="0"/>
                  <a:satOff val="0"/>
                  <a:lumOff val="0"/>
                  <a:alphaOff val="0"/>
                </a:prstClr>
              </a:solidFill>
              <a:latin typeface="Century Gothic" panose="020B0502020202020204" pitchFamily="34" charset="0"/>
              <a:ea typeface="+mn-ea"/>
              <a:cs typeface="+mn-cs"/>
            </a:rPr>
            <a:t>Goal 4: </a:t>
          </a:r>
          <a:r>
            <a:rPr lang="en-US" sz="1800" b="0" kern="1200" dirty="0">
              <a:solidFill>
                <a:prstClr val="black">
                  <a:hueOff val="0"/>
                  <a:satOff val="0"/>
                  <a:lumOff val="0"/>
                  <a:alphaOff val="0"/>
                </a:prstClr>
              </a:solidFill>
              <a:latin typeface="Century Gothic" panose="020B0502020202020204" pitchFamily="34" charset="0"/>
              <a:ea typeface="+mn-ea"/>
              <a:cs typeface="+mn-cs"/>
            </a:rPr>
            <a:t>Improve health care quality through making targeted community investments</a:t>
          </a:r>
        </a:p>
        <a:p>
          <a:pPr marL="0" lvl="0" indent="0" algn="r" defTabSz="1022350">
            <a:lnSpc>
              <a:spcPct val="90000"/>
            </a:lnSpc>
            <a:spcBef>
              <a:spcPct val="0"/>
            </a:spcBef>
            <a:spcAft>
              <a:spcPct val="35000"/>
            </a:spcAft>
            <a:buNone/>
          </a:pPr>
          <a:endParaRPr lang="en-US" sz="1800" b="0" kern="1200" dirty="0">
            <a:solidFill>
              <a:prstClr val="black">
                <a:hueOff val="0"/>
                <a:satOff val="0"/>
                <a:lumOff val="0"/>
                <a:alphaOff val="0"/>
              </a:prstClr>
            </a:solidFill>
            <a:latin typeface="Century Gothic" panose="020B0502020202020204" pitchFamily="34" charset="0"/>
            <a:ea typeface="+mn-ea"/>
            <a:cs typeface="+mn-cs"/>
          </a:endParaRPr>
        </a:p>
      </dgm:t>
    </dgm:pt>
    <dgm:pt modelId="{041960A3-855E-463E-B73A-F1ED1A49C846}" type="parTrans" cxnId="{9FD6F88D-9E94-4161-8317-6731F7344E2F}">
      <dgm:prSet/>
      <dgm:spPr/>
      <dgm:t>
        <a:bodyPr/>
        <a:lstStyle/>
        <a:p>
          <a:endParaRPr lang="en-US"/>
        </a:p>
      </dgm:t>
    </dgm:pt>
    <dgm:pt modelId="{E1D19561-A2B2-4193-B8F9-748F73BB25B6}" type="sibTrans" cxnId="{9FD6F88D-9E94-4161-8317-6731F7344E2F}">
      <dgm:prSet/>
      <dgm:spPr/>
      <dgm:t>
        <a:bodyPr/>
        <a:lstStyle/>
        <a:p>
          <a:endParaRPr lang="en-US"/>
        </a:p>
      </dgm:t>
    </dgm:pt>
    <dgm:pt modelId="{9DA73A38-5F13-4868-B0D3-7CEB2E89EB4A}">
      <dgm:prSet custT="1"/>
      <dgm:spPr/>
      <dgm:t>
        <a:bodyPr/>
        <a:lstStyle/>
        <a:p>
          <a:r>
            <a:rPr lang="en-US" sz="1300" u="sng" dirty="0">
              <a:latin typeface="Century Gothic" panose="020B0502020202020204" pitchFamily="34" charset="0"/>
            </a:rPr>
            <a:t>Initiative: </a:t>
          </a:r>
          <a:r>
            <a:rPr lang="en-US" sz="1300" u="none" dirty="0">
              <a:latin typeface="Century Gothic" panose="020B0502020202020204" pitchFamily="34" charset="0"/>
            </a:rPr>
            <a:t>2018 </a:t>
          </a:r>
          <a:r>
            <a:rPr lang="en-US" sz="1300" b="1" u="none" dirty="0">
              <a:latin typeface="Century Gothic" panose="020B0502020202020204" pitchFamily="34" charset="0"/>
            </a:rPr>
            <a:t>Fearless Food Fights </a:t>
          </a:r>
          <a:r>
            <a:rPr lang="en-US" sz="1300" u="none" dirty="0">
              <a:latin typeface="Century Gothic" panose="020B0502020202020204" pitchFamily="34" charset="0"/>
            </a:rPr>
            <a:t>produced more than </a:t>
          </a:r>
          <a:r>
            <a:rPr lang="en-US" sz="1300" b="1" u="none" dirty="0">
              <a:latin typeface="Century Gothic" panose="020B0502020202020204" pitchFamily="34" charset="0"/>
            </a:rPr>
            <a:t>1.1 million meals </a:t>
          </a:r>
          <a:r>
            <a:rPr lang="en-US" sz="1300" u="none" dirty="0">
              <a:latin typeface="Century Gothic" panose="020B0502020202020204" pitchFamily="34" charset="0"/>
            </a:rPr>
            <a:t>for local food pantries</a:t>
          </a:r>
          <a:endParaRPr lang="en-US" sz="1300" b="1" u="none" dirty="0">
            <a:latin typeface="Century Gothic" panose="020B0502020202020204" pitchFamily="34" charset="0"/>
          </a:endParaRPr>
        </a:p>
      </dgm:t>
    </dgm:pt>
    <dgm:pt modelId="{A9DDAC91-CE29-44F2-91C9-9B71C7B52333}" type="parTrans" cxnId="{02B26A2D-81C6-4470-8418-A94944CAF75E}">
      <dgm:prSet/>
      <dgm:spPr/>
      <dgm:t>
        <a:bodyPr/>
        <a:lstStyle/>
        <a:p>
          <a:endParaRPr lang="en-US"/>
        </a:p>
      </dgm:t>
    </dgm:pt>
    <dgm:pt modelId="{F3861A2A-CBA8-483C-9035-C13C601A1E51}" type="sibTrans" cxnId="{02B26A2D-81C6-4470-8418-A94944CAF75E}">
      <dgm:prSet/>
      <dgm:spPr/>
      <dgm:t>
        <a:bodyPr/>
        <a:lstStyle/>
        <a:p>
          <a:endParaRPr lang="en-US"/>
        </a:p>
      </dgm:t>
    </dgm:pt>
    <dgm:pt modelId="{A2845DC1-FC4C-405F-9886-CBE3C492B087}">
      <dgm:prSet custT="1"/>
      <dgm:spPr/>
      <dgm:t>
        <a:bodyPr/>
        <a:lstStyle/>
        <a:p>
          <a:r>
            <a:rPr lang="en-US" sz="1800" b="1" dirty="0">
              <a:latin typeface="Century Gothic" panose="020B0502020202020204" pitchFamily="34" charset="0"/>
            </a:rPr>
            <a:t>Goal 5: </a:t>
          </a:r>
          <a:r>
            <a:rPr lang="en-US" sz="1800" dirty="0">
              <a:latin typeface="Century Gothic" panose="020B0502020202020204" pitchFamily="34" charset="0"/>
            </a:rPr>
            <a:t>Reduce the proportion of Our ARHOME Members living in poverty</a:t>
          </a:r>
        </a:p>
        <a:p>
          <a:endParaRPr lang="en-US" sz="1800" dirty="0">
            <a:latin typeface="Century Gothic" panose="020B0502020202020204" pitchFamily="34" charset="0"/>
          </a:endParaRPr>
        </a:p>
      </dgm:t>
    </dgm:pt>
    <dgm:pt modelId="{1CDC3CD3-50BA-49FB-8621-74FD0C2594E5}" type="parTrans" cxnId="{304133F7-8C6E-4AD9-A1B2-D3E697E9EF1E}">
      <dgm:prSet/>
      <dgm:spPr/>
      <dgm:t>
        <a:bodyPr/>
        <a:lstStyle/>
        <a:p>
          <a:endParaRPr lang="en-US"/>
        </a:p>
      </dgm:t>
    </dgm:pt>
    <dgm:pt modelId="{93896BE5-A4F8-4B09-9666-73D812FF74D7}" type="sibTrans" cxnId="{304133F7-8C6E-4AD9-A1B2-D3E697E9EF1E}">
      <dgm:prSet/>
      <dgm:spPr/>
      <dgm:t>
        <a:bodyPr/>
        <a:lstStyle/>
        <a:p>
          <a:endParaRPr lang="en-US"/>
        </a:p>
      </dgm:t>
    </dgm:pt>
    <dgm:pt modelId="{CBAC1B30-7A9C-464B-B5AF-E1214D1A6324}">
      <dgm:prSet custT="1"/>
      <dgm:spPr/>
      <dgm:t>
        <a:bodyPr/>
        <a:lstStyle/>
        <a:p>
          <a:r>
            <a:rPr lang="en-US" sz="1400" u="sng" dirty="0">
              <a:latin typeface="Century Gothic" panose="020B0502020202020204" pitchFamily="34" charset="0"/>
            </a:rPr>
            <a:t>Initiative:  </a:t>
          </a:r>
          <a:r>
            <a:rPr lang="en-US" sz="1400" b="1" u="none" dirty="0">
              <a:latin typeface="Century Gothic" panose="020B0502020202020204" pitchFamily="34" charset="0"/>
            </a:rPr>
            <a:t>Promote</a:t>
          </a:r>
          <a:r>
            <a:rPr lang="en-US" sz="1400" u="none" dirty="0">
              <a:latin typeface="Century Gothic" panose="020B0502020202020204" pitchFamily="34" charset="0"/>
            </a:rPr>
            <a:t> member participation in employment, education, and training programs</a:t>
          </a:r>
        </a:p>
      </dgm:t>
    </dgm:pt>
    <dgm:pt modelId="{9B0CB22D-D22E-419F-98B4-524C6AEA2892}" type="parTrans" cxnId="{AF3388DF-6B54-44BB-948D-23877A625E48}">
      <dgm:prSet/>
      <dgm:spPr/>
      <dgm:t>
        <a:bodyPr/>
        <a:lstStyle/>
        <a:p>
          <a:endParaRPr lang="en-US"/>
        </a:p>
      </dgm:t>
    </dgm:pt>
    <dgm:pt modelId="{8B4A41AC-65B0-4869-8A13-DF665EC82218}" type="sibTrans" cxnId="{AF3388DF-6B54-44BB-948D-23877A625E48}">
      <dgm:prSet/>
      <dgm:spPr/>
      <dgm:t>
        <a:bodyPr/>
        <a:lstStyle/>
        <a:p>
          <a:endParaRPr lang="en-US"/>
        </a:p>
      </dgm:t>
    </dgm:pt>
    <dgm:pt modelId="{F825DB94-B7B4-46E4-8F56-608EB0C50783}">
      <dgm:prSet custT="1"/>
      <dgm:spPr/>
      <dgm:t>
        <a:bodyPr/>
        <a:lstStyle/>
        <a:p>
          <a:r>
            <a:rPr lang="en-US" sz="1800" b="1" dirty="0">
              <a:latin typeface="Century Gothic" panose="020B0502020202020204" pitchFamily="34" charset="0"/>
            </a:rPr>
            <a:t>Goal 6: </a:t>
          </a:r>
          <a:r>
            <a:rPr lang="en-US" sz="1800" b="0" dirty="0">
              <a:latin typeface="Century Gothic" panose="020B0502020202020204" pitchFamily="34" charset="0"/>
            </a:rPr>
            <a:t>Reduce health inequities and outcomes disparities for rural and minority populations</a:t>
          </a:r>
        </a:p>
        <a:p>
          <a:endParaRPr lang="en-US" sz="1800" b="0" dirty="0">
            <a:latin typeface="Century Gothic" panose="020B0502020202020204" pitchFamily="34" charset="0"/>
          </a:endParaRPr>
        </a:p>
      </dgm:t>
    </dgm:pt>
    <dgm:pt modelId="{34AF1284-37BF-435C-B243-B77A39FAA89D}" type="parTrans" cxnId="{A5FBD01F-4437-4137-98B1-6D032821AB39}">
      <dgm:prSet/>
      <dgm:spPr/>
      <dgm:t>
        <a:bodyPr/>
        <a:lstStyle/>
        <a:p>
          <a:endParaRPr lang="en-US"/>
        </a:p>
      </dgm:t>
    </dgm:pt>
    <dgm:pt modelId="{033D9815-A207-437B-A34E-A92608874CC5}" type="sibTrans" cxnId="{A5FBD01F-4437-4137-98B1-6D032821AB39}">
      <dgm:prSet/>
      <dgm:spPr/>
      <dgm:t>
        <a:bodyPr/>
        <a:lstStyle/>
        <a:p>
          <a:endParaRPr lang="en-US"/>
        </a:p>
      </dgm:t>
    </dgm:pt>
    <dgm:pt modelId="{F14F92D1-BDB8-481B-A0C3-C82ED90CACD8}">
      <dgm:prSet custT="1"/>
      <dgm:spPr/>
      <dgm:t>
        <a:bodyPr/>
        <a:lstStyle/>
        <a:p>
          <a:r>
            <a:rPr lang="en-US" sz="1300" u="sng" dirty="0">
              <a:latin typeface="Century Gothic" panose="020B0502020202020204" pitchFamily="34" charset="0"/>
            </a:rPr>
            <a:t>Initiative: </a:t>
          </a:r>
          <a:r>
            <a:rPr lang="en-US" sz="1300" u="none" dirty="0">
              <a:latin typeface="Century Gothic" panose="020B0502020202020204" pitchFamily="34" charset="0"/>
            </a:rPr>
            <a:t>Medical Director to oversee </a:t>
          </a:r>
          <a:r>
            <a:rPr lang="en-US" sz="1300" b="1" u="none" dirty="0">
              <a:latin typeface="Century Gothic" panose="020B0502020202020204" pitchFamily="34" charset="0"/>
            </a:rPr>
            <a:t>Health </a:t>
          </a:r>
          <a:r>
            <a:rPr lang="en-US" sz="1300" b="1" u="none">
              <a:latin typeface="Century Gothic" panose="020B0502020202020204" pitchFamily="34" charset="0"/>
            </a:rPr>
            <a:t>Equity </a:t>
          </a:r>
          <a:r>
            <a:rPr lang="en-US" sz="1300" u="none">
              <a:latin typeface="Century Gothic" panose="020B0502020202020204" pitchFamily="34" charset="0"/>
            </a:rPr>
            <a:t>and </a:t>
          </a:r>
          <a:r>
            <a:rPr lang="en-US" sz="1300" b="1" u="none">
              <a:latin typeface="Century Gothic" panose="020B0502020202020204" pitchFamily="34" charset="0"/>
            </a:rPr>
            <a:t>Public Program</a:t>
          </a:r>
          <a:endParaRPr lang="en-US" sz="1300" b="1" u="none" dirty="0">
            <a:latin typeface="Century Gothic" panose="020B0502020202020204" pitchFamily="34" charset="0"/>
          </a:endParaRPr>
        </a:p>
      </dgm:t>
    </dgm:pt>
    <dgm:pt modelId="{D42875BD-5152-4886-91AD-7E5FBC50A9C9}" type="parTrans" cxnId="{84A4C669-D098-4B93-9E32-93228085CB6D}">
      <dgm:prSet/>
      <dgm:spPr/>
      <dgm:t>
        <a:bodyPr/>
        <a:lstStyle/>
        <a:p>
          <a:endParaRPr lang="en-US"/>
        </a:p>
      </dgm:t>
    </dgm:pt>
    <dgm:pt modelId="{C8B4B1BE-1A5A-42CE-AFF6-1A5E7898F7B6}" type="sibTrans" cxnId="{84A4C669-D098-4B93-9E32-93228085CB6D}">
      <dgm:prSet/>
      <dgm:spPr/>
      <dgm:t>
        <a:bodyPr/>
        <a:lstStyle/>
        <a:p>
          <a:endParaRPr lang="en-US"/>
        </a:p>
      </dgm:t>
    </dgm:pt>
    <dgm:pt modelId="{0276C6F4-51D0-4029-A0B5-A0D15854ED08}">
      <dgm:prSet custT="1"/>
      <dgm:spPr/>
      <dgm:t>
        <a:bodyPr/>
        <a:lstStyle/>
        <a:p>
          <a:r>
            <a:rPr lang="en-US" sz="1300" u="sng" dirty="0">
              <a:latin typeface="Century Gothic" panose="020B0502020202020204" pitchFamily="34" charset="0"/>
            </a:rPr>
            <a:t>Initiative: </a:t>
          </a:r>
          <a:r>
            <a:rPr lang="en-US" sz="1300" u="none" dirty="0">
              <a:latin typeface="Century Gothic" panose="020B0502020202020204" pitchFamily="34" charset="0"/>
            </a:rPr>
            <a:t>Leverage </a:t>
          </a:r>
          <a:r>
            <a:rPr lang="en-US" sz="1300" b="1" u="none" dirty="0">
              <a:latin typeface="Century Gothic" panose="020B0502020202020204" pitchFamily="34" charset="0"/>
            </a:rPr>
            <a:t>data analytics </a:t>
          </a:r>
          <a:r>
            <a:rPr lang="en-US" sz="1300" u="none" dirty="0">
              <a:latin typeface="Century Gothic" panose="020B0502020202020204" pitchFamily="34" charset="0"/>
            </a:rPr>
            <a:t>to examine and identify geographic, environmental and SDOH factors to create </a:t>
          </a:r>
          <a:r>
            <a:rPr lang="en-US" sz="1300" b="1" u="none" dirty="0">
              <a:latin typeface="Century Gothic" panose="020B0502020202020204" pitchFamily="34" charset="0"/>
            </a:rPr>
            <a:t>tailored</a:t>
          </a:r>
          <a:r>
            <a:rPr lang="en-US" sz="1300" u="none" dirty="0">
              <a:latin typeface="Century Gothic" panose="020B0502020202020204" pitchFamily="34" charset="0"/>
            </a:rPr>
            <a:t> </a:t>
          </a:r>
          <a:r>
            <a:rPr lang="en-US" sz="1300" b="1" u="none" dirty="0">
              <a:latin typeface="Century Gothic" panose="020B0502020202020204" pitchFamily="34" charset="0"/>
            </a:rPr>
            <a:t>approaches</a:t>
          </a:r>
          <a:r>
            <a:rPr lang="en-US" sz="1300" u="none" dirty="0">
              <a:latin typeface="Century Gothic" panose="020B0502020202020204" pitchFamily="34" charset="0"/>
            </a:rPr>
            <a:t> to address health disparities </a:t>
          </a:r>
        </a:p>
      </dgm:t>
    </dgm:pt>
    <dgm:pt modelId="{72E35392-8688-4E54-B23D-829C5E462266}" type="parTrans" cxnId="{8EB65966-C265-498C-BED3-7DB28DCF2894}">
      <dgm:prSet/>
      <dgm:spPr/>
      <dgm:t>
        <a:bodyPr/>
        <a:lstStyle/>
        <a:p>
          <a:endParaRPr lang="en-US"/>
        </a:p>
      </dgm:t>
    </dgm:pt>
    <dgm:pt modelId="{2A07A2E6-ABEA-42F4-856C-E7E3CEFC3309}" type="sibTrans" cxnId="{8EB65966-C265-498C-BED3-7DB28DCF2894}">
      <dgm:prSet/>
      <dgm:spPr/>
      <dgm:t>
        <a:bodyPr/>
        <a:lstStyle/>
        <a:p>
          <a:endParaRPr lang="en-US"/>
        </a:p>
      </dgm:t>
    </dgm:pt>
    <dgm:pt modelId="{A2ECF9B8-DF99-4B2A-B862-6491EB5B6E2D}">
      <dgm:prSet custT="1"/>
      <dgm:spPr/>
      <dgm:t>
        <a:bodyPr/>
        <a:lstStyle/>
        <a:p>
          <a:r>
            <a:rPr lang="en-US" sz="1300" u="sng" dirty="0">
              <a:latin typeface="Century Gothic" panose="020B0502020202020204" pitchFamily="34" charset="0"/>
            </a:rPr>
            <a:t>Initiative: </a:t>
          </a:r>
          <a:r>
            <a:rPr lang="en-US" sz="1300" b="1" u="none" dirty="0">
              <a:latin typeface="Century Gothic" panose="020B0502020202020204" pitchFamily="34" charset="0"/>
            </a:rPr>
            <a:t>Mobile</a:t>
          </a:r>
          <a:r>
            <a:rPr lang="en-US" sz="1300" u="none" dirty="0">
              <a:latin typeface="Century Gothic" panose="020B0502020202020204" pitchFamily="34" charset="0"/>
            </a:rPr>
            <a:t> capabilities and </a:t>
          </a:r>
          <a:r>
            <a:rPr lang="en-US" sz="1300" b="1" u="none" dirty="0">
              <a:latin typeface="Century Gothic" panose="020B0502020202020204" pitchFamily="34" charset="0"/>
            </a:rPr>
            <a:t>telehealth</a:t>
          </a:r>
          <a:r>
            <a:rPr lang="en-US" sz="1300" u="none" dirty="0">
              <a:latin typeface="Century Gothic" panose="020B0502020202020204" pitchFamily="34" charset="0"/>
            </a:rPr>
            <a:t> reduces historical physical barriers to access care</a:t>
          </a:r>
        </a:p>
      </dgm:t>
    </dgm:pt>
    <dgm:pt modelId="{622042EF-4659-4D2F-A7E4-2008576CFD11}" type="parTrans" cxnId="{75252B48-AB3C-4148-A34D-FA4FDC69A436}">
      <dgm:prSet/>
      <dgm:spPr/>
      <dgm:t>
        <a:bodyPr/>
        <a:lstStyle/>
        <a:p>
          <a:endParaRPr lang="en-US"/>
        </a:p>
      </dgm:t>
    </dgm:pt>
    <dgm:pt modelId="{2303EC5B-2867-4DE8-979F-7F04AA814ECF}" type="sibTrans" cxnId="{75252B48-AB3C-4148-A34D-FA4FDC69A436}">
      <dgm:prSet/>
      <dgm:spPr/>
      <dgm:t>
        <a:bodyPr/>
        <a:lstStyle/>
        <a:p>
          <a:endParaRPr lang="en-US"/>
        </a:p>
      </dgm:t>
    </dgm:pt>
    <dgm:pt modelId="{0A5857C3-5271-4D7E-9B52-F6818DB5221C}">
      <dgm:prSet custT="1"/>
      <dgm:spPr/>
      <dgm:t>
        <a:bodyPr/>
        <a:lstStyle/>
        <a:p>
          <a:r>
            <a:rPr lang="en-US" sz="1300" u="sng" dirty="0">
              <a:latin typeface="Century Gothic" panose="020B0502020202020204" pitchFamily="34" charset="0"/>
            </a:rPr>
            <a:t>Initiative: </a:t>
          </a:r>
          <a:r>
            <a:rPr lang="en-US" sz="1300" u="none" dirty="0">
              <a:latin typeface="Century Gothic" panose="020B0502020202020204" pitchFamily="34" charset="0"/>
            </a:rPr>
            <a:t>A </a:t>
          </a:r>
          <a:r>
            <a:rPr lang="en-US" sz="1300" b="1" u="none" dirty="0">
              <a:latin typeface="Century Gothic" panose="020B0502020202020204" pitchFamily="34" charset="0"/>
            </a:rPr>
            <a:t>statewide</a:t>
          </a:r>
          <a:r>
            <a:rPr lang="en-US" sz="1300" u="none" dirty="0">
              <a:latin typeface="Century Gothic" panose="020B0502020202020204" pitchFamily="34" charset="0"/>
            </a:rPr>
            <a:t> approach to provider integration through our Collaborative Health Initiatives and involvement in </a:t>
          </a:r>
          <a:r>
            <a:rPr lang="en-US" sz="1300" b="1" u="none" dirty="0">
              <a:latin typeface="Century Gothic" panose="020B0502020202020204" pitchFamily="34" charset="0"/>
            </a:rPr>
            <a:t>value-based </a:t>
          </a:r>
          <a:r>
            <a:rPr lang="en-US" sz="1300" u="none" dirty="0">
              <a:latin typeface="Century Gothic" panose="020B0502020202020204" pitchFamily="34" charset="0"/>
            </a:rPr>
            <a:t>innovation programs like PCMH and PCF</a:t>
          </a:r>
        </a:p>
      </dgm:t>
    </dgm:pt>
    <dgm:pt modelId="{60EEE049-CABF-441F-B7D1-6A3D8947C194}" type="parTrans" cxnId="{7A77AD76-381A-41CE-B9CF-BCFE10FA8921}">
      <dgm:prSet/>
      <dgm:spPr/>
      <dgm:t>
        <a:bodyPr/>
        <a:lstStyle/>
        <a:p>
          <a:endParaRPr lang="en-US"/>
        </a:p>
      </dgm:t>
    </dgm:pt>
    <dgm:pt modelId="{CE0D7DF0-7DDF-40CE-B863-8752FB45F949}" type="sibTrans" cxnId="{7A77AD76-381A-41CE-B9CF-BCFE10FA8921}">
      <dgm:prSet/>
      <dgm:spPr/>
      <dgm:t>
        <a:bodyPr/>
        <a:lstStyle/>
        <a:p>
          <a:endParaRPr lang="en-US"/>
        </a:p>
      </dgm:t>
    </dgm:pt>
    <dgm:pt modelId="{C929E669-FC7B-4D80-922C-04238F9D55D6}">
      <dgm:prSet custT="1"/>
      <dgm:spPr/>
      <dgm:t>
        <a:bodyPr/>
        <a:lstStyle/>
        <a:p>
          <a:endParaRPr lang="en-US" sz="1400" u="sng" dirty="0">
            <a:latin typeface="Century Gothic" panose="020B0502020202020204" pitchFamily="34" charset="0"/>
          </a:endParaRPr>
        </a:p>
      </dgm:t>
    </dgm:pt>
    <dgm:pt modelId="{3BE7F412-1212-4539-9571-711E1915407F}" type="parTrans" cxnId="{C27F2F0B-9696-4A2D-A934-3BD040FD77AE}">
      <dgm:prSet/>
      <dgm:spPr/>
      <dgm:t>
        <a:bodyPr/>
        <a:lstStyle/>
        <a:p>
          <a:endParaRPr lang="en-US"/>
        </a:p>
      </dgm:t>
    </dgm:pt>
    <dgm:pt modelId="{F17E7E37-AA07-429D-B8FE-B8264F111FC9}" type="sibTrans" cxnId="{C27F2F0B-9696-4A2D-A934-3BD040FD77AE}">
      <dgm:prSet/>
      <dgm:spPr/>
      <dgm:t>
        <a:bodyPr/>
        <a:lstStyle/>
        <a:p>
          <a:endParaRPr lang="en-US"/>
        </a:p>
      </dgm:t>
    </dgm:pt>
    <dgm:pt modelId="{738EBAB4-3BBD-4B1E-ABAE-C94A9181D5FD}">
      <dgm:prSet custT="1"/>
      <dgm:spPr/>
      <dgm:t>
        <a:bodyPr/>
        <a:lstStyle/>
        <a:p>
          <a:r>
            <a:rPr lang="en-US" sz="1400" u="sng" dirty="0">
              <a:latin typeface="Century Gothic" panose="020B0502020202020204" pitchFamily="34" charset="0"/>
            </a:rPr>
            <a:t>Initiative: </a:t>
          </a:r>
          <a:r>
            <a:rPr lang="en-US" sz="1400" b="1" u="none" dirty="0">
              <a:latin typeface="Century Gothic" panose="020B0502020202020204" pitchFamily="34" charset="0"/>
            </a:rPr>
            <a:t>Incentivize</a:t>
          </a:r>
          <a:r>
            <a:rPr lang="en-US" sz="1400" u="none" dirty="0">
              <a:latin typeface="Century Gothic" panose="020B0502020202020204" pitchFamily="34" charset="0"/>
            </a:rPr>
            <a:t> member participation in either additional workforce training or online education classes to better prepare them for improved work opportunities</a:t>
          </a:r>
        </a:p>
      </dgm:t>
    </dgm:pt>
    <dgm:pt modelId="{280229FC-6450-4931-9A8E-FD257626DB65}" type="parTrans" cxnId="{E213DADC-4404-43E7-8C8D-70421A732540}">
      <dgm:prSet/>
      <dgm:spPr/>
      <dgm:t>
        <a:bodyPr/>
        <a:lstStyle/>
        <a:p>
          <a:endParaRPr lang="en-US"/>
        </a:p>
      </dgm:t>
    </dgm:pt>
    <dgm:pt modelId="{AB84E218-80CD-4684-97FD-381BBA7B82AF}" type="sibTrans" cxnId="{E213DADC-4404-43E7-8C8D-70421A732540}">
      <dgm:prSet/>
      <dgm:spPr/>
      <dgm:t>
        <a:bodyPr/>
        <a:lstStyle/>
        <a:p>
          <a:endParaRPr lang="en-US"/>
        </a:p>
      </dgm:t>
    </dgm:pt>
    <dgm:pt modelId="{E31C0B25-593B-4C28-B1BE-FD673A8EDC52}">
      <dgm:prSet custT="1"/>
      <dgm:spPr/>
      <dgm:t>
        <a:bodyPr/>
        <a:lstStyle/>
        <a:p>
          <a:r>
            <a:rPr lang="en-US" sz="1300" u="sng" dirty="0">
              <a:latin typeface="Century Gothic" panose="020B0502020202020204" pitchFamily="34" charset="0"/>
            </a:rPr>
            <a:t>Initiative: </a:t>
          </a:r>
          <a:r>
            <a:rPr lang="en-US" sz="1300" u="none" dirty="0">
              <a:latin typeface="Century Gothic" panose="020B0502020202020204" pitchFamily="34" charset="0"/>
            </a:rPr>
            <a:t>Collaboration and investment in the Arkansas Rural Health Partnership with specific intent on helping ARHP </a:t>
          </a:r>
          <a:r>
            <a:rPr lang="en-US" sz="1300" b="1" u="none" dirty="0">
              <a:latin typeface="Century Gothic" panose="020B0502020202020204" pitchFamily="34" charset="0"/>
            </a:rPr>
            <a:t>gain access to SHARE</a:t>
          </a:r>
        </a:p>
      </dgm:t>
    </dgm:pt>
    <dgm:pt modelId="{A075C8E9-4E4C-4968-BE3B-E3D87049FE5B}" type="parTrans" cxnId="{54FF0225-8CFD-427B-9B28-5A08A256BF47}">
      <dgm:prSet/>
      <dgm:spPr/>
      <dgm:t>
        <a:bodyPr/>
        <a:lstStyle/>
        <a:p>
          <a:endParaRPr lang="en-US"/>
        </a:p>
      </dgm:t>
    </dgm:pt>
    <dgm:pt modelId="{D2EC8823-88EF-450D-9ED5-EF7ADBDB3289}" type="sibTrans" cxnId="{54FF0225-8CFD-427B-9B28-5A08A256BF47}">
      <dgm:prSet/>
      <dgm:spPr/>
      <dgm:t>
        <a:bodyPr/>
        <a:lstStyle/>
        <a:p>
          <a:endParaRPr lang="en-US"/>
        </a:p>
      </dgm:t>
    </dgm:pt>
    <dgm:pt modelId="{7055AF72-CFD5-45C0-A64C-156104ECE578}">
      <dgm:prSet custT="1"/>
      <dgm:spPr/>
      <dgm:t>
        <a:bodyPr/>
        <a:lstStyle/>
        <a:p>
          <a:r>
            <a:rPr lang="en-US" sz="1300" u="sng" dirty="0">
              <a:latin typeface="Century Gothic" panose="020B0502020202020204" pitchFamily="34" charset="0"/>
            </a:rPr>
            <a:t>Initiative: </a:t>
          </a:r>
          <a:r>
            <a:rPr lang="en-US" sz="1300" u="none" dirty="0">
              <a:latin typeface="Century Gothic" panose="020B0502020202020204" pitchFamily="34" charset="0"/>
            </a:rPr>
            <a:t>Been a leader in the fight against </a:t>
          </a:r>
          <a:r>
            <a:rPr lang="en-US" sz="1300" b="1" u="none" dirty="0">
              <a:latin typeface="Century Gothic" panose="020B0502020202020204" pitchFamily="34" charset="0"/>
            </a:rPr>
            <a:t>Covid 19</a:t>
          </a:r>
          <a:r>
            <a:rPr lang="en-US" sz="1300" u="none" dirty="0">
              <a:latin typeface="Century Gothic" panose="020B0502020202020204" pitchFamily="34" charset="0"/>
            </a:rPr>
            <a:t>.  Both with the Vaccinate the Natural State campaign and, through partnership with the Northwest Arkansas Council, helped fund the hiring of 10 bilingual community health navigators to better access testing and do education in communities</a:t>
          </a:r>
        </a:p>
      </dgm:t>
    </dgm:pt>
    <dgm:pt modelId="{6CE3CA7E-D953-4FC9-809F-08E6D058B45E}" type="parTrans" cxnId="{FCCEE269-66FF-4A50-98E5-1180A9C77EA4}">
      <dgm:prSet/>
      <dgm:spPr/>
      <dgm:t>
        <a:bodyPr/>
        <a:lstStyle/>
        <a:p>
          <a:endParaRPr lang="en-US"/>
        </a:p>
      </dgm:t>
    </dgm:pt>
    <dgm:pt modelId="{7A7C8D4B-343D-405B-9552-9236DBC66836}" type="sibTrans" cxnId="{FCCEE269-66FF-4A50-98E5-1180A9C77EA4}">
      <dgm:prSet/>
      <dgm:spPr/>
      <dgm:t>
        <a:bodyPr/>
        <a:lstStyle/>
        <a:p>
          <a:endParaRPr lang="en-US"/>
        </a:p>
      </dgm:t>
    </dgm:pt>
    <dgm:pt modelId="{2A58FEE1-8019-479A-8467-9D5194000E7E}">
      <dgm:prSet custT="1"/>
      <dgm:spPr/>
      <dgm:t>
        <a:bodyPr/>
        <a:lstStyle/>
        <a:p>
          <a:endParaRPr lang="en-US" sz="1400" u="sng" dirty="0">
            <a:latin typeface="Century Gothic" panose="020B0502020202020204" pitchFamily="34" charset="0"/>
          </a:endParaRPr>
        </a:p>
      </dgm:t>
    </dgm:pt>
    <dgm:pt modelId="{BDCF266E-2D1A-4454-A94B-799765295A51}" type="parTrans" cxnId="{2B75D0FB-9E19-4A4E-9A57-830E2ECE5933}">
      <dgm:prSet/>
      <dgm:spPr/>
      <dgm:t>
        <a:bodyPr/>
        <a:lstStyle/>
        <a:p>
          <a:endParaRPr lang="en-US"/>
        </a:p>
      </dgm:t>
    </dgm:pt>
    <dgm:pt modelId="{11E3BBED-C9D7-4DF4-9DA0-95B8D9B3FA29}" type="sibTrans" cxnId="{2B75D0FB-9E19-4A4E-9A57-830E2ECE5933}">
      <dgm:prSet/>
      <dgm:spPr/>
      <dgm:t>
        <a:bodyPr/>
        <a:lstStyle/>
        <a:p>
          <a:endParaRPr lang="en-US"/>
        </a:p>
      </dgm:t>
    </dgm:pt>
    <dgm:pt modelId="{69AB342A-136D-485D-8D17-858E31F8ECC2}" type="pres">
      <dgm:prSet presAssocID="{2C9FF127-F6D1-43E0-B83C-26844307C557}" presName="Name0" presStyleCnt="0">
        <dgm:presLayoutVars>
          <dgm:dir/>
          <dgm:animLvl val="lvl"/>
          <dgm:resizeHandles val="exact"/>
        </dgm:presLayoutVars>
      </dgm:prSet>
      <dgm:spPr/>
    </dgm:pt>
    <dgm:pt modelId="{5B96B8B4-E8A1-4651-91DE-30E198F6E5C7}" type="pres">
      <dgm:prSet presAssocID="{19B39F72-E262-47B0-A6B8-25BF1E58F567}" presName="linNode" presStyleCnt="0"/>
      <dgm:spPr/>
    </dgm:pt>
    <dgm:pt modelId="{1141336C-46BE-4596-B769-19E031B7F045}" type="pres">
      <dgm:prSet presAssocID="{19B39F72-E262-47B0-A6B8-25BF1E58F567}" presName="parTx" presStyleLbl="revTx" presStyleIdx="0" presStyleCnt="3">
        <dgm:presLayoutVars>
          <dgm:chMax val="1"/>
          <dgm:bulletEnabled val="1"/>
        </dgm:presLayoutVars>
      </dgm:prSet>
      <dgm:spPr/>
    </dgm:pt>
    <dgm:pt modelId="{9B19633E-3BEF-4777-983F-103D2C710013}" type="pres">
      <dgm:prSet presAssocID="{19B39F72-E262-47B0-A6B8-25BF1E58F567}" presName="bracket" presStyleLbl="parChTrans1D1" presStyleIdx="0" presStyleCnt="3"/>
      <dgm:spPr/>
    </dgm:pt>
    <dgm:pt modelId="{98D35AF3-29A1-4C7F-8850-35A2288D1FCC}" type="pres">
      <dgm:prSet presAssocID="{19B39F72-E262-47B0-A6B8-25BF1E58F567}" presName="spH" presStyleCnt="0"/>
      <dgm:spPr/>
    </dgm:pt>
    <dgm:pt modelId="{28464232-820B-42AE-AA1E-5292577C4F14}" type="pres">
      <dgm:prSet presAssocID="{19B39F72-E262-47B0-A6B8-25BF1E58F567}" presName="desTx" presStyleLbl="node1" presStyleIdx="0" presStyleCnt="3">
        <dgm:presLayoutVars>
          <dgm:bulletEnabled val="1"/>
        </dgm:presLayoutVars>
      </dgm:prSet>
      <dgm:spPr/>
    </dgm:pt>
    <dgm:pt modelId="{E807488B-48D2-4D85-9436-E6E678075C45}" type="pres">
      <dgm:prSet presAssocID="{E1D19561-A2B2-4193-B8F9-748F73BB25B6}" presName="spV" presStyleCnt="0"/>
      <dgm:spPr/>
    </dgm:pt>
    <dgm:pt modelId="{9388E653-D1E8-4782-BC0F-8E7E5ECC3DAF}" type="pres">
      <dgm:prSet presAssocID="{A2845DC1-FC4C-405F-9886-CBE3C492B087}" presName="linNode" presStyleCnt="0"/>
      <dgm:spPr/>
    </dgm:pt>
    <dgm:pt modelId="{76E17197-82C7-492C-B2C7-4FC0A1AC7F6A}" type="pres">
      <dgm:prSet presAssocID="{A2845DC1-FC4C-405F-9886-CBE3C492B087}" presName="parTx" presStyleLbl="revTx" presStyleIdx="1" presStyleCnt="3">
        <dgm:presLayoutVars>
          <dgm:chMax val="1"/>
          <dgm:bulletEnabled val="1"/>
        </dgm:presLayoutVars>
      </dgm:prSet>
      <dgm:spPr/>
    </dgm:pt>
    <dgm:pt modelId="{192EB0A8-B21C-4252-BDF5-E6A6DF6C9CC1}" type="pres">
      <dgm:prSet presAssocID="{A2845DC1-FC4C-405F-9886-CBE3C492B087}" presName="bracket" presStyleLbl="parChTrans1D1" presStyleIdx="1" presStyleCnt="3"/>
      <dgm:spPr/>
    </dgm:pt>
    <dgm:pt modelId="{01AD643C-F555-4A87-8B40-BDD4BB0759F3}" type="pres">
      <dgm:prSet presAssocID="{A2845DC1-FC4C-405F-9886-CBE3C492B087}" presName="spH" presStyleCnt="0"/>
      <dgm:spPr/>
    </dgm:pt>
    <dgm:pt modelId="{F4FE5FC0-9178-44C8-9E35-9449A45D6B24}" type="pres">
      <dgm:prSet presAssocID="{A2845DC1-FC4C-405F-9886-CBE3C492B087}" presName="desTx" presStyleLbl="node1" presStyleIdx="1" presStyleCnt="3" custLinFactNeighborX="1" custLinFactNeighborY="-453">
        <dgm:presLayoutVars>
          <dgm:bulletEnabled val="1"/>
        </dgm:presLayoutVars>
      </dgm:prSet>
      <dgm:spPr/>
    </dgm:pt>
    <dgm:pt modelId="{AC143CA4-FD73-4A23-B2F0-5D8067F20877}" type="pres">
      <dgm:prSet presAssocID="{93896BE5-A4F8-4B09-9666-73D812FF74D7}" presName="spV" presStyleCnt="0"/>
      <dgm:spPr/>
    </dgm:pt>
    <dgm:pt modelId="{8DF84DC1-1941-48B9-A3BE-D1A62779C716}" type="pres">
      <dgm:prSet presAssocID="{F825DB94-B7B4-46E4-8F56-608EB0C50783}" presName="linNode" presStyleCnt="0"/>
      <dgm:spPr/>
    </dgm:pt>
    <dgm:pt modelId="{DFA34533-5E3B-4593-B94D-534E4917C2C7}" type="pres">
      <dgm:prSet presAssocID="{F825DB94-B7B4-46E4-8F56-608EB0C50783}" presName="parTx" presStyleLbl="revTx" presStyleIdx="2" presStyleCnt="3">
        <dgm:presLayoutVars>
          <dgm:chMax val="1"/>
          <dgm:bulletEnabled val="1"/>
        </dgm:presLayoutVars>
      </dgm:prSet>
      <dgm:spPr/>
    </dgm:pt>
    <dgm:pt modelId="{6CFA2CEE-BD3D-48A7-AB76-33ACADA6F45E}" type="pres">
      <dgm:prSet presAssocID="{F825DB94-B7B4-46E4-8F56-608EB0C50783}" presName="bracket" presStyleLbl="parChTrans1D1" presStyleIdx="2" presStyleCnt="3"/>
      <dgm:spPr/>
    </dgm:pt>
    <dgm:pt modelId="{F2E40A00-4AFD-461C-B04E-4E8E951EBFB0}" type="pres">
      <dgm:prSet presAssocID="{F825DB94-B7B4-46E4-8F56-608EB0C50783}" presName="spH" presStyleCnt="0"/>
      <dgm:spPr/>
    </dgm:pt>
    <dgm:pt modelId="{54B84C36-CB6D-4FE1-8F87-1282E9BE7BFE}" type="pres">
      <dgm:prSet presAssocID="{F825DB94-B7B4-46E4-8F56-608EB0C50783}" presName="desTx" presStyleLbl="node1" presStyleIdx="2" presStyleCnt="3">
        <dgm:presLayoutVars>
          <dgm:bulletEnabled val="1"/>
        </dgm:presLayoutVars>
      </dgm:prSet>
      <dgm:spPr/>
    </dgm:pt>
  </dgm:ptLst>
  <dgm:cxnLst>
    <dgm:cxn modelId="{44B5F703-AFB5-4866-9093-E9577850DED9}" type="presOf" srcId="{F14F92D1-BDB8-481B-A0C3-C82ED90CACD8}" destId="{54B84C36-CB6D-4FE1-8F87-1282E9BE7BFE}" srcOrd="0" destOrd="0" presId="urn:diagrams.loki3.com/BracketList"/>
    <dgm:cxn modelId="{31F2E204-080A-4867-9746-9E5364EC053E}" type="presOf" srcId="{2C9FF127-F6D1-43E0-B83C-26844307C557}" destId="{69AB342A-136D-485D-8D17-858E31F8ECC2}" srcOrd="0" destOrd="0" presId="urn:diagrams.loki3.com/BracketList"/>
    <dgm:cxn modelId="{C27F2F0B-9696-4A2D-A934-3BD040FD77AE}" srcId="{F825DB94-B7B4-46E4-8F56-608EB0C50783}" destId="{C929E669-FC7B-4D80-922C-04238F9D55D6}" srcOrd="4" destOrd="0" parTransId="{3BE7F412-1212-4539-9571-711E1915407F}" sibTransId="{F17E7E37-AA07-429D-B8FE-B8264F111FC9}"/>
    <dgm:cxn modelId="{A5FBD01F-4437-4137-98B1-6D032821AB39}" srcId="{2C9FF127-F6D1-43E0-B83C-26844307C557}" destId="{F825DB94-B7B4-46E4-8F56-608EB0C50783}" srcOrd="2" destOrd="0" parTransId="{34AF1284-37BF-435C-B243-B77A39FAA89D}" sibTransId="{033D9815-A207-437B-A34E-A92608874CC5}"/>
    <dgm:cxn modelId="{54FF0225-8CFD-427B-9B28-5A08A256BF47}" srcId="{19B39F72-E262-47B0-A6B8-25BF1E58F567}" destId="{E31C0B25-593B-4C28-B1BE-FD673A8EDC52}" srcOrd="1" destOrd="0" parTransId="{A075C8E9-4E4C-4968-BE3B-E3D87049FE5B}" sibTransId="{D2EC8823-88EF-450D-9ED5-EF7ADBDB3289}"/>
    <dgm:cxn modelId="{02B26A2D-81C6-4470-8418-A94944CAF75E}" srcId="{19B39F72-E262-47B0-A6B8-25BF1E58F567}" destId="{9DA73A38-5F13-4868-B0D3-7CEB2E89EB4A}" srcOrd="0" destOrd="0" parTransId="{A9DDAC91-CE29-44F2-91C9-9B71C7B52333}" sibTransId="{F3861A2A-CBA8-483C-9035-C13C601A1E51}"/>
    <dgm:cxn modelId="{625EC82D-E0F0-48EB-AF5A-3AB07C5EB930}" type="presOf" srcId="{A2ECF9B8-DF99-4B2A-B862-6491EB5B6E2D}" destId="{54B84C36-CB6D-4FE1-8F87-1282E9BE7BFE}" srcOrd="0" destOrd="2" presId="urn:diagrams.loki3.com/BracketList"/>
    <dgm:cxn modelId="{3E54B161-476B-4EB1-BFC4-CDCE264C7647}" type="presOf" srcId="{0276C6F4-51D0-4029-A0B5-A0D15854ED08}" destId="{54B84C36-CB6D-4FE1-8F87-1282E9BE7BFE}" srcOrd="0" destOrd="1" presId="urn:diagrams.loki3.com/BracketList"/>
    <dgm:cxn modelId="{72F22A42-9C3F-4B91-A80B-189FC9D435C3}" type="presOf" srcId="{9DA73A38-5F13-4868-B0D3-7CEB2E89EB4A}" destId="{28464232-820B-42AE-AA1E-5292577C4F14}" srcOrd="0" destOrd="0" presId="urn:diagrams.loki3.com/BracketList"/>
    <dgm:cxn modelId="{8EB65966-C265-498C-BED3-7DB28DCF2894}" srcId="{F825DB94-B7B4-46E4-8F56-608EB0C50783}" destId="{0276C6F4-51D0-4029-A0B5-A0D15854ED08}" srcOrd="1" destOrd="0" parTransId="{72E35392-8688-4E54-B23D-829C5E462266}" sibTransId="{2A07A2E6-ABEA-42F4-856C-E7E3CEFC3309}"/>
    <dgm:cxn modelId="{75252B48-AB3C-4148-A34D-FA4FDC69A436}" srcId="{F825DB94-B7B4-46E4-8F56-608EB0C50783}" destId="{A2ECF9B8-DF99-4B2A-B862-6491EB5B6E2D}" srcOrd="2" destOrd="0" parTransId="{622042EF-4659-4D2F-A7E4-2008576CFD11}" sibTransId="{2303EC5B-2867-4DE8-979F-7F04AA814ECF}"/>
    <dgm:cxn modelId="{84A4C669-D098-4B93-9E32-93228085CB6D}" srcId="{F825DB94-B7B4-46E4-8F56-608EB0C50783}" destId="{F14F92D1-BDB8-481B-A0C3-C82ED90CACD8}" srcOrd="0" destOrd="0" parTransId="{D42875BD-5152-4886-91AD-7E5FBC50A9C9}" sibTransId="{C8B4B1BE-1A5A-42CE-AFF6-1A5E7898F7B6}"/>
    <dgm:cxn modelId="{FCCEE269-66FF-4A50-98E5-1180A9C77EA4}" srcId="{19B39F72-E262-47B0-A6B8-25BF1E58F567}" destId="{7055AF72-CFD5-45C0-A64C-156104ECE578}" srcOrd="2" destOrd="0" parTransId="{6CE3CA7E-D953-4FC9-809F-08E6D058B45E}" sibTransId="{7A7C8D4B-343D-405B-9552-9236DBC66836}"/>
    <dgm:cxn modelId="{BCBE1151-0EB5-404A-89C8-3386B1FEE5D4}" type="presOf" srcId="{738EBAB4-3BBD-4B1E-ABAE-C94A9181D5FD}" destId="{F4FE5FC0-9178-44C8-9E35-9449A45D6B24}" srcOrd="0" destOrd="1" presId="urn:diagrams.loki3.com/BracketList"/>
    <dgm:cxn modelId="{7A77AD76-381A-41CE-B9CF-BCFE10FA8921}" srcId="{F825DB94-B7B4-46E4-8F56-608EB0C50783}" destId="{0A5857C3-5271-4D7E-9B52-F6818DB5221C}" srcOrd="3" destOrd="0" parTransId="{60EEE049-CABF-441F-B7D1-6A3D8947C194}" sibTransId="{CE0D7DF0-7DDF-40CE-B863-8752FB45F949}"/>
    <dgm:cxn modelId="{92412B7F-E5E0-41F1-9E64-9B2B02330767}" type="presOf" srcId="{19B39F72-E262-47B0-A6B8-25BF1E58F567}" destId="{1141336C-46BE-4596-B769-19E031B7F045}" srcOrd="0" destOrd="0" presId="urn:diagrams.loki3.com/BracketList"/>
    <dgm:cxn modelId="{9FD6F88D-9E94-4161-8317-6731F7344E2F}" srcId="{2C9FF127-F6D1-43E0-B83C-26844307C557}" destId="{19B39F72-E262-47B0-A6B8-25BF1E58F567}" srcOrd="0" destOrd="0" parTransId="{041960A3-855E-463E-B73A-F1ED1A49C846}" sibTransId="{E1D19561-A2B2-4193-B8F9-748F73BB25B6}"/>
    <dgm:cxn modelId="{467695A9-CAAF-4934-B655-BB4108E7AE09}" type="presOf" srcId="{E31C0B25-593B-4C28-B1BE-FD673A8EDC52}" destId="{28464232-820B-42AE-AA1E-5292577C4F14}" srcOrd="0" destOrd="1" presId="urn:diagrams.loki3.com/BracketList"/>
    <dgm:cxn modelId="{2A3649B6-3FCA-4EFF-BA80-EE1A2937A385}" type="presOf" srcId="{7055AF72-CFD5-45C0-A64C-156104ECE578}" destId="{28464232-820B-42AE-AA1E-5292577C4F14}" srcOrd="0" destOrd="2" presId="urn:diagrams.loki3.com/BracketList"/>
    <dgm:cxn modelId="{2F0977B9-3644-4B8F-98F9-11FD02AF7EAF}" type="presOf" srcId="{0A5857C3-5271-4D7E-9B52-F6818DB5221C}" destId="{54B84C36-CB6D-4FE1-8F87-1282E9BE7BFE}" srcOrd="0" destOrd="3" presId="urn:diagrams.loki3.com/BracketList"/>
    <dgm:cxn modelId="{A66273C9-F67F-4B41-8391-FEE0255DD4B9}" type="presOf" srcId="{C929E669-FC7B-4D80-922C-04238F9D55D6}" destId="{54B84C36-CB6D-4FE1-8F87-1282E9BE7BFE}" srcOrd="0" destOrd="4" presId="urn:diagrams.loki3.com/BracketList"/>
    <dgm:cxn modelId="{7008AFCE-9D28-480C-B360-707E276F4F54}" type="presOf" srcId="{F825DB94-B7B4-46E4-8F56-608EB0C50783}" destId="{DFA34533-5E3B-4593-B94D-534E4917C2C7}" srcOrd="0" destOrd="0" presId="urn:diagrams.loki3.com/BracketList"/>
    <dgm:cxn modelId="{70B7EFCE-90FB-4B24-AFCD-AC0BCA4F82B7}" type="presOf" srcId="{2A58FEE1-8019-479A-8467-9D5194000E7E}" destId="{28464232-820B-42AE-AA1E-5292577C4F14}" srcOrd="0" destOrd="3" presId="urn:diagrams.loki3.com/BracketList"/>
    <dgm:cxn modelId="{E213DADC-4404-43E7-8C8D-70421A732540}" srcId="{A2845DC1-FC4C-405F-9886-CBE3C492B087}" destId="{738EBAB4-3BBD-4B1E-ABAE-C94A9181D5FD}" srcOrd="1" destOrd="0" parTransId="{280229FC-6450-4931-9A8E-FD257626DB65}" sibTransId="{AB84E218-80CD-4684-97FD-381BBA7B82AF}"/>
    <dgm:cxn modelId="{AF3388DF-6B54-44BB-948D-23877A625E48}" srcId="{A2845DC1-FC4C-405F-9886-CBE3C492B087}" destId="{CBAC1B30-7A9C-464B-B5AF-E1214D1A6324}" srcOrd="0" destOrd="0" parTransId="{9B0CB22D-D22E-419F-98B4-524C6AEA2892}" sibTransId="{8B4A41AC-65B0-4869-8A13-DF665EC82218}"/>
    <dgm:cxn modelId="{89E869EA-D1A1-4369-BE0C-805BC978B543}" type="presOf" srcId="{A2845DC1-FC4C-405F-9886-CBE3C492B087}" destId="{76E17197-82C7-492C-B2C7-4FC0A1AC7F6A}" srcOrd="0" destOrd="0" presId="urn:diagrams.loki3.com/BracketList"/>
    <dgm:cxn modelId="{304133F7-8C6E-4AD9-A1B2-D3E697E9EF1E}" srcId="{2C9FF127-F6D1-43E0-B83C-26844307C557}" destId="{A2845DC1-FC4C-405F-9886-CBE3C492B087}" srcOrd="1" destOrd="0" parTransId="{1CDC3CD3-50BA-49FB-8621-74FD0C2594E5}" sibTransId="{93896BE5-A4F8-4B09-9666-73D812FF74D7}"/>
    <dgm:cxn modelId="{2B75D0FB-9E19-4A4E-9A57-830E2ECE5933}" srcId="{19B39F72-E262-47B0-A6B8-25BF1E58F567}" destId="{2A58FEE1-8019-479A-8467-9D5194000E7E}" srcOrd="3" destOrd="0" parTransId="{BDCF266E-2D1A-4454-A94B-799765295A51}" sibTransId="{11E3BBED-C9D7-4DF4-9DA0-95B8D9B3FA29}"/>
    <dgm:cxn modelId="{C45D16FE-9A3B-4F43-B9CE-2253674D6B9F}" type="presOf" srcId="{CBAC1B30-7A9C-464B-B5AF-E1214D1A6324}" destId="{F4FE5FC0-9178-44C8-9E35-9449A45D6B24}" srcOrd="0" destOrd="0" presId="urn:diagrams.loki3.com/BracketList"/>
    <dgm:cxn modelId="{62661DED-0FF9-4BF5-BB0E-7E9D252E5AA9}" type="presParOf" srcId="{69AB342A-136D-485D-8D17-858E31F8ECC2}" destId="{5B96B8B4-E8A1-4651-91DE-30E198F6E5C7}" srcOrd="0" destOrd="0" presId="urn:diagrams.loki3.com/BracketList"/>
    <dgm:cxn modelId="{2115779E-5F67-4957-B3EE-3DAF08FF7E79}" type="presParOf" srcId="{5B96B8B4-E8A1-4651-91DE-30E198F6E5C7}" destId="{1141336C-46BE-4596-B769-19E031B7F045}" srcOrd="0" destOrd="0" presId="urn:diagrams.loki3.com/BracketList"/>
    <dgm:cxn modelId="{B13F9F2A-C6E7-47EE-B9EA-BA858F0A0848}" type="presParOf" srcId="{5B96B8B4-E8A1-4651-91DE-30E198F6E5C7}" destId="{9B19633E-3BEF-4777-983F-103D2C710013}" srcOrd="1" destOrd="0" presId="urn:diagrams.loki3.com/BracketList"/>
    <dgm:cxn modelId="{48516936-E83F-45ED-92EB-094EB0CBAD42}" type="presParOf" srcId="{5B96B8B4-E8A1-4651-91DE-30E198F6E5C7}" destId="{98D35AF3-29A1-4C7F-8850-35A2288D1FCC}" srcOrd="2" destOrd="0" presId="urn:diagrams.loki3.com/BracketList"/>
    <dgm:cxn modelId="{C746F0FB-F815-46E9-91F6-65944156EAAA}" type="presParOf" srcId="{5B96B8B4-E8A1-4651-91DE-30E198F6E5C7}" destId="{28464232-820B-42AE-AA1E-5292577C4F14}" srcOrd="3" destOrd="0" presId="urn:diagrams.loki3.com/BracketList"/>
    <dgm:cxn modelId="{A279440A-63D7-410B-B5F6-9A8EE6572A8B}" type="presParOf" srcId="{69AB342A-136D-485D-8D17-858E31F8ECC2}" destId="{E807488B-48D2-4D85-9436-E6E678075C45}" srcOrd="1" destOrd="0" presId="urn:diagrams.loki3.com/BracketList"/>
    <dgm:cxn modelId="{6473E32B-D349-4F30-B30E-F74EE7FD3483}" type="presParOf" srcId="{69AB342A-136D-485D-8D17-858E31F8ECC2}" destId="{9388E653-D1E8-4782-BC0F-8E7E5ECC3DAF}" srcOrd="2" destOrd="0" presId="urn:diagrams.loki3.com/BracketList"/>
    <dgm:cxn modelId="{CE4CBF8D-C6B9-4F7A-AE8A-2203385FD471}" type="presParOf" srcId="{9388E653-D1E8-4782-BC0F-8E7E5ECC3DAF}" destId="{76E17197-82C7-492C-B2C7-4FC0A1AC7F6A}" srcOrd="0" destOrd="0" presId="urn:diagrams.loki3.com/BracketList"/>
    <dgm:cxn modelId="{8224C105-172E-419B-875C-2741B9E479BC}" type="presParOf" srcId="{9388E653-D1E8-4782-BC0F-8E7E5ECC3DAF}" destId="{192EB0A8-B21C-4252-BDF5-E6A6DF6C9CC1}" srcOrd="1" destOrd="0" presId="urn:diagrams.loki3.com/BracketList"/>
    <dgm:cxn modelId="{1E8F5650-6D69-4348-9EC9-F0432147BD03}" type="presParOf" srcId="{9388E653-D1E8-4782-BC0F-8E7E5ECC3DAF}" destId="{01AD643C-F555-4A87-8B40-BDD4BB0759F3}" srcOrd="2" destOrd="0" presId="urn:diagrams.loki3.com/BracketList"/>
    <dgm:cxn modelId="{8AE97C65-D67B-4CAA-94D2-09885A1A3F23}" type="presParOf" srcId="{9388E653-D1E8-4782-BC0F-8E7E5ECC3DAF}" destId="{F4FE5FC0-9178-44C8-9E35-9449A45D6B24}" srcOrd="3" destOrd="0" presId="urn:diagrams.loki3.com/BracketList"/>
    <dgm:cxn modelId="{A845816F-DF24-49BC-A752-C92EE9ABABC2}" type="presParOf" srcId="{69AB342A-136D-485D-8D17-858E31F8ECC2}" destId="{AC143CA4-FD73-4A23-B2F0-5D8067F20877}" srcOrd="3" destOrd="0" presId="urn:diagrams.loki3.com/BracketList"/>
    <dgm:cxn modelId="{F05C541D-54D5-498A-A806-811EBC185DB7}" type="presParOf" srcId="{69AB342A-136D-485D-8D17-858E31F8ECC2}" destId="{8DF84DC1-1941-48B9-A3BE-D1A62779C716}" srcOrd="4" destOrd="0" presId="urn:diagrams.loki3.com/BracketList"/>
    <dgm:cxn modelId="{CD7F8318-79C5-49F5-9BFF-A74AA6968DD6}" type="presParOf" srcId="{8DF84DC1-1941-48B9-A3BE-D1A62779C716}" destId="{DFA34533-5E3B-4593-B94D-534E4917C2C7}" srcOrd="0" destOrd="0" presId="urn:diagrams.loki3.com/BracketList"/>
    <dgm:cxn modelId="{0BB8138B-266C-4E10-A8BC-E570D9725C3C}" type="presParOf" srcId="{8DF84DC1-1941-48B9-A3BE-D1A62779C716}" destId="{6CFA2CEE-BD3D-48A7-AB76-33ACADA6F45E}" srcOrd="1" destOrd="0" presId="urn:diagrams.loki3.com/BracketList"/>
    <dgm:cxn modelId="{0DA3F101-D5D3-4ABF-B70E-442E520AAFCB}" type="presParOf" srcId="{8DF84DC1-1941-48B9-A3BE-D1A62779C716}" destId="{F2E40A00-4AFD-461C-B04E-4E8E951EBFB0}" srcOrd="2" destOrd="0" presId="urn:diagrams.loki3.com/BracketList"/>
    <dgm:cxn modelId="{576097BB-4B8C-4281-84B7-DEADBDC94F19}" type="presParOf" srcId="{8DF84DC1-1941-48B9-A3BE-D1A62779C716}" destId="{54B84C36-CB6D-4FE1-8F87-1282E9BE7BFE}"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0452BF-FA68-42AB-8D6A-F214C095BED3}"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65E68798-E48B-43D2-AF4A-A8DDD03F8005}">
      <dgm:prSet custT="1"/>
      <dgm:spPr/>
      <dgm:t>
        <a:bodyPr/>
        <a:lstStyle/>
        <a:p>
          <a:r>
            <a:rPr lang="en-US" sz="1500" dirty="0">
              <a:latin typeface="Century Gothic" panose="020B0502020202020204" pitchFamily="34" charset="0"/>
            </a:rPr>
            <a:t>Multifaceted approach to delivering appropriate and timely care to members with the goal of improved health outcomes by partnering throughout the state with community organizational, healthcare providers, and leveraging our care management teams</a:t>
          </a:r>
        </a:p>
      </dgm:t>
    </dgm:pt>
    <dgm:pt modelId="{C89A6E34-AF25-4918-9869-F01E866BE791}" type="parTrans" cxnId="{B3A3F20E-2B11-4C2B-86A3-62CCBC856784}">
      <dgm:prSet/>
      <dgm:spPr/>
      <dgm:t>
        <a:bodyPr/>
        <a:lstStyle/>
        <a:p>
          <a:endParaRPr lang="en-US"/>
        </a:p>
      </dgm:t>
    </dgm:pt>
    <dgm:pt modelId="{0530A5FD-7552-446B-A259-B771D8468880}" type="sibTrans" cxnId="{B3A3F20E-2B11-4C2B-86A3-62CCBC856784}">
      <dgm:prSet/>
      <dgm:spPr/>
      <dgm:t>
        <a:bodyPr/>
        <a:lstStyle/>
        <a:p>
          <a:endParaRPr lang="en-US"/>
        </a:p>
      </dgm:t>
    </dgm:pt>
    <dgm:pt modelId="{E71E0BA8-C080-4B7B-8804-C3D93CC22621}">
      <dgm:prSet custT="1"/>
      <dgm:spPr/>
      <dgm:t>
        <a:bodyPr/>
        <a:lstStyle/>
        <a:p>
          <a:r>
            <a:rPr lang="en-US" sz="1800" dirty="0">
              <a:latin typeface="Century Gothic" panose="020B0502020202020204" pitchFamily="34" charset="0"/>
            </a:rPr>
            <a:t>Incentivize healthy behaviors through financial rewards and incentives with the goal of encouraging greater personal accountability </a:t>
          </a:r>
        </a:p>
      </dgm:t>
    </dgm:pt>
    <dgm:pt modelId="{FA19584F-561E-415F-96B2-4A4EAD18F418}" type="parTrans" cxnId="{7151053B-10CE-4F2E-A12F-0F39AD5FB0C3}">
      <dgm:prSet/>
      <dgm:spPr/>
      <dgm:t>
        <a:bodyPr/>
        <a:lstStyle/>
        <a:p>
          <a:endParaRPr lang="en-US"/>
        </a:p>
      </dgm:t>
    </dgm:pt>
    <dgm:pt modelId="{58C22D0D-68AB-487C-9495-2297066C0042}" type="sibTrans" cxnId="{7151053B-10CE-4F2E-A12F-0F39AD5FB0C3}">
      <dgm:prSet/>
      <dgm:spPr/>
      <dgm:t>
        <a:bodyPr/>
        <a:lstStyle/>
        <a:p>
          <a:endParaRPr lang="en-US"/>
        </a:p>
      </dgm:t>
    </dgm:pt>
    <dgm:pt modelId="{41415830-C6C4-4577-8697-C2C85B64150F}">
      <dgm:prSet custT="1"/>
      <dgm:spPr/>
      <dgm:t>
        <a:bodyPr/>
        <a:lstStyle/>
        <a:p>
          <a:r>
            <a:rPr lang="en-US" sz="1500" dirty="0">
              <a:latin typeface="Century Gothic" panose="020B0502020202020204" pitchFamily="34" charset="0"/>
            </a:rPr>
            <a:t>Tailored focus on those members with chronic conditions or members most at risk for adverse outcomes with the goal of reduced total cost of care, improved member experience, and increased efficiency in the delivery of care</a:t>
          </a:r>
        </a:p>
      </dgm:t>
    </dgm:pt>
    <dgm:pt modelId="{72687361-A213-47EE-AFE9-7C71591115B9}" type="parTrans" cxnId="{4115C8D1-BE14-420B-A0D0-9348F3EBFA59}">
      <dgm:prSet/>
      <dgm:spPr/>
      <dgm:t>
        <a:bodyPr/>
        <a:lstStyle/>
        <a:p>
          <a:endParaRPr lang="en-US"/>
        </a:p>
      </dgm:t>
    </dgm:pt>
    <dgm:pt modelId="{45BC303D-3F47-4525-B15E-CA969EFD4AAB}" type="sibTrans" cxnId="{4115C8D1-BE14-420B-A0D0-9348F3EBFA59}">
      <dgm:prSet/>
      <dgm:spPr/>
      <dgm:t>
        <a:bodyPr/>
        <a:lstStyle/>
        <a:p>
          <a:endParaRPr lang="en-US"/>
        </a:p>
      </dgm:t>
    </dgm:pt>
    <dgm:pt modelId="{75EE16BF-667F-4C7E-81F9-82B35CD8C632}">
      <dgm:prSet/>
      <dgm:spPr/>
      <dgm:t>
        <a:bodyPr/>
        <a:lstStyle/>
        <a:p>
          <a:r>
            <a:rPr lang="en-US" dirty="0">
              <a:latin typeface="Century Gothic" panose="020B0502020202020204" pitchFamily="34" charset="0"/>
            </a:rPr>
            <a:t>Adoption of digital tools and capabilities to broaden access to care with a goal of overall health improvement, while specifically focusing on conditions like maternity and behavioral health</a:t>
          </a:r>
        </a:p>
      </dgm:t>
    </dgm:pt>
    <dgm:pt modelId="{C66EC748-118E-4BAE-9F5E-186D90398933}" type="parTrans" cxnId="{0F30B91E-0301-4C7A-BF71-93C6F28A4345}">
      <dgm:prSet/>
      <dgm:spPr/>
      <dgm:t>
        <a:bodyPr/>
        <a:lstStyle/>
        <a:p>
          <a:endParaRPr lang="en-US"/>
        </a:p>
      </dgm:t>
    </dgm:pt>
    <dgm:pt modelId="{9325AF0F-5D2A-459C-B16F-F9BD7E39CF15}" type="sibTrans" cxnId="{0F30B91E-0301-4C7A-BF71-93C6F28A4345}">
      <dgm:prSet/>
      <dgm:spPr/>
      <dgm:t>
        <a:bodyPr/>
        <a:lstStyle/>
        <a:p>
          <a:endParaRPr lang="en-US"/>
        </a:p>
      </dgm:t>
    </dgm:pt>
    <dgm:pt modelId="{897FB415-7353-4E32-B07A-16953C6945B9}" type="pres">
      <dgm:prSet presAssocID="{BA0452BF-FA68-42AB-8D6A-F214C095BED3}" presName="matrix" presStyleCnt="0">
        <dgm:presLayoutVars>
          <dgm:chMax val="1"/>
          <dgm:dir/>
          <dgm:resizeHandles val="exact"/>
        </dgm:presLayoutVars>
      </dgm:prSet>
      <dgm:spPr/>
    </dgm:pt>
    <dgm:pt modelId="{FFF77679-3352-4B55-A10F-B222DB885813}" type="pres">
      <dgm:prSet presAssocID="{BA0452BF-FA68-42AB-8D6A-F214C095BED3}" presName="diamond" presStyleLbl="bgShp" presStyleIdx="0" presStyleCnt="1" custScaleX="140238"/>
      <dgm:spPr/>
    </dgm:pt>
    <dgm:pt modelId="{B5669494-388F-466F-B81C-9780B31F140C}" type="pres">
      <dgm:prSet presAssocID="{BA0452BF-FA68-42AB-8D6A-F214C095BED3}" presName="quad1" presStyleLbl="node1" presStyleIdx="0" presStyleCnt="4" custScaleX="140958" custScaleY="125412" custLinFactNeighborX="-40657" custLinFactNeighborY="-6392">
        <dgm:presLayoutVars>
          <dgm:chMax val="0"/>
          <dgm:chPref val="0"/>
          <dgm:bulletEnabled val="1"/>
        </dgm:presLayoutVars>
      </dgm:prSet>
      <dgm:spPr/>
    </dgm:pt>
    <dgm:pt modelId="{F2C45672-81E1-4016-841D-8A390E032154}" type="pres">
      <dgm:prSet presAssocID="{BA0452BF-FA68-42AB-8D6A-F214C095BED3}" presName="quad2" presStyleLbl="node1" presStyleIdx="1" presStyleCnt="4" custScaleX="146183" custScaleY="124599" custLinFactNeighborX="35779" custLinFactNeighborY="-5986">
        <dgm:presLayoutVars>
          <dgm:chMax val="0"/>
          <dgm:chPref val="0"/>
          <dgm:bulletEnabled val="1"/>
        </dgm:presLayoutVars>
      </dgm:prSet>
      <dgm:spPr/>
    </dgm:pt>
    <dgm:pt modelId="{073F030D-1246-4A75-8EFA-B4E46ACB4292}" type="pres">
      <dgm:prSet presAssocID="{BA0452BF-FA68-42AB-8D6A-F214C095BED3}" presName="quad3" presStyleLbl="node1" presStyleIdx="2" presStyleCnt="4" custScaleX="148523" custScaleY="119621" custLinFactNeighborX="-38218" custLinFactNeighborY="11384">
        <dgm:presLayoutVars>
          <dgm:chMax val="0"/>
          <dgm:chPref val="0"/>
          <dgm:bulletEnabled val="1"/>
        </dgm:presLayoutVars>
      </dgm:prSet>
      <dgm:spPr/>
    </dgm:pt>
    <dgm:pt modelId="{E64A67EB-F7B2-430E-B63B-2F29B1440110}" type="pres">
      <dgm:prSet presAssocID="{BA0452BF-FA68-42AB-8D6A-F214C095BED3}" presName="quad4" presStyleLbl="node1" presStyleIdx="3" presStyleCnt="4" custScaleX="151061" custScaleY="116370" custLinFactNeighborX="39438" custLinFactNeighborY="8539">
        <dgm:presLayoutVars>
          <dgm:chMax val="0"/>
          <dgm:chPref val="0"/>
          <dgm:bulletEnabled val="1"/>
        </dgm:presLayoutVars>
      </dgm:prSet>
      <dgm:spPr/>
    </dgm:pt>
  </dgm:ptLst>
  <dgm:cxnLst>
    <dgm:cxn modelId="{B3A3F20E-2B11-4C2B-86A3-62CCBC856784}" srcId="{BA0452BF-FA68-42AB-8D6A-F214C095BED3}" destId="{65E68798-E48B-43D2-AF4A-A8DDD03F8005}" srcOrd="0" destOrd="0" parTransId="{C89A6E34-AF25-4918-9869-F01E866BE791}" sibTransId="{0530A5FD-7552-446B-A259-B771D8468880}"/>
    <dgm:cxn modelId="{205D811D-F701-40AE-AF5B-6408380150DE}" type="presOf" srcId="{BA0452BF-FA68-42AB-8D6A-F214C095BED3}" destId="{897FB415-7353-4E32-B07A-16953C6945B9}" srcOrd="0" destOrd="0" presId="urn:microsoft.com/office/officeart/2005/8/layout/matrix3"/>
    <dgm:cxn modelId="{0F30B91E-0301-4C7A-BF71-93C6F28A4345}" srcId="{BA0452BF-FA68-42AB-8D6A-F214C095BED3}" destId="{75EE16BF-667F-4C7E-81F9-82B35CD8C632}" srcOrd="3" destOrd="0" parTransId="{C66EC748-118E-4BAE-9F5E-186D90398933}" sibTransId="{9325AF0F-5D2A-459C-B16F-F9BD7E39CF15}"/>
    <dgm:cxn modelId="{7151053B-10CE-4F2E-A12F-0F39AD5FB0C3}" srcId="{BA0452BF-FA68-42AB-8D6A-F214C095BED3}" destId="{E71E0BA8-C080-4B7B-8804-C3D93CC22621}" srcOrd="1" destOrd="0" parTransId="{FA19584F-561E-415F-96B2-4A4EAD18F418}" sibTransId="{58C22D0D-68AB-487C-9495-2297066C0042}"/>
    <dgm:cxn modelId="{94E5726B-6D82-44DF-A570-4095BEB00FD7}" type="presOf" srcId="{65E68798-E48B-43D2-AF4A-A8DDD03F8005}" destId="{B5669494-388F-466F-B81C-9780B31F140C}" srcOrd="0" destOrd="0" presId="urn:microsoft.com/office/officeart/2005/8/layout/matrix3"/>
    <dgm:cxn modelId="{99134F4F-659B-4D51-8384-410B14EC98B4}" type="presOf" srcId="{41415830-C6C4-4577-8697-C2C85B64150F}" destId="{073F030D-1246-4A75-8EFA-B4E46ACB4292}" srcOrd="0" destOrd="0" presId="urn:microsoft.com/office/officeart/2005/8/layout/matrix3"/>
    <dgm:cxn modelId="{F6FF7052-D765-4B6F-8B18-FDBA450F45C3}" type="presOf" srcId="{75EE16BF-667F-4C7E-81F9-82B35CD8C632}" destId="{E64A67EB-F7B2-430E-B63B-2F29B1440110}" srcOrd="0" destOrd="0" presId="urn:microsoft.com/office/officeart/2005/8/layout/matrix3"/>
    <dgm:cxn modelId="{4115C8D1-BE14-420B-A0D0-9348F3EBFA59}" srcId="{BA0452BF-FA68-42AB-8D6A-F214C095BED3}" destId="{41415830-C6C4-4577-8697-C2C85B64150F}" srcOrd="2" destOrd="0" parTransId="{72687361-A213-47EE-AFE9-7C71591115B9}" sibTransId="{45BC303D-3F47-4525-B15E-CA969EFD4AAB}"/>
    <dgm:cxn modelId="{7BE92DFC-1730-445E-BCE4-47A8FCD9A21E}" type="presOf" srcId="{E71E0BA8-C080-4B7B-8804-C3D93CC22621}" destId="{F2C45672-81E1-4016-841D-8A390E032154}" srcOrd="0" destOrd="0" presId="urn:microsoft.com/office/officeart/2005/8/layout/matrix3"/>
    <dgm:cxn modelId="{53E0DA77-9F80-43D1-A62E-268BD0AB8B00}" type="presParOf" srcId="{897FB415-7353-4E32-B07A-16953C6945B9}" destId="{FFF77679-3352-4B55-A10F-B222DB885813}" srcOrd="0" destOrd="0" presId="urn:microsoft.com/office/officeart/2005/8/layout/matrix3"/>
    <dgm:cxn modelId="{C261CF17-C571-4554-9A39-6E698C61C4FB}" type="presParOf" srcId="{897FB415-7353-4E32-B07A-16953C6945B9}" destId="{B5669494-388F-466F-B81C-9780B31F140C}" srcOrd="1" destOrd="0" presId="urn:microsoft.com/office/officeart/2005/8/layout/matrix3"/>
    <dgm:cxn modelId="{F6232B2B-AE69-43B2-B888-5C79FF933B27}" type="presParOf" srcId="{897FB415-7353-4E32-B07A-16953C6945B9}" destId="{F2C45672-81E1-4016-841D-8A390E032154}" srcOrd="2" destOrd="0" presId="urn:microsoft.com/office/officeart/2005/8/layout/matrix3"/>
    <dgm:cxn modelId="{0760D6DC-FCD6-4C02-89CF-2228C7351D60}" type="presParOf" srcId="{897FB415-7353-4E32-B07A-16953C6945B9}" destId="{073F030D-1246-4A75-8EFA-B4E46ACB4292}" srcOrd="3" destOrd="0" presId="urn:microsoft.com/office/officeart/2005/8/layout/matrix3"/>
    <dgm:cxn modelId="{854246A9-DF83-431E-A9B8-7686A9E2741A}" type="presParOf" srcId="{897FB415-7353-4E32-B07A-16953C6945B9}" destId="{E64A67EB-F7B2-430E-B63B-2F29B1440110}"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41336C-46BE-4596-B769-19E031B7F045}">
      <dsp:nvSpPr>
        <dsp:cNvPr id="0" name=""/>
        <dsp:cNvSpPr/>
      </dsp:nvSpPr>
      <dsp:spPr>
        <a:xfrm>
          <a:off x="0" y="260099"/>
          <a:ext cx="2242705" cy="174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b="1" kern="1200" dirty="0">
              <a:latin typeface="Century Gothic" panose="020B0502020202020204" pitchFamily="34" charset="0"/>
            </a:rPr>
            <a:t>Goal 1: </a:t>
          </a:r>
          <a:r>
            <a:rPr lang="en-US" sz="1800" kern="1200" dirty="0">
              <a:latin typeface="Century Gothic" panose="020B0502020202020204" pitchFamily="34" charset="0"/>
            </a:rPr>
            <a:t>Increase the use of preventive care and health screenings</a:t>
          </a:r>
        </a:p>
        <a:p>
          <a:pPr marL="0" lvl="0" indent="0" algn="r" defTabSz="800100">
            <a:lnSpc>
              <a:spcPct val="90000"/>
            </a:lnSpc>
            <a:spcBef>
              <a:spcPct val="0"/>
            </a:spcBef>
            <a:spcAft>
              <a:spcPct val="35000"/>
            </a:spcAft>
            <a:buNone/>
          </a:pPr>
          <a:endParaRPr lang="en-US" sz="1800" kern="1200" dirty="0">
            <a:latin typeface="Century Gothic" panose="020B0502020202020204" pitchFamily="34" charset="0"/>
          </a:endParaRPr>
        </a:p>
      </dsp:txBody>
      <dsp:txXfrm>
        <a:off x="0" y="260099"/>
        <a:ext cx="2242705" cy="1742400"/>
      </dsp:txXfrm>
    </dsp:sp>
    <dsp:sp modelId="{9B19633E-3BEF-4777-983F-103D2C710013}">
      <dsp:nvSpPr>
        <dsp:cNvPr id="0" name=""/>
        <dsp:cNvSpPr/>
      </dsp:nvSpPr>
      <dsp:spPr>
        <a:xfrm>
          <a:off x="2242705" y="42299"/>
          <a:ext cx="448541" cy="2177999"/>
        </a:xfrm>
        <a:prstGeom prst="leftBrace">
          <a:avLst>
            <a:gd name="adj1" fmla="val 35000"/>
            <a:gd name="adj2" fmla="val 50000"/>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464232-820B-42AE-AA1E-5292577C4F14}">
      <dsp:nvSpPr>
        <dsp:cNvPr id="0" name=""/>
        <dsp:cNvSpPr/>
      </dsp:nvSpPr>
      <dsp:spPr>
        <a:xfrm>
          <a:off x="2870662" y="42299"/>
          <a:ext cx="6100158" cy="2177999"/>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u="sng" kern="1200" dirty="0">
              <a:latin typeface="Century Gothic" panose="020B0502020202020204" pitchFamily="34" charset="0"/>
            </a:rPr>
            <a:t>Initiative: </a:t>
          </a:r>
          <a:r>
            <a:rPr lang="en-US" sz="1400" u="none" kern="1200" dirty="0">
              <a:latin typeface="Century Gothic" panose="020B0502020202020204" pitchFamily="34" charset="0"/>
            </a:rPr>
            <a:t>Identification of </a:t>
          </a:r>
          <a:r>
            <a:rPr lang="en-US" sz="1400" b="1" u="none" kern="1200" dirty="0">
              <a:latin typeface="Century Gothic" panose="020B0502020202020204" pitchFamily="34" charset="0"/>
            </a:rPr>
            <a:t>gaps in care </a:t>
          </a:r>
          <a:r>
            <a:rPr lang="en-US" sz="1400" u="none" kern="1200" dirty="0">
              <a:latin typeface="Century Gothic" panose="020B0502020202020204" pitchFamily="34" charset="0"/>
            </a:rPr>
            <a:t>via the Member Profile Datamart, which then </a:t>
          </a:r>
          <a:r>
            <a:rPr lang="en-US" sz="1400" b="1" u="none" kern="1200" dirty="0">
              <a:latin typeface="Century Gothic" panose="020B0502020202020204" pitchFamily="34" charset="0"/>
            </a:rPr>
            <a:t>alerts</a:t>
          </a:r>
          <a:r>
            <a:rPr lang="en-US" sz="1400" u="none" kern="1200" dirty="0">
              <a:latin typeface="Century Gothic" panose="020B0502020202020204" pitchFamily="34" charset="0"/>
            </a:rPr>
            <a:t> our care management team and providers that a gap exists, and an intervention is required</a:t>
          </a:r>
        </a:p>
        <a:p>
          <a:pPr marL="114300" lvl="1" indent="-114300" algn="l" defTabSz="622300">
            <a:lnSpc>
              <a:spcPct val="90000"/>
            </a:lnSpc>
            <a:spcBef>
              <a:spcPct val="0"/>
            </a:spcBef>
            <a:spcAft>
              <a:spcPct val="15000"/>
            </a:spcAft>
            <a:buChar char="•"/>
          </a:pPr>
          <a:r>
            <a:rPr lang="en-US" sz="1400" u="sng" kern="1200" dirty="0">
              <a:latin typeface="Century Gothic" panose="020B0502020202020204" pitchFamily="34" charset="0"/>
            </a:rPr>
            <a:t>Initiative: </a:t>
          </a:r>
          <a:r>
            <a:rPr lang="en-US" sz="1400" b="1" u="none" kern="1200" dirty="0">
              <a:latin typeface="Century Gothic" panose="020B0502020202020204" pitchFamily="34" charset="0"/>
            </a:rPr>
            <a:t>Financial incentives </a:t>
          </a:r>
          <a:r>
            <a:rPr lang="en-US" sz="1400" u="none" kern="1200" dirty="0">
              <a:latin typeface="Century Gothic" panose="020B0502020202020204" pitchFamily="34" charset="0"/>
            </a:rPr>
            <a:t>for completion of specific Health Improvement Initiatives</a:t>
          </a:r>
        </a:p>
        <a:p>
          <a:pPr marL="114300" lvl="1" indent="-114300" algn="l" defTabSz="622300">
            <a:lnSpc>
              <a:spcPct val="90000"/>
            </a:lnSpc>
            <a:spcBef>
              <a:spcPct val="0"/>
            </a:spcBef>
            <a:spcAft>
              <a:spcPct val="15000"/>
            </a:spcAft>
            <a:buChar char="•"/>
          </a:pPr>
          <a:r>
            <a:rPr lang="en-US" sz="1400" u="sng" kern="1200" dirty="0">
              <a:latin typeface="Century Gothic" panose="020B0502020202020204" pitchFamily="34" charset="0"/>
            </a:rPr>
            <a:t>Initiative:</a:t>
          </a:r>
          <a:r>
            <a:rPr lang="en-US" sz="1400" u="none" kern="1200" dirty="0">
              <a:latin typeface="Century Gothic" panose="020B0502020202020204" pitchFamily="34" charset="0"/>
            </a:rPr>
            <a:t> </a:t>
          </a:r>
          <a:r>
            <a:rPr lang="en-US" sz="1400" b="1" u="none" kern="1200" dirty="0">
              <a:latin typeface="Century Gothic" panose="020B0502020202020204" pitchFamily="34" charset="0"/>
            </a:rPr>
            <a:t>Early</a:t>
          </a:r>
          <a:r>
            <a:rPr lang="en-US" sz="1400" u="none" kern="1200" dirty="0">
              <a:latin typeface="Century Gothic" panose="020B0502020202020204" pitchFamily="34" charset="0"/>
            </a:rPr>
            <a:t> engagement with new members around use of their coverage, how to </a:t>
          </a:r>
          <a:r>
            <a:rPr lang="en-US" sz="1400" b="1" u="none" kern="1200" dirty="0">
              <a:latin typeface="Century Gothic" panose="020B0502020202020204" pitchFamily="34" charset="0"/>
            </a:rPr>
            <a:t>book a PCP appointment</a:t>
          </a:r>
          <a:r>
            <a:rPr lang="en-US" sz="1400" u="none" kern="1200" dirty="0">
              <a:latin typeface="Century Gothic" panose="020B0502020202020204" pitchFamily="34" charset="0"/>
            </a:rPr>
            <a:t>, and management of chronic conditions are examples of early interventions to help guide members</a:t>
          </a:r>
        </a:p>
        <a:p>
          <a:pPr marL="114300" lvl="1" indent="-114300" algn="l" defTabSz="622300">
            <a:lnSpc>
              <a:spcPct val="90000"/>
            </a:lnSpc>
            <a:spcBef>
              <a:spcPct val="0"/>
            </a:spcBef>
            <a:spcAft>
              <a:spcPct val="15000"/>
            </a:spcAft>
            <a:buChar char="•"/>
          </a:pPr>
          <a:endParaRPr lang="en-US" sz="1400" u="sng" kern="1200" dirty="0">
            <a:latin typeface="Century Gothic" panose="020B0502020202020204" pitchFamily="34" charset="0"/>
          </a:endParaRPr>
        </a:p>
      </dsp:txBody>
      <dsp:txXfrm>
        <a:off x="2870662" y="42299"/>
        <a:ext cx="6100158" cy="2177999"/>
      </dsp:txXfrm>
    </dsp:sp>
    <dsp:sp modelId="{76E17197-82C7-492C-B2C7-4FC0A1AC7F6A}">
      <dsp:nvSpPr>
        <dsp:cNvPr id="0" name=""/>
        <dsp:cNvSpPr/>
      </dsp:nvSpPr>
      <dsp:spPr>
        <a:xfrm>
          <a:off x="0" y="2528493"/>
          <a:ext cx="2240515" cy="106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b="1" kern="1200" dirty="0">
              <a:latin typeface="Century Gothic" panose="020B0502020202020204" pitchFamily="34" charset="0"/>
            </a:rPr>
            <a:t>Goal 2: </a:t>
          </a:r>
          <a:r>
            <a:rPr lang="en-US" sz="1600" b="0" kern="1200" dirty="0">
              <a:latin typeface="Century Gothic" panose="020B0502020202020204" pitchFamily="34" charset="0"/>
            </a:rPr>
            <a:t>Improve maternal and child outcomes</a:t>
          </a:r>
        </a:p>
        <a:p>
          <a:pPr marL="0" lvl="0" indent="0" algn="r" defTabSz="711200">
            <a:lnSpc>
              <a:spcPct val="90000"/>
            </a:lnSpc>
            <a:spcBef>
              <a:spcPct val="0"/>
            </a:spcBef>
            <a:spcAft>
              <a:spcPct val="35000"/>
            </a:spcAft>
            <a:buNone/>
          </a:pPr>
          <a:endParaRPr lang="en-US" sz="1600" kern="1200" dirty="0">
            <a:latin typeface="Century Gothic" panose="020B0502020202020204" pitchFamily="34" charset="0"/>
          </a:endParaRPr>
        </a:p>
      </dsp:txBody>
      <dsp:txXfrm>
        <a:off x="0" y="2528493"/>
        <a:ext cx="2240515" cy="1069200"/>
      </dsp:txXfrm>
    </dsp:sp>
    <dsp:sp modelId="{192EB0A8-B21C-4252-BDF5-E6A6DF6C9CC1}">
      <dsp:nvSpPr>
        <dsp:cNvPr id="0" name=""/>
        <dsp:cNvSpPr/>
      </dsp:nvSpPr>
      <dsp:spPr>
        <a:xfrm>
          <a:off x="2240515" y="2277899"/>
          <a:ext cx="448103" cy="1570387"/>
        </a:xfrm>
        <a:prstGeom prst="leftBrace">
          <a:avLst>
            <a:gd name="adj1" fmla="val 35000"/>
            <a:gd name="adj2" fmla="val 50000"/>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FE5FC0-9178-44C8-9E35-9449A45D6B24}">
      <dsp:nvSpPr>
        <dsp:cNvPr id="0" name=""/>
        <dsp:cNvSpPr/>
      </dsp:nvSpPr>
      <dsp:spPr>
        <a:xfrm>
          <a:off x="2867859" y="2277899"/>
          <a:ext cx="6094201" cy="1570387"/>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u="sng" kern="1200" dirty="0">
              <a:latin typeface="Century Gothic" panose="020B0502020202020204" pitchFamily="34" charset="0"/>
            </a:rPr>
            <a:t>Initiative: </a:t>
          </a:r>
          <a:r>
            <a:rPr lang="en-US" sz="1400" u="none" kern="1200" dirty="0">
              <a:latin typeface="Century Gothic" panose="020B0502020202020204" pitchFamily="34" charset="0"/>
            </a:rPr>
            <a:t>Through assessment, education, and intervention our </a:t>
          </a:r>
          <a:r>
            <a:rPr lang="en-US" sz="1400" b="1" u="none" kern="1200" dirty="0">
              <a:latin typeface="Century Gothic" panose="020B0502020202020204" pitchFamily="34" charset="0"/>
            </a:rPr>
            <a:t>Special Delivery </a:t>
          </a:r>
          <a:r>
            <a:rPr lang="en-US" sz="1400" u="none" kern="1200" dirty="0">
              <a:latin typeface="Century Gothic" panose="020B0502020202020204" pitchFamily="34" charset="0"/>
            </a:rPr>
            <a:t>care team promotes health maternal outcomes </a:t>
          </a:r>
        </a:p>
        <a:p>
          <a:pPr marL="114300" lvl="1" indent="-114300" algn="l" defTabSz="622300">
            <a:lnSpc>
              <a:spcPct val="90000"/>
            </a:lnSpc>
            <a:spcBef>
              <a:spcPct val="0"/>
            </a:spcBef>
            <a:spcAft>
              <a:spcPct val="15000"/>
            </a:spcAft>
            <a:buChar char="•"/>
          </a:pPr>
          <a:r>
            <a:rPr lang="en-US" sz="1400" u="sng" kern="1200" dirty="0">
              <a:latin typeface="Century Gothic" panose="020B0502020202020204" pitchFamily="34" charset="0"/>
            </a:rPr>
            <a:t>Initiative: </a:t>
          </a:r>
          <a:r>
            <a:rPr lang="en-US" sz="1400" u="none" kern="1200" dirty="0">
              <a:latin typeface="Century Gothic" panose="020B0502020202020204" pitchFamily="34" charset="0"/>
            </a:rPr>
            <a:t>Our </a:t>
          </a:r>
          <a:r>
            <a:rPr lang="en-US" sz="1400" b="1" u="none" kern="1200" dirty="0">
              <a:latin typeface="Century Gothic" panose="020B0502020202020204" pitchFamily="34" charset="0"/>
            </a:rPr>
            <a:t>digital</a:t>
          </a:r>
          <a:r>
            <a:rPr lang="en-US" sz="1400" u="none" kern="1200" dirty="0">
              <a:latin typeface="Century Gothic" panose="020B0502020202020204" pitchFamily="34" charset="0"/>
            </a:rPr>
            <a:t> maternal telehealth and engagement platform will allow </a:t>
          </a:r>
          <a:r>
            <a:rPr lang="en-US" sz="1400" b="1" u="none" kern="1200" dirty="0">
              <a:latin typeface="Century Gothic" panose="020B0502020202020204" pitchFamily="34" charset="0"/>
            </a:rPr>
            <a:t>24/7</a:t>
          </a:r>
          <a:r>
            <a:rPr lang="en-US" sz="1400" u="none" kern="1200" dirty="0">
              <a:latin typeface="Century Gothic" panose="020B0502020202020204" pitchFamily="34" charset="0"/>
            </a:rPr>
            <a:t> access to a care advocate, telehealth, educational materials, and tools to track symptoms, screenings and other assessments</a:t>
          </a:r>
        </a:p>
        <a:p>
          <a:pPr marL="114300" lvl="1" indent="-114300" algn="l" defTabSz="622300">
            <a:lnSpc>
              <a:spcPct val="90000"/>
            </a:lnSpc>
            <a:spcBef>
              <a:spcPct val="0"/>
            </a:spcBef>
            <a:spcAft>
              <a:spcPct val="15000"/>
            </a:spcAft>
            <a:buChar char="•"/>
          </a:pPr>
          <a:endParaRPr lang="en-US" sz="1400" u="sng" kern="1200" dirty="0">
            <a:latin typeface="Century Gothic" panose="020B0502020202020204" pitchFamily="34" charset="0"/>
          </a:endParaRPr>
        </a:p>
      </dsp:txBody>
      <dsp:txXfrm>
        <a:off x="2867859" y="2277899"/>
        <a:ext cx="6094201" cy="1570387"/>
      </dsp:txXfrm>
    </dsp:sp>
    <dsp:sp modelId="{DFA34533-5E3B-4593-B94D-534E4917C2C7}">
      <dsp:nvSpPr>
        <dsp:cNvPr id="0" name=""/>
        <dsp:cNvSpPr/>
      </dsp:nvSpPr>
      <dsp:spPr>
        <a:xfrm>
          <a:off x="0" y="3905887"/>
          <a:ext cx="2240515" cy="174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b="1" kern="1200" dirty="0">
              <a:latin typeface="Century Gothic" panose="020B0502020202020204" pitchFamily="34" charset="0"/>
            </a:rPr>
            <a:t>Goal 3: </a:t>
          </a:r>
          <a:r>
            <a:rPr lang="en-US" sz="1600" kern="1200" dirty="0">
              <a:latin typeface="Century Gothic" panose="020B0502020202020204" pitchFamily="34" charset="0"/>
            </a:rPr>
            <a:t>Improve Behavioral Health Outcomes and Quality Performance from Baseline</a:t>
          </a:r>
        </a:p>
        <a:p>
          <a:pPr marL="0" lvl="0" indent="0" algn="r" defTabSz="711200">
            <a:lnSpc>
              <a:spcPct val="90000"/>
            </a:lnSpc>
            <a:spcBef>
              <a:spcPct val="0"/>
            </a:spcBef>
            <a:spcAft>
              <a:spcPct val="35000"/>
            </a:spcAft>
            <a:buNone/>
          </a:pPr>
          <a:endParaRPr lang="en-US" sz="1600" kern="1200" dirty="0">
            <a:latin typeface="Century Gothic" panose="020B0502020202020204" pitchFamily="34" charset="0"/>
          </a:endParaRPr>
        </a:p>
      </dsp:txBody>
      <dsp:txXfrm>
        <a:off x="0" y="3905887"/>
        <a:ext cx="2240515" cy="1742400"/>
      </dsp:txXfrm>
    </dsp:sp>
    <dsp:sp modelId="{6CFA2CEE-BD3D-48A7-AB76-33ACADA6F45E}">
      <dsp:nvSpPr>
        <dsp:cNvPr id="0" name=""/>
        <dsp:cNvSpPr/>
      </dsp:nvSpPr>
      <dsp:spPr>
        <a:xfrm>
          <a:off x="2240515" y="3905887"/>
          <a:ext cx="448103" cy="1742400"/>
        </a:xfrm>
        <a:prstGeom prst="leftBrace">
          <a:avLst>
            <a:gd name="adj1" fmla="val 35000"/>
            <a:gd name="adj2" fmla="val 50000"/>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B84C36-CB6D-4FE1-8F87-1282E9BE7BFE}">
      <dsp:nvSpPr>
        <dsp:cNvPr id="0" name=""/>
        <dsp:cNvSpPr/>
      </dsp:nvSpPr>
      <dsp:spPr>
        <a:xfrm>
          <a:off x="2867859" y="3905887"/>
          <a:ext cx="6094201" cy="1742400"/>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u="sng" kern="1200" dirty="0">
              <a:latin typeface="Century Gothic" panose="020B0502020202020204" pitchFamily="34" charset="0"/>
            </a:rPr>
            <a:t>Initiative: </a:t>
          </a:r>
          <a:r>
            <a:rPr lang="en-US" sz="1400" u="none" kern="1200" dirty="0">
              <a:latin typeface="Century Gothic" panose="020B0502020202020204" pitchFamily="34" charset="0"/>
            </a:rPr>
            <a:t>Member outreach and engagement to assess support needs and locate the </a:t>
          </a:r>
          <a:r>
            <a:rPr lang="en-US" sz="1400" b="1" u="none" kern="1200" dirty="0">
              <a:latin typeface="Century Gothic" panose="020B0502020202020204" pitchFamily="34" charset="0"/>
            </a:rPr>
            <a:t>appropriate</a:t>
          </a:r>
          <a:r>
            <a:rPr lang="en-US" sz="1400" u="none" kern="1200" dirty="0">
              <a:latin typeface="Century Gothic" panose="020B0502020202020204" pitchFamily="34" charset="0"/>
            </a:rPr>
            <a:t> level of </a:t>
          </a:r>
          <a:r>
            <a:rPr lang="en-US" sz="1400" b="1" u="none" kern="1200" dirty="0">
              <a:latin typeface="Century Gothic" panose="020B0502020202020204" pitchFamily="34" charset="0"/>
            </a:rPr>
            <a:t>care</a:t>
          </a:r>
        </a:p>
        <a:p>
          <a:pPr marL="114300" lvl="1" indent="-114300" algn="l" defTabSz="622300">
            <a:lnSpc>
              <a:spcPct val="90000"/>
            </a:lnSpc>
            <a:spcBef>
              <a:spcPct val="0"/>
            </a:spcBef>
            <a:spcAft>
              <a:spcPct val="15000"/>
            </a:spcAft>
            <a:buChar char="•"/>
          </a:pPr>
          <a:r>
            <a:rPr lang="en-US" sz="1400" u="sng" kern="1200" dirty="0">
              <a:latin typeface="Century Gothic" panose="020B0502020202020204" pitchFamily="34" charset="0"/>
            </a:rPr>
            <a:t>Initiative: </a:t>
          </a:r>
          <a:r>
            <a:rPr lang="en-US" sz="1400" u="none" kern="1200" dirty="0">
              <a:latin typeface="Century Gothic" panose="020B0502020202020204" pitchFamily="34" charset="0"/>
            </a:rPr>
            <a:t>Care managers </a:t>
          </a:r>
          <a:r>
            <a:rPr lang="en-US" sz="1400" b="1" u="none" kern="1200" dirty="0">
              <a:latin typeface="Century Gothic" panose="020B0502020202020204" pitchFamily="34" charset="0"/>
            </a:rPr>
            <a:t>coach</a:t>
          </a:r>
          <a:r>
            <a:rPr lang="en-US" sz="1400" u="none" kern="1200" dirty="0">
              <a:latin typeface="Century Gothic" panose="020B0502020202020204" pitchFamily="34" charset="0"/>
            </a:rPr>
            <a:t> members on fulfilling care plans and how to actively engage in developing towards </a:t>
          </a:r>
          <a:r>
            <a:rPr lang="en-US" sz="1400" b="1" u="none" kern="1200" dirty="0">
              <a:latin typeface="Century Gothic" panose="020B0502020202020204" pitchFamily="34" charset="0"/>
            </a:rPr>
            <a:t>outcomes</a:t>
          </a:r>
        </a:p>
        <a:p>
          <a:pPr marL="114300" lvl="1" indent="-114300" algn="l" defTabSz="622300">
            <a:lnSpc>
              <a:spcPct val="90000"/>
            </a:lnSpc>
            <a:spcBef>
              <a:spcPct val="0"/>
            </a:spcBef>
            <a:spcAft>
              <a:spcPct val="15000"/>
            </a:spcAft>
            <a:buChar char="•"/>
          </a:pPr>
          <a:r>
            <a:rPr lang="en-US" sz="1400" u="sng" kern="1200" dirty="0">
              <a:latin typeface="Century Gothic" panose="020B0502020202020204" pitchFamily="34" charset="0"/>
            </a:rPr>
            <a:t>Initiative: </a:t>
          </a:r>
          <a:r>
            <a:rPr lang="en-US" sz="1400" u="none" kern="1200" dirty="0">
              <a:latin typeface="Century Gothic" panose="020B0502020202020204" pitchFamily="34" charset="0"/>
            </a:rPr>
            <a:t>Additional focus on 7-day follow up, discharge medication adherence, substance use </a:t>
          </a:r>
          <a:r>
            <a:rPr lang="en-US" sz="1400" b="1" u="none" kern="1200" dirty="0">
              <a:latin typeface="Century Gothic" panose="020B0502020202020204" pitchFamily="34" charset="0"/>
            </a:rPr>
            <a:t>prevention</a:t>
          </a:r>
          <a:r>
            <a:rPr lang="en-US" sz="1400" u="none" kern="1200" dirty="0">
              <a:latin typeface="Century Gothic" panose="020B0502020202020204" pitchFamily="34" charset="0"/>
            </a:rPr>
            <a:t> programs, and </a:t>
          </a:r>
          <a:r>
            <a:rPr lang="en-US" sz="1400" b="1" u="none" kern="1200" dirty="0">
              <a:latin typeface="Century Gothic" panose="020B0502020202020204" pitchFamily="34" charset="0"/>
            </a:rPr>
            <a:t>SDOH</a:t>
          </a:r>
          <a:r>
            <a:rPr lang="en-US" sz="1400" u="none" kern="1200" dirty="0">
              <a:latin typeface="Century Gothic" panose="020B0502020202020204" pitchFamily="34" charset="0"/>
            </a:rPr>
            <a:t> support </a:t>
          </a:r>
        </a:p>
        <a:p>
          <a:pPr marL="114300" lvl="1" indent="-114300" algn="l" defTabSz="622300">
            <a:lnSpc>
              <a:spcPct val="90000"/>
            </a:lnSpc>
            <a:spcBef>
              <a:spcPct val="0"/>
            </a:spcBef>
            <a:spcAft>
              <a:spcPct val="15000"/>
            </a:spcAft>
            <a:buChar char="•"/>
          </a:pPr>
          <a:endParaRPr lang="en-US" sz="1400" u="sng" kern="1200" dirty="0">
            <a:latin typeface="Century Gothic" panose="020B0502020202020204" pitchFamily="34" charset="0"/>
          </a:endParaRPr>
        </a:p>
      </dsp:txBody>
      <dsp:txXfrm>
        <a:off x="2867859" y="3905887"/>
        <a:ext cx="6094201" cy="1742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41336C-46BE-4596-B769-19E031B7F045}">
      <dsp:nvSpPr>
        <dsp:cNvPr id="0" name=""/>
        <dsp:cNvSpPr/>
      </dsp:nvSpPr>
      <dsp:spPr>
        <a:xfrm>
          <a:off x="0" y="699316"/>
          <a:ext cx="2242705" cy="570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1022350">
            <a:lnSpc>
              <a:spcPct val="90000"/>
            </a:lnSpc>
            <a:spcBef>
              <a:spcPct val="0"/>
            </a:spcBef>
            <a:spcAft>
              <a:spcPct val="35000"/>
            </a:spcAft>
            <a:buNone/>
          </a:pPr>
          <a:r>
            <a:rPr lang="en-US" sz="1800" b="1" kern="1200" dirty="0">
              <a:solidFill>
                <a:prstClr val="black">
                  <a:hueOff val="0"/>
                  <a:satOff val="0"/>
                  <a:lumOff val="0"/>
                  <a:alphaOff val="0"/>
                </a:prstClr>
              </a:solidFill>
              <a:latin typeface="Century Gothic" panose="020B0502020202020204" pitchFamily="34" charset="0"/>
              <a:ea typeface="+mn-ea"/>
              <a:cs typeface="+mn-cs"/>
            </a:rPr>
            <a:t>Goal 4: </a:t>
          </a:r>
          <a:r>
            <a:rPr lang="en-US" sz="1800" b="0" kern="1200" dirty="0">
              <a:solidFill>
                <a:prstClr val="black">
                  <a:hueOff val="0"/>
                  <a:satOff val="0"/>
                  <a:lumOff val="0"/>
                  <a:alphaOff val="0"/>
                </a:prstClr>
              </a:solidFill>
              <a:latin typeface="Century Gothic" panose="020B0502020202020204" pitchFamily="34" charset="0"/>
              <a:ea typeface="+mn-ea"/>
              <a:cs typeface="+mn-cs"/>
            </a:rPr>
            <a:t>Improve health care quality through making targeted community investments</a:t>
          </a:r>
        </a:p>
        <a:p>
          <a:pPr marL="0" lvl="0" indent="0" algn="r" defTabSz="1022350">
            <a:lnSpc>
              <a:spcPct val="90000"/>
            </a:lnSpc>
            <a:spcBef>
              <a:spcPct val="0"/>
            </a:spcBef>
            <a:spcAft>
              <a:spcPct val="35000"/>
            </a:spcAft>
            <a:buNone/>
          </a:pPr>
          <a:endParaRPr lang="en-US" sz="1800" b="0" kern="1200" dirty="0">
            <a:solidFill>
              <a:prstClr val="black">
                <a:hueOff val="0"/>
                <a:satOff val="0"/>
                <a:lumOff val="0"/>
                <a:alphaOff val="0"/>
              </a:prstClr>
            </a:solidFill>
            <a:latin typeface="Century Gothic" panose="020B0502020202020204" pitchFamily="34" charset="0"/>
            <a:ea typeface="+mn-ea"/>
            <a:cs typeface="+mn-cs"/>
          </a:endParaRPr>
        </a:p>
      </dsp:txBody>
      <dsp:txXfrm>
        <a:off x="0" y="699316"/>
        <a:ext cx="2242705" cy="570818"/>
      </dsp:txXfrm>
    </dsp:sp>
    <dsp:sp modelId="{9B19633E-3BEF-4777-983F-103D2C710013}">
      <dsp:nvSpPr>
        <dsp:cNvPr id="0" name=""/>
        <dsp:cNvSpPr/>
      </dsp:nvSpPr>
      <dsp:spPr>
        <a:xfrm>
          <a:off x="2242705" y="3631"/>
          <a:ext cx="448541" cy="1962190"/>
        </a:xfrm>
        <a:prstGeom prst="leftBrace">
          <a:avLst>
            <a:gd name="adj1" fmla="val 35000"/>
            <a:gd name="adj2" fmla="val 50000"/>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464232-820B-42AE-AA1E-5292577C4F14}">
      <dsp:nvSpPr>
        <dsp:cNvPr id="0" name=""/>
        <dsp:cNvSpPr/>
      </dsp:nvSpPr>
      <dsp:spPr>
        <a:xfrm>
          <a:off x="2870662" y="3631"/>
          <a:ext cx="6100158" cy="1962190"/>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US" sz="1300" u="sng" kern="1200" dirty="0">
              <a:latin typeface="Century Gothic" panose="020B0502020202020204" pitchFamily="34" charset="0"/>
            </a:rPr>
            <a:t>Initiative: </a:t>
          </a:r>
          <a:r>
            <a:rPr lang="en-US" sz="1300" u="none" kern="1200" dirty="0">
              <a:latin typeface="Century Gothic" panose="020B0502020202020204" pitchFamily="34" charset="0"/>
            </a:rPr>
            <a:t>2018 </a:t>
          </a:r>
          <a:r>
            <a:rPr lang="en-US" sz="1300" b="1" u="none" kern="1200" dirty="0">
              <a:latin typeface="Century Gothic" panose="020B0502020202020204" pitchFamily="34" charset="0"/>
            </a:rPr>
            <a:t>Fearless Food Fights </a:t>
          </a:r>
          <a:r>
            <a:rPr lang="en-US" sz="1300" u="none" kern="1200" dirty="0">
              <a:latin typeface="Century Gothic" panose="020B0502020202020204" pitchFamily="34" charset="0"/>
            </a:rPr>
            <a:t>produced more than </a:t>
          </a:r>
          <a:r>
            <a:rPr lang="en-US" sz="1300" b="1" u="none" kern="1200" dirty="0">
              <a:latin typeface="Century Gothic" panose="020B0502020202020204" pitchFamily="34" charset="0"/>
            </a:rPr>
            <a:t>1.1 million meals </a:t>
          </a:r>
          <a:r>
            <a:rPr lang="en-US" sz="1300" u="none" kern="1200" dirty="0">
              <a:latin typeface="Century Gothic" panose="020B0502020202020204" pitchFamily="34" charset="0"/>
            </a:rPr>
            <a:t>for local food pantries</a:t>
          </a:r>
          <a:endParaRPr lang="en-US" sz="1300" b="1" u="none" kern="1200" dirty="0">
            <a:latin typeface="Century Gothic" panose="020B0502020202020204" pitchFamily="34" charset="0"/>
          </a:endParaRPr>
        </a:p>
        <a:p>
          <a:pPr marL="114300" lvl="1" indent="-114300" algn="l" defTabSz="577850">
            <a:lnSpc>
              <a:spcPct val="90000"/>
            </a:lnSpc>
            <a:spcBef>
              <a:spcPct val="0"/>
            </a:spcBef>
            <a:spcAft>
              <a:spcPct val="15000"/>
            </a:spcAft>
            <a:buChar char="•"/>
          </a:pPr>
          <a:r>
            <a:rPr lang="en-US" sz="1300" u="sng" kern="1200" dirty="0">
              <a:latin typeface="Century Gothic" panose="020B0502020202020204" pitchFamily="34" charset="0"/>
            </a:rPr>
            <a:t>Initiative: </a:t>
          </a:r>
          <a:r>
            <a:rPr lang="en-US" sz="1300" u="none" kern="1200" dirty="0">
              <a:latin typeface="Century Gothic" panose="020B0502020202020204" pitchFamily="34" charset="0"/>
            </a:rPr>
            <a:t>Collaboration and investment in the Arkansas Rural Health Partnership with specific intent on helping ARHP </a:t>
          </a:r>
          <a:r>
            <a:rPr lang="en-US" sz="1300" b="1" u="none" kern="1200" dirty="0">
              <a:latin typeface="Century Gothic" panose="020B0502020202020204" pitchFamily="34" charset="0"/>
            </a:rPr>
            <a:t>gain access to SHARE</a:t>
          </a:r>
        </a:p>
        <a:p>
          <a:pPr marL="114300" lvl="1" indent="-114300" algn="l" defTabSz="577850">
            <a:lnSpc>
              <a:spcPct val="90000"/>
            </a:lnSpc>
            <a:spcBef>
              <a:spcPct val="0"/>
            </a:spcBef>
            <a:spcAft>
              <a:spcPct val="15000"/>
            </a:spcAft>
            <a:buChar char="•"/>
          </a:pPr>
          <a:r>
            <a:rPr lang="en-US" sz="1300" u="sng" kern="1200" dirty="0">
              <a:latin typeface="Century Gothic" panose="020B0502020202020204" pitchFamily="34" charset="0"/>
            </a:rPr>
            <a:t>Initiative: </a:t>
          </a:r>
          <a:r>
            <a:rPr lang="en-US" sz="1300" u="none" kern="1200" dirty="0">
              <a:latin typeface="Century Gothic" panose="020B0502020202020204" pitchFamily="34" charset="0"/>
            </a:rPr>
            <a:t>Been a leader in the fight against </a:t>
          </a:r>
          <a:r>
            <a:rPr lang="en-US" sz="1300" b="1" u="none" kern="1200" dirty="0">
              <a:latin typeface="Century Gothic" panose="020B0502020202020204" pitchFamily="34" charset="0"/>
            </a:rPr>
            <a:t>Covid 19</a:t>
          </a:r>
          <a:r>
            <a:rPr lang="en-US" sz="1300" u="none" kern="1200" dirty="0">
              <a:latin typeface="Century Gothic" panose="020B0502020202020204" pitchFamily="34" charset="0"/>
            </a:rPr>
            <a:t>.  Both with the Vaccinate the Natural State campaign and, through partnership with the Northwest Arkansas Council, helped fund the hiring of 10 bilingual community health navigators to better access testing and do education in communities</a:t>
          </a:r>
        </a:p>
        <a:p>
          <a:pPr marL="114300" lvl="1" indent="-114300" algn="l" defTabSz="622300">
            <a:lnSpc>
              <a:spcPct val="90000"/>
            </a:lnSpc>
            <a:spcBef>
              <a:spcPct val="0"/>
            </a:spcBef>
            <a:spcAft>
              <a:spcPct val="15000"/>
            </a:spcAft>
            <a:buChar char="•"/>
          </a:pPr>
          <a:endParaRPr lang="en-US" sz="1400" u="sng" kern="1200" dirty="0">
            <a:latin typeface="Century Gothic" panose="020B0502020202020204" pitchFamily="34" charset="0"/>
          </a:endParaRPr>
        </a:p>
      </dsp:txBody>
      <dsp:txXfrm>
        <a:off x="2870662" y="3631"/>
        <a:ext cx="6100158" cy="1962190"/>
      </dsp:txXfrm>
    </dsp:sp>
    <dsp:sp modelId="{76E17197-82C7-492C-B2C7-4FC0A1AC7F6A}">
      <dsp:nvSpPr>
        <dsp:cNvPr id="0" name=""/>
        <dsp:cNvSpPr/>
      </dsp:nvSpPr>
      <dsp:spPr>
        <a:xfrm>
          <a:off x="0" y="1983119"/>
          <a:ext cx="2242705" cy="1664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b="1" kern="1200" dirty="0">
              <a:latin typeface="Century Gothic" panose="020B0502020202020204" pitchFamily="34" charset="0"/>
            </a:rPr>
            <a:t>Goal 5: </a:t>
          </a:r>
          <a:r>
            <a:rPr lang="en-US" sz="1800" kern="1200" dirty="0">
              <a:latin typeface="Century Gothic" panose="020B0502020202020204" pitchFamily="34" charset="0"/>
            </a:rPr>
            <a:t>Reduce the proportion of Our ARHOME Members living in poverty</a:t>
          </a:r>
        </a:p>
        <a:p>
          <a:pPr marL="0" lvl="0" indent="0" algn="r" defTabSz="800100">
            <a:lnSpc>
              <a:spcPct val="90000"/>
            </a:lnSpc>
            <a:spcBef>
              <a:spcPct val="0"/>
            </a:spcBef>
            <a:spcAft>
              <a:spcPct val="35000"/>
            </a:spcAft>
            <a:buNone/>
          </a:pPr>
          <a:endParaRPr lang="en-US" sz="1800" kern="1200" dirty="0">
            <a:latin typeface="Century Gothic" panose="020B0502020202020204" pitchFamily="34" charset="0"/>
          </a:endParaRPr>
        </a:p>
      </dsp:txBody>
      <dsp:txXfrm>
        <a:off x="0" y="1983119"/>
        <a:ext cx="2242705" cy="1664888"/>
      </dsp:txXfrm>
    </dsp:sp>
    <dsp:sp modelId="{192EB0A8-B21C-4252-BDF5-E6A6DF6C9CC1}">
      <dsp:nvSpPr>
        <dsp:cNvPr id="0" name=""/>
        <dsp:cNvSpPr/>
      </dsp:nvSpPr>
      <dsp:spPr>
        <a:xfrm>
          <a:off x="2242705" y="1983119"/>
          <a:ext cx="448541" cy="1664888"/>
        </a:xfrm>
        <a:prstGeom prst="leftBrace">
          <a:avLst>
            <a:gd name="adj1" fmla="val 35000"/>
            <a:gd name="adj2" fmla="val 50000"/>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FE5FC0-9178-44C8-9E35-9449A45D6B24}">
      <dsp:nvSpPr>
        <dsp:cNvPr id="0" name=""/>
        <dsp:cNvSpPr/>
      </dsp:nvSpPr>
      <dsp:spPr>
        <a:xfrm>
          <a:off x="2870662" y="1975577"/>
          <a:ext cx="6100158" cy="1664888"/>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u="sng" kern="1200" dirty="0">
              <a:latin typeface="Century Gothic" panose="020B0502020202020204" pitchFamily="34" charset="0"/>
            </a:rPr>
            <a:t>Initiative:  </a:t>
          </a:r>
          <a:r>
            <a:rPr lang="en-US" sz="1400" b="1" u="none" kern="1200" dirty="0">
              <a:latin typeface="Century Gothic" panose="020B0502020202020204" pitchFamily="34" charset="0"/>
            </a:rPr>
            <a:t>Promote</a:t>
          </a:r>
          <a:r>
            <a:rPr lang="en-US" sz="1400" u="none" kern="1200" dirty="0">
              <a:latin typeface="Century Gothic" panose="020B0502020202020204" pitchFamily="34" charset="0"/>
            </a:rPr>
            <a:t> member participation in employment, education, and training programs</a:t>
          </a:r>
        </a:p>
        <a:p>
          <a:pPr marL="114300" lvl="1" indent="-114300" algn="l" defTabSz="622300">
            <a:lnSpc>
              <a:spcPct val="90000"/>
            </a:lnSpc>
            <a:spcBef>
              <a:spcPct val="0"/>
            </a:spcBef>
            <a:spcAft>
              <a:spcPct val="15000"/>
            </a:spcAft>
            <a:buChar char="•"/>
          </a:pPr>
          <a:r>
            <a:rPr lang="en-US" sz="1400" u="sng" kern="1200" dirty="0">
              <a:latin typeface="Century Gothic" panose="020B0502020202020204" pitchFamily="34" charset="0"/>
            </a:rPr>
            <a:t>Initiative: </a:t>
          </a:r>
          <a:r>
            <a:rPr lang="en-US" sz="1400" b="1" u="none" kern="1200" dirty="0">
              <a:latin typeface="Century Gothic" panose="020B0502020202020204" pitchFamily="34" charset="0"/>
            </a:rPr>
            <a:t>Incentivize</a:t>
          </a:r>
          <a:r>
            <a:rPr lang="en-US" sz="1400" u="none" kern="1200" dirty="0">
              <a:latin typeface="Century Gothic" panose="020B0502020202020204" pitchFamily="34" charset="0"/>
            </a:rPr>
            <a:t> member participation in either additional workforce training or online education classes to better prepare them for improved work opportunities</a:t>
          </a:r>
        </a:p>
      </dsp:txBody>
      <dsp:txXfrm>
        <a:off x="2870662" y="1975577"/>
        <a:ext cx="6100158" cy="1664888"/>
      </dsp:txXfrm>
    </dsp:sp>
    <dsp:sp modelId="{DFA34533-5E3B-4593-B94D-534E4917C2C7}">
      <dsp:nvSpPr>
        <dsp:cNvPr id="0" name=""/>
        <dsp:cNvSpPr/>
      </dsp:nvSpPr>
      <dsp:spPr>
        <a:xfrm>
          <a:off x="0" y="3724765"/>
          <a:ext cx="2242705" cy="1902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b="1" kern="1200" dirty="0">
              <a:latin typeface="Century Gothic" panose="020B0502020202020204" pitchFamily="34" charset="0"/>
            </a:rPr>
            <a:t>Goal 6: </a:t>
          </a:r>
          <a:r>
            <a:rPr lang="en-US" sz="1800" b="0" kern="1200" dirty="0">
              <a:latin typeface="Century Gothic" panose="020B0502020202020204" pitchFamily="34" charset="0"/>
            </a:rPr>
            <a:t>Reduce health inequities and outcomes disparities for rural and minority populations</a:t>
          </a:r>
        </a:p>
        <a:p>
          <a:pPr marL="0" lvl="0" indent="0" algn="r" defTabSz="800100">
            <a:lnSpc>
              <a:spcPct val="90000"/>
            </a:lnSpc>
            <a:spcBef>
              <a:spcPct val="0"/>
            </a:spcBef>
            <a:spcAft>
              <a:spcPct val="35000"/>
            </a:spcAft>
            <a:buNone/>
          </a:pPr>
          <a:endParaRPr lang="en-US" sz="1800" b="0" kern="1200" dirty="0">
            <a:latin typeface="Century Gothic" panose="020B0502020202020204" pitchFamily="34" charset="0"/>
          </a:endParaRPr>
        </a:p>
      </dsp:txBody>
      <dsp:txXfrm>
        <a:off x="0" y="3724765"/>
        <a:ext cx="2242705" cy="1902729"/>
      </dsp:txXfrm>
    </dsp:sp>
    <dsp:sp modelId="{6CFA2CEE-BD3D-48A7-AB76-33ACADA6F45E}">
      <dsp:nvSpPr>
        <dsp:cNvPr id="0" name=""/>
        <dsp:cNvSpPr/>
      </dsp:nvSpPr>
      <dsp:spPr>
        <a:xfrm>
          <a:off x="2242705" y="3665305"/>
          <a:ext cx="448541" cy="2021650"/>
        </a:xfrm>
        <a:prstGeom prst="leftBrace">
          <a:avLst>
            <a:gd name="adj1" fmla="val 35000"/>
            <a:gd name="adj2" fmla="val 50000"/>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B84C36-CB6D-4FE1-8F87-1282E9BE7BFE}">
      <dsp:nvSpPr>
        <dsp:cNvPr id="0" name=""/>
        <dsp:cNvSpPr/>
      </dsp:nvSpPr>
      <dsp:spPr>
        <a:xfrm>
          <a:off x="2870662" y="3665305"/>
          <a:ext cx="6100158" cy="2021650"/>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US" sz="1300" u="sng" kern="1200" dirty="0">
              <a:latin typeface="Century Gothic" panose="020B0502020202020204" pitchFamily="34" charset="0"/>
            </a:rPr>
            <a:t>Initiative: </a:t>
          </a:r>
          <a:r>
            <a:rPr lang="en-US" sz="1300" u="none" kern="1200" dirty="0">
              <a:latin typeface="Century Gothic" panose="020B0502020202020204" pitchFamily="34" charset="0"/>
            </a:rPr>
            <a:t>Medical Director to oversee </a:t>
          </a:r>
          <a:r>
            <a:rPr lang="en-US" sz="1300" b="1" u="none" kern="1200" dirty="0">
              <a:latin typeface="Century Gothic" panose="020B0502020202020204" pitchFamily="34" charset="0"/>
            </a:rPr>
            <a:t>Health </a:t>
          </a:r>
          <a:r>
            <a:rPr lang="en-US" sz="1300" b="1" u="none" kern="1200">
              <a:latin typeface="Century Gothic" panose="020B0502020202020204" pitchFamily="34" charset="0"/>
            </a:rPr>
            <a:t>Equity </a:t>
          </a:r>
          <a:r>
            <a:rPr lang="en-US" sz="1300" u="none" kern="1200">
              <a:latin typeface="Century Gothic" panose="020B0502020202020204" pitchFamily="34" charset="0"/>
            </a:rPr>
            <a:t>and </a:t>
          </a:r>
          <a:r>
            <a:rPr lang="en-US" sz="1300" b="1" u="none" kern="1200">
              <a:latin typeface="Century Gothic" panose="020B0502020202020204" pitchFamily="34" charset="0"/>
            </a:rPr>
            <a:t>Public Program</a:t>
          </a:r>
          <a:endParaRPr lang="en-US" sz="1300" b="1" u="none" kern="1200" dirty="0">
            <a:latin typeface="Century Gothic" panose="020B0502020202020204" pitchFamily="34" charset="0"/>
          </a:endParaRPr>
        </a:p>
        <a:p>
          <a:pPr marL="114300" lvl="1" indent="-114300" algn="l" defTabSz="577850">
            <a:lnSpc>
              <a:spcPct val="90000"/>
            </a:lnSpc>
            <a:spcBef>
              <a:spcPct val="0"/>
            </a:spcBef>
            <a:spcAft>
              <a:spcPct val="15000"/>
            </a:spcAft>
            <a:buChar char="•"/>
          </a:pPr>
          <a:r>
            <a:rPr lang="en-US" sz="1300" u="sng" kern="1200" dirty="0">
              <a:latin typeface="Century Gothic" panose="020B0502020202020204" pitchFamily="34" charset="0"/>
            </a:rPr>
            <a:t>Initiative: </a:t>
          </a:r>
          <a:r>
            <a:rPr lang="en-US" sz="1300" u="none" kern="1200" dirty="0">
              <a:latin typeface="Century Gothic" panose="020B0502020202020204" pitchFamily="34" charset="0"/>
            </a:rPr>
            <a:t>Leverage </a:t>
          </a:r>
          <a:r>
            <a:rPr lang="en-US" sz="1300" b="1" u="none" kern="1200" dirty="0">
              <a:latin typeface="Century Gothic" panose="020B0502020202020204" pitchFamily="34" charset="0"/>
            </a:rPr>
            <a:t>data analytics </a:t>
          </a:r>
          <a:r>
            <a:rPr lang="en-US" sz="1300" u="none" kern="1200" dirty="0">
              <a:latin typeface="Century Gothic" panose="020B0502020202020204" pitchFamily="34" charset="0"/>
            </a:rPr>
            <a:t>to examine and identify geographic, environmental and SDOH factors to create </a:t>
          </a:r>
          <a:r>
            <a:rPr lang="en-US" sz="1300" b="1" u="none" kern="1200" dirty="0">
              <a:latin typeface="Century Gothic" panose="020B0502020202020204" pitchFamily="34" charset="0"/>
            </a:rPr>
            <a:t>tailored</a:t>
          </a:r>
          <a:r>
            <a:rPr lang="en-US" sz="1300" u="none" kern="1200" dirty="0">
              <a:latin typeface="Century Gothic" panose="020B0502020202020204" pitchFamily="34" charset="0"/>
            </a:rPr>
            <a:t> </a:t>
          </a:r>
          <a:r>
            <a:rPr lang="en-US" sz="1300" b="1" u="none" kern="1200" dirty="0">
              <a:latin typeface="Century Gothic" panose="020B0502020202020204" pitchFamily="34" charset="0"/>
            </a:rPr>
            <a:t>approaches</a:t>
          </a:r>
          <a:r>
            <a:rPr lang="en-US" sz="1300" u="none" kern="1200" dirty="0">
              <a:latin typeface="Century Gothic" panose="020B0502020202020204" pitchFamily="34" charset="0"/>
            </a:rPr>
            <a:t> to address health disparities </a:t>
          </a:r>
        </a:p>
        <a:p>
          <a:pPr marL="114300" lvl="1" indent="-114300" algn="l" defTabSz="577850">
            <a:lnSpc>
              <a:spcPct val="90000"/>
            </a:lnSpc>
            <a:spcBef>
              <a:spcPct val="0"/>
            </a:spcBef>
            <a:spcAft>
              <a:spcPct val="15000"/>
            </a:spcAft>
            <a:buChar char="•"/>
          </a:pPr>
          <a:r>
            <a:rPr lang="en-US" sz="1300" u="sng" kern="1200" dirty="0">
              <a:latin typeface="Century Gothic" panose="020B0502020202020204" pitchFamily="34" charset="0"/>
            </a:rPr>
            <a:t>Initiative: </a:t>
          </a:r>
          <a:r>
            <a:rPr lang="en-US" sz="1300" b="1" u="none" kern="1200" dirty="0">
              <a:latin typeface="Century Gothic" panose="020B0502020202020204" pitchFamily="34" charset="0"/>
            </a:rPr>
            <a:t>Mobile</a:t>
          </a:r>
          <a:r>
            <a:rPr lang="en-US" sz="1300" u="none" kern="1200" dirty="0">
              <a:latin typeface="Century Gothic" panose="020B0502020202020204" pitchFamily="34" charset="0"/>
            </a:rPr>
            <a:t> capabilities and </a:t>
          </a:r>
          <a:r>
            <a:rPr lang="en-US" sz="1300" b="1" u="none" kern="1200" dirty="0">
              <a:latin typeface="Century Gothic" panose="020B0502020202020204" pitchFamily="34" charset="0"/>
            </a:rPr>
            <a:t>telehealth</a:t>
          </a:r>
          <a:r>
            <a:rPr lang="en-US" sz="1300" u="none" kern="1200" dirty="0">
              <a:latin typeface="Century Gothic" panose="020B0502020202020204" pitchFamily="34" charset="0"/>
            </a:rPr>
            <a:t> reduces historical physical barriers to access care</a:t>
          </a:r>
        </a:p>
        <a:p>
          <a:pPr marL="114300" lvl="1" indent="-114300" algn="l" defTabSz="577850">
            <a:lnSpc>
              <a:spcPct val="90000"/>
            </a:lnSpc>
            <a:spcBef>
              <a:spcPct val="0"/>
            </a:spcBef>
            <a:spcAft>
              <a:spcPct val="15000"/>
            </a:spcAft>
            <a:buChar char="•"/>
          </a:pPr>
          <a:r>
            <a:rPr lang="en-US" sz="1300" u="sng" kern="1200" dirty="0">
              <a:latin typeface="Century Gothic" panose="020B0502020202020204" pitchFamily="34" charset="0"/>
            </a:rPr>
            <a:t>Initiative: </a:t>
          </a:r>
          <a:r>
            <a:rPr lang="en-US" sz="1300" u="none" kern="1200" dirty="0">
              <a:latin typeface="Century Gothic" panose="020B0502020202020204" pitchFamily="34" charset="0"/>
            </a:rPr>
            <a:t>A </a:t>
          </a:r>
          <a:r>
            <a:rPr lang="en-US" sz="1300" b="1" u="none" kern="1200" dirty="0">
              <a:latin typeface="Century Gothic" panose="020B0502020202020204" pitchFamily="34" charset="0"/>
            </a:rPr>
            <a:t>statewide</a:t>
          </a:r>
          <a:r>
            <a:rPr lang="en-US" sz="1300" u="none" kern="1200" dirty="0">
              <a:latin typeface="Century Gothic" panose="020B0502020202020204" pitchFamily="34" charset="0"/>
            </a:rPr>
            <a:t> approach to provider integration through our Collaborative Health Initiatives and involvement in </a:t>
          </a:r>
          <a:r>
            <a:rPr lang="en-US" sz="1300" b="1" u="none" kern="1200" dirty="0">
              <a:latin typeface="Century Gothic" panose="020B0502020202020204" pitchFamily="34" charset="0"/>
            </a:rPr>
            <a:t>value-based </a:t>
          </a:r>
          <a:r>
            <a:rPr lang="en-US" sz="1300" u="none" kern="1200" dirty="0">
              <a:latin typeface="Century Gothic" panose="020B0502020202020204" pitchFamily="34" charset="0"/>
            </a:rPr>
            <a:t>innovation programs like PCMH and PCF</a:t>
          </a:r>
        </a:p>
        <a:p>
          <a:pPr marL="114300" lvl="1" indent="-114300" algn="l" defTabSz="622300">
            <a:lnSpc>
              <a:spcPct val="90000"/>
            </a:lnSpc>
            <a:spcBef>
              <a:spcPct val="0"/>
            </a:spcBef>
            <a:spcAft>
              <a:spcPct val="15000"/>
            </a:spcAft>
            <a:buChar char="•"/>
          </a:pPr>
          <a:endParaRPr lang="en-US" sz="1400" u="sng" kern="1200" dirty="0">
            <a:latin typeface="Century Gothic" panose="020B0502020202020204" pitchFamily="34" charset="0"/>
          </a:endParaRPr>
        </a:p>
      </dsp:txBody>
      <dsp:txXfrm>
        <a:off x="2870662" y="3665305"/>
        <a:ext cx="6100158" cy="20216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F77679-3352-4B55-A10F-B222DB885813}">
      <dsp:nvSpPr>
        <dsp:cNvPr id="0" name=""/>
        <dsp:cNvSpPr/>
      </dsp:nvSpPr>
      <dsp:spPr>
        <a:xfrm>
          <a:off x="511125" y="0"/>
          <a:ext cx="7851642" cy="5598798"/>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669494-388F-466F-B81C-9780B31F140C}">
      <dsp:nvSpPr>
        <dsp:cNvPr id="0" name=""/>
        <dsp:cNvSpPr/>
      </dsp:nvSpPr>
      <dsp:spPr>
        <a:xfrm>
          <a:off x="834510" y="114875"/>
          <a:ext cx="3077861" cy="27384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entury Gothic" panose="020B0502020202020204" pitchFamily="34" charset="0"/>
            </a:rPr>
            <a:t>Multifaceted approach to delivering appropriate and timely care to members with the goal of improved health outcomes by partnering throughout the state with community organizational, healthcare providers, and leveraging our care management teams</a:t>
          </a:r>
        </a:p>
      </dsp:txBody>
      <dsp:txXfrm>
        <a:off x="968188" y="248553"/>
        <a:ext cx="2810505" cy="2471054"/>
      </dsp:txXfrm>
    </dsp:sp>
    <dsp:sp modelId="{F2C45672-81E1-4016-841D-8A390E032154}">
      <dsp:nvSpPr>
        <dsp:cNvPr id="0" name=""/>
        <dsp:cNvSpPr/>
      </dsp:nvSpPr>
      <dsp:spPr>
        <a:xfrm>
          <a:off x="4797964" y="132616"/>
          <a:ext cx="3191951" cy="27206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entury Gothic" panose="020B0502020202020204" pitchFamily="34" charset="0"/>
            </a:rPr>
            <a:t>Incentivize healthy behaviors through financial rewards and incentives with the goal of encouraging greater personal accountability </a:t>
          </a:r>
        </a:p>
      </dsp:txBody>
      <dsp:txXfrm>
        <a:off x="4930776" y="265428"/>
        <a:ext cx="2926327" cy="2455034"/>
      </dsp:txXfrm>
    </dsp:sp>
    <dsp:sp modelId="{073F030D-1246-4A75-8EFA-B4E46ACB4292}">
      <dsp:nvSpPr>
        <dsp:cNvPr id="0" name=""/>
        <dsp:cNvSpPr/>
      </dsp:nvSpPr>
      <dsp:spPr>
        <a:xfrm>
          <a:off x="805174" y="2917738"/>
          <a:ext cx="3243046" cy="26119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entury Gothic" panose="020B0502020202020204" pitchFamily="34" charset="0"/>
            </a:rPr>
            <a:t>Tailored focus on those members with chronic conditions or members most at risk for adverse outcomes with the goal of reduced total cost of care, improved member experience, and increased efficiency in the delivery of care</a:t>
          </a:r>
        </a:p>
      </dsp:txBody>
      <dsp:txXfrm>
        <a:off x="932679" y="3045243"/>
        <a:ext cx="2988036" cy="2356951"/>
      </dsp:txXfrm>
    </dsp:sp>
    <dsp:sp modelId="{E64A67EB-F7B2-430E-B63B-2F29B1440110}">
      <dsp:nvSpPr>
        <dsp:cNvPr id="0" name=""/>
        <dsp:cNvSpPr/>
      </dsp:nvSpPr>
      <dsp:spPr>
        <a:xfrm>
          <a:off x="4824603" y="2891110"/>
          <a:ext cx="3298464" cy="25409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entury Gothic" panose="020B0502020202020204" pitchFamily="34" charset="0"/>
            </a:rPr>
            <a:t>Adoption of digital tools and capabilities to broaden access to care with a goal of overall health improvement, while specifically focusing on conditions like maternity and behavioral health</a:t>
          </a:r>
        </a:p>
      </dsp:txBody>
      <dsp:txXfrm>
        <a:off x="4948643" y="3015150"/>
        <a:ext cx="3050384" cy="2292895"/>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F429DEF-37FF-4547-9E08-9B69399345DD}" type="datetimeFigureOut">
              <a:rPr lang="en-US" smtClean="0"/>
              <a:t>8/19/2021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293AF19-36AA-CF40-BE37-A10DF478AFFE}" type="slidenum">
              <a:rPr lang="en-US" smtClean="0"/>
              <a:t>‹#›</a:t>
            </a:fld>
            <a:endParaRPr lang="en-US"/>
          </a:p>
        </p:txBody>
      </p:sp>
    </p:spTree>
    <p:extLst>
      <p:ext uri="{BB962C8B-B14F-4D97-AF65-F5344CB8AC3E}">
        <p14:creationId xmlns:p14="http://schemas.microsoft.com/office/powerpoint/2010/main" val="41475316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BE4B4B-D64A-524B-9619-BDD9ABA3D31F}" type="datetimeFigureOut">
              <a:rPr lang="en-US" smtClean="0"/>
              <a:t>8/19/2021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0FEBA4-5E33-1148-8156-39DA27921A2D}" type="slidenum">
              <a:rPr lang="en-US" smtClean="0"/>
              <a:t>‹#›</a:t>
            </a:fld>
            <a:endParaRPr lang="en-US"/>
          </a:p>
        </p:txBody>
      </p:sp>
    </p:spTree>
    <p:extLst>
      <p:ext uri="{BB962C8B-B14F-4D97-AF65-F5344CB8AC3E}">
        <p14:creationId xmlns:p14="http://schemas.microsoft.com/office/powerpoint/2010/main" val="15089736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Text/Bullet">
    <p:spTree>
      <p:nvGrpSpPr>
        <p:cNvPr id="1" name=""/>
        <p:cNvGrpSpPr/>
        <p:nvPr/>
      </p:nvGrpSpPr>
      <p:grpSpPr>
        <a:xfrm>
          <a:off x="0" y="0"/>
          <a:ext cx="0" cy="0"/>
          <a:chOff x="0" y="0"/>
          <a:chExt cx="0" cy="0"/>
        </a:xfrm>
      </p:grpSpPr>
      <p:sp>
        <p:nvSpPr>
          <p:cNvPr id="14" name="Slide Number Placeholder 5"/>
          <p:cNvSpPr>
            <a:spLocks noGrp="1"/>
          </p:cNvSpPr>
          <p:nvPr>
            <p:ph type="sldNum" sz="quarter" idx="4"/>
          </p:nvPr>
        </p:nvSpPr>
        <p:spPr>
          <a:xfrm>
            <a:off x="8609732" y="6595970"/>
            <a:ext cx="432110" cy="186321"/>
          </a:xfrm>
          <a:prstGeom prst="rect">
            <a:avLst/>
          </a:prstGeom>
        </p:spPr>
        <p:txBody>
          <a:bodyPr vert="horz" lIns="91440" tIns="45720" rIns="91440" bIns="45720" rtlCol="0" anchor="ctr"/>
          <a:lstStyle>
            <a:lvl1pPr algn="r">
              <a:defRPr sz="1200">
                <a:solidFill>
                  <a:schemeClr val="tx1">
                    <a:tint val="75000"/>
                  </a:schemeClr>
                </a:solidFill>
              </a:defRPr>
            </a:lvl1pPr>
          </a:lstStyle>
          <a:p>
            <a:fld id="{E9084AE2-DFB3-1A4F-B6BD-9E63C9D455EF}" type="slidenum">
              <a:rPr lang="en-US" smtClean="0"/>
              <a:t>‹#›</a:t>
            </a:fld>
            <a:endParaRPr lang="en-US"/>
          </a:p>
        </p:txBody>
      </p:sp>
      <p:sp>
        <p:nvSpPr>
          <p:cNvPr id="15" name="Footer Placeholder 7"/>
          <p:cNvSpPr>
            <a:spLocks noGrp="1"/>
          </p:cNvSpPr>
          <p:nvPr>
            <p:ph type="ftr" sz="quarter" idx="3"/>
          </p:nvPr>
        </p:nvSpPr>
        <p:spPr>
          <a:xfrm>
            <a:off x="3240424" y="6561829"/>
            <a:ext cx="4679710" cy="247774"/>
          </a:xfrm>
          <a:prstGeom prst="rect">
            <a:avLst/>
          </a:prstGeom>
        </p:spPr>
        <p:txBody>
          <a:bodyPr anchor="ctr" anchorCtr="0"/>
          <a:lstStyle>
            <a:lvl1pPr>
              <a:defRPr sz="1400">
                <a:solidFill>
                  <a:srgbClr val="D4CDA2"/>
                </a:solidFill>
                <a:latin typeface="Arial Narrow"/>
                <a:cs typeface="Arial Narrow"/>
              </a:defRPr>
            </a:lvl1pPr>
          </a:lstStyle>
          <a:p>
            <a:r>
              <a:rPr lang="en-US" dirty="0"/>
              <a:t>PRESENTATION TITLE GOES HERE</a:t>
            </a:r>
          </a:p>
        </p:txBody>
      </p:sp>
      <p:sp>
        <p:nvSpPr>
          <p:cNvPr id="10" name="Rectangle 9"/>
          <p:cNvSpPr/>
          <p:nvPr userDrawn="1"/>
        </p:nvSpPr>
        <p:spPr>
          <a:xfrm flipV="1">
            <a:off x="431030" y="672294"/>
            <a:ext cx="8322297" cy="45719"/>
          </a:xfrm>
          <a:prstGeom prst="rect">
            <a:avLst/>
          </a:prstGeom>
          <a:solidFill>
            <a:srgbClr val="107F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2"/>
          </p:nvPr>
        </p:nvSpPr>
        <p:spPr>
          <a:xfrm>
            <a:off x="352425" y="1109663"/>
            <a:ext cx="8583613" cy="4919180"/>
          </a:xfrm>
          <a:prstGeom prst="rect">
            <a:avLst/>
          </a:prstGeom>
        </p:spPr>
        <p:txBody>
          <a:bodyPr vert="horz"/>
          <a:lstStyle>
            <a:lvl1pPr marL="342900" indent="-342900">
              <a:buClr>
                <a:srgbClr val="107FC4"/>
              </a:buClr>
              <a:buFont typeface="Wingdings" charset="2"/>
              <a:buChar char="§"/>
              <a:defRPr>
                <a:solidFill>
                  <a:schemeClr val="tx1">
                    <a:lumMod val="75000"/>
                    <a:lumOff val="25000"/>
                  </a:schemeClr>
                </a:solidFill>
              </a:defRPr>
            </a:lvl1pPr>
            <a:lvl2pPr marL="742950" indent="-285750">
              <a:buClr>
                <a:schemeClr val="tx1">
                  <a:lumMod val="75000"/>
                  <a:lumOff val="25000"/>
                </a:schemeClr>
              </a:buClr>
              <a:buFont typeface="Lucida Grande"/>
              <a:buChar char="–"/>
              <a:defRPr>
                <a:solidFill>
                  <a:schemeClr val="tx1">
                    <a:lumMod val="75000"/>
                    <a:lumOff val="25000"/>
                  </a:schemeClr>
                </a:solidFill>
              </a:defRPr>
            </a:lvl2pPr>
            <a:lvl3pPr marL="1143000" indent="-228600">
              <a:buFont typeface="Arial"/>
              <a:buChar char="•"/>
              <a:defRPr>
                <a:solidFill>
                  <a:schemeClr val="tx1">
                    <a:lumMod val="75000"/>
                    <a:lumOff val="25000"/>
                  </a:schemeClr>
                </a:solidFill>
              </a:defRPr>
            </a:lvl3pPr>
            <a:lvl4pPr marL="1600200" indent="-228600">
              <a:buFont typeface="Courier New"/>
              <a:buChar char="o"/>
              <a:defRPr>
                <a:solidFill>
                  <a:schemeClr val="tx1">
                    <a:lumMod val="75000"/>
                    <a:lumOff val="25000"/>
                  </a:schemeClr>
                </a:solidFill>
              </a:defRPr>
            </a:lvl4pPr>
            <a:lvl5pPr marL="2057400" indent="-228600">
              <a:buFont typeface="Wingdings" charset="2"/>
              <a:buChar cha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352425" y="213918"/>
            <a:ext cx="4283075" cy="641350"/>
          </a:xfrm>
          <a:prstGeom prst="rect">
            <a:avLst/>
          </a:prstGeom>
        </p:spPr>
        <p:txBody>
          <a:bodyPr vert="horz"/>
          <a:lstStyle>
            <a:lvl1pPr marL="0" indent="0">
              <a:buNone/>
              <a:defRPr>
                <a:solidFill>
                  <a:srgbClr val="404040"/>
                </a:solidFill>
              </a:defRPr>
            </a:lvl1pPr>
          </a:lstStyle>
          <a:p>
            <a:pPr lvl="0"/>
            <a:r>
              <a:rPr lang="en-US" dirty="0"/>
              <a:t>Click to edit </a:t>
            </a:r>
          </a:p>
        </p:txBody>
      </p:sp>
    </p:spTree>
    <p:extLst>
      <p:ext uri="{BB962C8B-B14F-4D97-AF65-F5344CB8AC3E}">
        <p14:creationId xmlns:p14="http://schemas.microsoft.com/office/powerpoint/2010/main" val="2310195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Divider">
    <p:spTree>
      <p:nvGrpSpPr>
        <p:cNvPr id="1" name=""/>
        <p:cNvGrpSpPr/>
        <p:nvPr/>
      </p:nvGrpSpPr>
      <p:grpSpPr>
        <a:xfrm>
          <a:off x="0" y="0"/>
          <a:ext cx="0" cy="0"/>
          <a:chOff x="0" y="0"/>
          <a:chExt cx="0" cy="0"/>
        </a:xfrm>
      </p:grpSpPr>
      <p:sp>
        <p:nvSpPr>
          <p:cNvPr id="11" name="Rectangle 10"/>
          <p:cNvSpPr/>
          <p:nvPr userDrawn="1"/>
        </p:nvSpPr>
        <p:spPr>
          <a:xfrm>
            <a:off x="0" y="1023257"/>
            <a:ext cx="9144000" cy="4056743"/>
          </a:xfrm>
          <a:prstGeom prst="rect">
            <a:avLst/>
          </a:prstGeom>
          <a:solidFill>
            <a:schemeClr val="bg1">
              <a:alpha val="8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cs.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35373" y="1783668"/>
            <a:ext cx="2581656" cy="1340940"/>
          </a:xfrm>
          <a:prstGeom prst="rect">
            <a:avLst/>
          </a:prstGeom>
        </p:spPr>
      </p:pic>
      <p:sp>
        <p:nvSpPr>
          <p:cNvPr id="14" name="Slide Number Placeholder 5"/>
          <p:cNvSpPr>
            <a:spLocks noGrp="1"/>
          </p:cNvSpPr>
          <p:nvPr>
            <p:ph type="sldNum" sz="quarter" idx="4"/>
          </p:nvPr>
        </p:nvSpPr>
        <p:spPr>
          <a:xfrm>
            <a:off x="8609732" y="6595970"/>
            <a:ext cx="432110" cy="186321"/>
          </a:xfrm>
          <a:prstGeom prst="rect">
            <a:avLst/>
          </a:prstGeom>
        </p:spPr>
        <p:txBody>
          <a:bodyPr vert="horz" lIns="91440" tIns="45720" rIns="91440" bIns="45720" rtlCol="0" anchor="ctr"/>
          <a:lstStyle>
            <a:lvl1pPr algn="r">
              <a:defRPr sz="1200">
                <a:solidFill>
                  <a:schemeClr val="tx1">
                    <a:tint val="75000"/>
                  </a:schemeClr>
                </a:solidFill>
              </a:defRPr>
            </a:lvl1pPr>
          </a:lstStyle>
          <a:p>
            <a:fld id="{E9084AE2-DFB3-1A4F-B6BD-9E63C9D455EF}" type="slidenum">
              <a:rPr lang="en-US" smtClean="0"/>
              <a:t>‹#›</a:t>
            </a:fld>
            <a:endParaRPr lang="en-US"/>
          </a:p>
        </p:txBody>
      </p:sp>
      <p:sp>
        <p:nvSpPr>
          <p:cNvPr id="15" name="Footer Placeholder 7"/>
          <p:cNvSpPr>
            <a:spLocks noGrp="1"/>
          </p:cNvSpPr>
          <p:nvPr>
            <p:ph type="ftr" sz="quarter" idx="3"/>
          </p:nvPr>
        </p:nvSpPr>
        <p:spPr>
          <a:xfrm>
            <a:off x="3240424" y="6561829"/>
            <a:ext cx="4679710" cy="247774"/>
          </a:xfrm>
          <a:prstGeom prst="rect">
            <a:avLst/>
          </a:prstGeom>
        </p:spPr>
        <p:txBody>
          <a:bodyPr anchor="ctr" anchorCtr="0"/>
          <a:lstStyle>
            <a:lvl1pPr>
              <a:defRPr sz="1400">
                <a:solidFill>
                  <a:srgbClr val="D4CDA2"/>
                </a:solidFill>
                <a:latin typeface="Arial Narrow"/>
                <a:cs typeface="Arial Narrow"/>
              </a:defRPr>
            </a:lvl1pPr>
          </a:lstStyle>
          <a:p>
            <a:r>
              <a:rPr lang="en-US" dirty="0"/>
              <a:t>PRESENTATION TITLE GOES HERE</a:t>
            </a:r>
          </a:p>
        </p:txBody>
      </p:sp>
      <p:sp>
        <p:nvSpPr>
          <p:cNvPr id="3" name="Text Placeholder 2"/>
          <p:cNvSpPr>
            <a:spLocks noGrp="1"/>
          </p:cNvSpPr>
          <p:nvPr>
            <p:ph type="body" sz="quarter" idx="10" hasCustomPrompt="1"/>
          </p:nvPr>
        </p:nvSpPr>
        <p:spPr>
          <a:xfrm>
            <a:off x="1908594" y="3355975"/>
            <a:ext cx="4887913" cy="1255713"/>
          </a:xfrm>
          <a:prstGeom prst="rect">
            <a:avLst/>
          </a:prstGeom>
        </p:spPr>
        <p:txBody>
          <a:bodyPr vert="horz"/>
          <a:lstStyle>
            <a:lvl1pPr marL="0" indent="0" algn="ctr">
              <a:buNone/>
              <a:defRPr b="1">
                <a:solidFill>
                  <a:schemeClr val="tx1">
                    <a:lumMod val="75000"/>
                    <a:lumOff val="25000"/>
                  </a:schemeClr>
                </a:solidFill>
              </a:defRPr>
            </a:lvl1pPr>
          </a:lstStyle>
          <a:p>
            <a:pPr lvl="0"/>
            <a:r>
              <a:rPr lang="en-US" dirty="0"/>
              <a:t>CLICK TO EDIT MASTER TEXT STYLES</a:t>
            </a:r>
          </a:p>
        </p:txBody>
      </p:sp>
    </p:spTree>
    <p:extLst>
      <p:ext uri="{BB962C8B-B14F-4D97-AF65-F5344CB8AC3E}">
        <p14:creationId xmlns:p14="http://schemas.microsoft.com/office/powerpoint/2010/main" val="2917296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Image">
    <p:spTree>
      <p:nvGrpSpPr>
        <p:cNvPr id="1" name=""/>
        <p:cNvGrpSpPr/>
        <p:nvPr/>
      </p:nvGrpSpPr>
      <p:grpSpPr>
        <a:xfrm>
          <a:off x="0" y="0"/>
          <a:ext cx="0" cy="0"/>
          <a:chOff x="0" y="0"/>
          <a:chExt cx="0" cy="0"/>
        </a:xfrm>
      </p:grpSpPr>
      <p:sp>
        <p:nvSpPr>
          <p:cNvPr id="9" name="Rectangle 8"/>
          <p:cNvSpPr/>
          <p:nvPr userDrawn="1"/>
        </p:nvSpPr>
        <p:spPr>
          <a:xfrm>
            <a:off x="0" y="1782143"/>
            <a:ext cx="9144000" cy="3490428"/>
          </a:xfrm>
          <a:prstGeom prst="rect">
            <a:avLst/>
          </a:prstGeom>
          <a:solidFill>
            <a:schemeClr val="accent1">
              <a:lumMod val="40000"/>
              <a:lumOff val="60000"/>
              <a:alpha val="8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Picture Placeholder 2"/>
          <p:cNvSpPr>
            <a:spLocks noGrp="1"/>
          </p:cNvSpPr>
          <p:nvPr>
            <p:ph type="pic" idx="1" hasCustomPrompt="1"/>
          </p:nvPr>
        </p:nvSpPr>
        <p:spPr>
          <a:xfrm>
            <a:off x="1778633" y="1541400"/>
            <a:ext cx="5486400" cy="4114800"/>
          </a:xfrm>
          <a:prstGeom prst="rect">
            <a:avLst/>
          </a:prstGeom>
          <a:solidFill>
            <a:schemeClr val="bg1"/>
          </a:solidFill>
        </p:spPr>
        <p:txBody>
          <a:bodyPr/>
          <a:lstStyle>
            <a:lvl1pPr marL="0" indent="0" algn="ctr">
              <a:buNone/>
              <a:defRPr sz="1400" baseline="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image/photo into this box or click the</a:t>
            </a:r>
            <a:br>
              <a:rPr lang="en-US" dirty="0"/>
            </a:br>
            <a:r>
              <a:rPr lang="en-US" dirty="0"/>
              <a:t>little image icon to select an image.)</a:t>
            </a:r>
          </a:p>
        </p:txBody>
      </p:sp>
      <p:sp>
        <p:nvSpPr>
          <p:cNvPr id="15" name="Slide Number Placeholder 5"/>
          <p:cNvSpPr>
            <a:spLocks noGrp="1"/>
          </p:cNvSpPr>
          <p:nvPr>
            <p:ph type="sldNum" sz="quarter" idx="4"/>
          </p:nvPr>
        </p:nvSpPr>
        <p:spPr>
          <a:xfrm>
            <a:off x="8609732" y="6595970"/>
            <a:ext cx="432110" cy="186321"/>
          </a:xfrm>
          <a:prstGeom prst="rect">
            <a:avLst/>
          </a:prstGeom>
        </p:spPr>
        <p:txBody>
          <a:bodyPr vert="horz" lIns="91440" tIns="45720" rIns="91440" bIns="45720" rtlCol="0" anchor="ctr"/>
          <a:lstStyle>
            <a:lvl1pPr algn="r">
              <a:defRPr sz="1200">
                <a:solidFill>
                  <a:schemeClr val="tx1">
                    <a:tint val="75000"/>
                  </a:schemeClr>
                </a:solidFill>
              </a:defRPr>
            </a:lvl1pPr>
          </a:lstStyle>
          <a:p>
            <a:fld id="{E9084AE2-DFB3-1A4F-B6BD-9E63C9D455EF}" type="slidenum">
              <a:rPr lang="en-US" smtClean="0"/>
              <a:t>‹#›</a:t>
            </a:fld>
            <a:endParaRPr lang="en-US"/>
          </a:p>
        </p:txBody>
      </p:sp>
      <p:sp>
        <p:nvSpPr>
          <p:cNvPr id="16" name="Footer Placeholder 7"/>
          <p:cNvSpPr>
            <a:spLocks noGrp="1"/>
          </p:cNvSpPr>
          <p:nvPr>
            <p:ph type="ftr" sz="quarter" idx="3"/>
          </p:nvPr>
        </p:nvSpPr>
        <p:spPr>
          <a:xfrm>
            <a:off x="3240424" y="6561829"/>
            <a:ext cx="4679710" cy="247774"/>
          </a:xfrm>
          <a:prstGeom prst="rect">
            <a:avLst/>
          </a:prstGeom>
        </p:spPr>
        <p:txBody>
          <a:bodyPr anchor="ctr" anchorCtr="0"/>
          <a:lstStyle>
            <a:lvl1pPr>
              <a:defRPr sz="1400">
                <a:solidFill>
                  <a:srgbClr val="D4CDA2"/>
                </a:solidFill>
                <a:latin typeface="Arial Narrow"/>
                <a:cs typeface="Arial Narrow"/>
              </a:defRPr>
            </a:lvl1pPr>
          </a:lstStyle>
          <a:p>
            <a:r>
              <a:rPr lang="en-US" dirty="0"/>
              <a:t>PRESENTATION TITLE GOES HERE</a:t>
            </a:r>
          </a:p>
        </p:txBody>
      </p:sp>
      <p:sp>
        <p:nvSpPr>
          <p:cNvPr id="8" name="Rectangle 7"/>
          <p:cNvSpPr/>
          <p:nvPr userDrawn="1"/>
        </p:nvSpPr>
        <p:spPr>
          <a:xfrm flipV="1">
            <a:off x="431030" y="672294"/>
            <a:ext cx="8322297" cy="45719"/>
          </a:xfrm>
          <a:prstGeom prst="rect">
            <a:avLst/>
          </a:prstGeom>
          <a:solidFill>
            <a:srgbClr val="107F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11"/>
          <p:cNvSpPr>
            <a:spLocks noGrp="1"/>
          </p:cNvSpPr>
          <p:nvPr>
            <p:ph type="body" sz="quarter" idx="13"/>
          </p:nvPr>
        </p:nvSpPr>
        <p:spPr>
          <a:xfrm>
            <a:off x="352425" y="213918"/>
            <a:ext cx="4283075" cy="641350"/>
          </a:xfrm>
          <a:prstGeom prst="rect">
            <a:avLst/>
          </a:prstGeom>
        </p:spPr>
        <p:txBody>
          <a:bodyPr vert="horz"/>
          <a:lstStyle>
            <a:lvl1pPr marL="0" indent="0">
              <a:buNone/>
              <a:defRPr>
                <a:solidFill>
                  <a:srgbClr val="404040"/>
                </a:solidFill>
              </a:defRPr>
            </a:lvl1pPr>
          </a:lstStyle>
          <a:p>
            <a:pPr lvl="0"/>
            <a:r>
              <a:rPr lang="en-US" dirty="0"/>
              <a:t>Click to edit </a:t>
            </a:r>
          </a:p>
        </p:txBody>
      </p:sp>
    </p:spTree>
    <p:extLst>
      <p:ext uri="{BB962C8B-B14F-4D97-AF65-F5344CB8AC3E}">
        <p14:creationId xmlns:p14="http://schemas.microsoft.com/office/powerpoint/2010/main" val="2272948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10" name="Picture Placeholder 2"/>
          <p:cNvSpPr>
            <a:spLocks noGrp="1"/>
          </p:cNvSpPr>
          <p:nvPr>
            <p:ph type="pic" idx="1" hasCustomPrompt="1"/>
          </p:nvPr>
        </p:nvSpPr>
        <p:spPr>
          <a:xfrm>
            <a:off x="5284640" y="933545"/>
            <a:ext cx="3707443" cy="5136659"/>
          </a:xfrm>
          <a:prstGeom prst="rect">
            <a:avLst/>
          </a:prstGeom>
          <a:noFill/>
        </p:spPr>
        <p:txBody>
          <a:bodyPr/>
          <a:lstStyle>
            <a:lvl1pPr marL="0" indent="0" algn="ctr">
              <a:buNone/>
              <a:defRPr sz="1400" baseline="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image/photo into this box or click the</a:t>
            </a:r>
            <a:br>
              <a:rPr lang="en-US" dirty="0"/>
            </a:br>
            <a:r>
              <a:rPr lang="en-US" dirty="0"/>
              <a:t>little image icon to select an image.)</a:t>
            </a:r>
          </a:p>
        </p:txBody>
      </p:sp>
      <p:sp>
        <p:nvSpPr>
          <p:cNvPr id="16" name="Slide Number Placeholder 5"/>
          <p:cNvSpPr>
            <a:spLocks noGrp="1"/>
          </p:cNvSpPr>
          <p:nvPr>
            <p:ph type="sldNum" sz="quarter" idx="4"/>
          </p:nvPr>
        </p:nvSpPr>
        <p:spPr>
          <a:xfrm>
            <a:off x="8609732" y="6595970"/>
            <a:ext cx="432110" cy="186321"/>
          </a:xfrm>
          <a:prstGeom prst="rect">
            <a:avLst/>
          </a:prstGeom>
        </p:spPr>
        <p:txBody>
          <a:bodyPr vert="horz" lIns="91440" tIns="45720" rIns="91440" bIns="45720" rtlCol="0" anchor="ctr"/>
          <a:lstStyle>
            <a:lvl1pPr algn="r">
              <a:defRPr sz="1200">
                <a:solidFill>
                  <a:schemeClr val="tx1">
                    <a:tint val="75000"/>
                  </a:schemeClr>
                </a:solidFill>
              </a:defRPr>
            </a:lvl1pPr>
          </a:lstStyle>
          <a:p>
            <a:fld id="{E9084AE2-DFB3-1A4F-B6BD-9E63C9D455EF}" type="slidenum">
              <a:rPr lang="en-US" smtClean="0"/>
              <a:t>‹#›</a:t>
            </a:fld>
            <a:endParaRPr lang="en-US"/>
          </a:p>
        </p:txBody>
      </p:sp>
      <p:sp>
        <p:nvSpPr>
          <p:cNvPr id="17" name="Footer Placeholder 7"/>
          <p:cNvSpPr>
            <a:spLocks noGrp="1"/>
          </p:cNvSpPr>
          <p:nvPr>
            <p:ph type="ftr" sz="quarter" idx="3"/>
          </p:nvPr>
        </p:nvSpPr>
        <p:spPr>
          <a:xfrm>
            <a:off x="3240424" y="6561829"/>
            <a:ext cx="4679710" cy="247774"/>
          </a:xfrm>
          <a:prstGeom prst="rect">
            <a:avLst/>
          </a:prstGeom>
        </p:spPr>
        <p:txBody>
          <a:bodyPr anchor="ctr" anchorCtr="0"/>
          <a:lstStyle>
            <a:lvl1pPr>
              <a:defRPr sz="1400">
                <a:solidFill>
                  <a:srgbClr val="D4CDA2"/>
                </a:solidFill>
                <a:latin typeface="Arial Narrow"/>
                <a:cs typeface="Arial Narrow"/>
              </a:defRPr>
            </a:lvl1pPr>
          </a:lstStyle>
          <a:p>
            <a:r>
              <a:rPr lang="en-US" dirty="0"/>
              <a:t>PRESENTATION TITLE GOES HERE</a:t>
            </a:r>
          </a:p>
        </p:txBody>
      </p:sp>
      <p:sp>
        <p:nvSpPr>
          <p:cNvPr id="8" name="Rectangle 7"/>
          <p:cNvSpPr/>
          <p:nvPr userDrawn="1"/>
        </p:nvSpPr>
        <p:spPr>
          <a:xfrm flipV="1">
            <a:off x="431030" y="672294"/>
            <a:ext cx="8322297" cy="45719"/>
          </a:xfrm>
          <a:prstGeom prst="rect">
            <a:avLst/>
          </a:prstGeom>
          <a:solidFill>
            <a:srgbClr val="107F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11"/>
          <p:cNvSpPr>
            <a:spLocks noGrp="1"/>
          </p:cNvSpPr>
          <p:nvPr>
            <p:ph type="body" sz="quarter" idx="13"/>
          </p:nvPr>
        </p:nvSpPr>
        <p:spPr>
          <a:xfrm>
            <a:off x="352425" y="213918"/>
            <a:ext cx="4283075" cy="641350"/>
          </a:xfrm>
          <a:prstGeom prst="rect">
            <a:avLst/>
          </a:prstGeom>
        </p:spPr>
        <p:txBody>
          <a:bodyPr vert="horz"/>
          <a:lstStyle>
            <a:lvl1pPr marL="0" indent="0">
              <a:buNone/>
              <a:defRPr>
                <a:solidFill>
                  <a:srgbClr val="404040"/>
                </a:solidFill>
              </a:defRPr>
            </a:lvl1pPr>
          </a:lstStyle>
          <a:p>
            <a:pPr lvl="0"/>
            <a:r>
              <a:rPr lang="en-US" dirty="0"/>
              <a:t>Click to edit </a:t>
            </a:r>
          </a:p>
        </p:txBody>
      </p:sp>
      <p:sp>
        <p:nvSpPr>
          <p:cNvPr id="14" name="Text Placeholder 9"/>
          <p:cNvSpPr>
            <a:spLocks noGrp="1"/>
          </p:cNvSpPr>
          <p:nvPr>
            <p:ph type="body" sz="quarter" idx="12"/>
          </p:nvPr>
        </p:nvSpPr>
        <p:spPr>
          <a:xfrm>
            <a:off x="352426" y="1109663"/>
            <a:ext cx="4597308" cy="4919180"/>
          </a:xfrm>
          <a:prstGeom prst="rect">
            <a:avLst/>
          </a:prstGeom>
        </p:spPr>
        <p:txBody>
          <a:bodyPr vert="horz"/>
          <a:lstStyle>
            <a:lvl1pPr marL="342900" indent="-342900">
              <a:buClr>
                <a:srgbClr val="107FC4"/>
              </a:buClr>
              <a:buFont typeface="Wingdings" charset="2"/>
              <a:buChar char="§"/>
              <a:defRPr>
                <a:solidFill>
                  <a:schemeClr val="tx1">
                    <a:lumMod val="75000"/>
                    <a:lumOff val="25000"/>
                  </a:schemeClr>
                </a:solidFill>
              </a:defRPr>
            </a:lvl1pPr>
            <a:lvl2pPr marL="742950" indent="-285750">
              <a:buClr>
                <a:schemeClr val="tx1">
                  <a:lumMod val="75000"/>
                  <a:lumOff val="25000"/>
                </a:schemeClr>
              </a:buClr>
              <a:buFont typeface="Lucida Grande"/>
              <a:buChar char="–"/>
              <a:defRPr>
                <a:solidFill>
                  <a:schemeClr val="tx1">
                    <a:lumMod val="75000"/>
                    <a:lumOff val="25000"/>
                  </a:schemeClr>
                </a:solidFill>
              </a:defRPr>
            </a:lvl2pPr>
            <a:lvl3pPr marL="1143000" indent="-228600">
              <a:buFont typeface="Arial"/>
              <a:buChar char="•"/>
              <a:defRPr>
                <a:solidFill>
                  <a:schemeClr val="tx1">
                    <a:lumMod val="75000"/>
                    <a:lumOff val="25000"/>
                  </a:schemeClr>
                </a:solidFill>
              </a:defRPr>
            </a:lvl3pPr>
            <a:lvl4pPr marL="1600200" indent="-228600">
              <a:buFont typeface="Courier New"/>
              <a:buChar char="o"/>
              <a:defRPr>
                <a:solidFill>
                  <a:schemeClr val="tx1">
                    <a:lumMod val="75000"/>
                    <a:lumOff val="25000"/>
                  </a:schemeClr>
                </a:solidFill>
              </a:defRPr>
            </a:lvl4pPr>
            <a:lvl5pPr marL="2057400" indent="-228600">
              <a:buFont typeface="Wingdings" charset="2"/>
              <a:buChar cha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86566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g Ol' List">
    <p:spTree>
      <p:nvGrpSpPr>
        <p:cNvPr id="1" name=""/>
        <p:cNvGrpSpPr/>
        <p:nvPr/>
      </p:nvGrpSpPr>
      <p:grpSpPr>
        <a:xfrm>
          <a:off x="0" y="0"/>
          <a:ext cx="0" cy="0"/>
          <a:chOff x="0" y="0"/>
          <a:chExt cx="0" cy="0"/>
        </a:xfrm>
      </p:grpSpPr>
      <p:sp>
        <p:nvSpPr>
          <p:cNvPr id="23" name="Slide Number Placeholder 5"/>
          <p:cNvSpPr>
            <a:spLocks noGrp="1"/>
          </p:cNvSpPr>
          <p:nvPr>
            <p:ph type="sldNum" sz="quarter" idx="4"/>
          </p:nvPr>
        </p:nvSpPr>
        <p:spPr>
          <a:xfrm>
            <a:off x="8609732" y="6595970"/>
            <a:ext cx="432110" cy="186321"/>
          </a:xfrm>
          <a:prstGeom prst="rect">
            <a:avLst/>
          </a:prstGeom>
        </p:spPr>
        <p:txBody>
          <a:bodyPr vert="horz" lIns="91440" tIns="45720" rIns="91440" bIns="45720" rtlCol="0" anchor="ctr"/>
          <a:lstStyle>
            <a:lvl1pPr algn="r">
              <a:defRPr sz="1200">
                <a:solidFill>
                  <a:schemeClr val="tx1">
                    <a:tint val="75000"/>
                  </a:schemeClr>
                </a:solidFill>
              </a:defRPr>
            </a:lvl1pPr>
          </a:lstStyle>
          <a:p>
            <a:fld id="{E9084AE2-DFB3-1A4F-B6BD-9E63C9D455EF}" type="slidenum">
              <a:rPr lang="en-US" smtClean="0"/>
              <a:t>‹#›</a:t>
            </a:fld>
            <a:endParaRPr lang="en-US"/>
          </a:p>
        </p:txBody>
      </p:sp>
      <p:sp>
        <p:nvSpPr>
          <p:cNvPr id="24" name="Footer Placeholder 7"/>
          <p:cNvSpPr>
            <a:spLocks noGrp="1"/>
          </p:cNvSpPr>
          <p:nvPr>
            <p:ph type="ftr" sz="quarter" idx="3"/>
          </p:nvPr>
        </p:nvSpPr>
        <p:spPr>
          <a:xfrm>
            <a:off x="3240424" y="6561829"/>
            <a:ext cx="4679710" cy="247774"/>
          </a:xfrm>
          <a:prstGeom prst="rect">
            <a:avLst/>
          </a:prstGeom>
        </p:spPr>
        <p:txBody>
          <a:bodyPr anchor="ctr" anchorCtr="0"/>
          <a:lstStyle>
            <a:lvl1pPr>
              <a:defRPr sz="1400">
                <a:solidFill>
                  <a:srgbClr val="D4CDA2"/>
                </a:solidFill>
                <a:latin typeface="Arial Narrow"/>
                <a:cs typeface="Arial Narrow"/>
              </a:defRPr>
            </a:lvl1pPr>
          </a:lstStyle>
          <a:p>
            <a:r>
              <a:rPr lang="en-US" dirty="0"/>
              <a:t>PRESENTATION TITLE GOES HERE</a:t>
            </a:r>
          </a:p>
        </p:txBody>
      </p:sp>
      <p:sp>
        <p:nvSpPr>
          <p:cNvPr id="13" name="Rectangle 12"/>
          <p:cNvSpPr/>
          <p:nvPr userDrawn="1"/>
        </p:nvSpPr>
        <p:spPr>
          <a:xfrm flipV="1">
            <a:off x="431030" y="672294"/>
            <a:ext cx="8322297" cy="45719"/>
          </a:xfrm>
          <a:prstGeom prst="rect">
            <a:avLst/>
          </a:prstGeom>
          <a:solidFill>
            <a:srgbClr val="107F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 Placeholder 11"/>
          <p:cNvSpPr>
            <a:spLocks noGrp="1"/>
          </p:cNvSpPr>
          <p:nvPr>
            <p:ph type="body" sz="quarter" idx="13"/>
          </p:nvPr>
        </p:nvSpPr>
        <p:spPr>
          <a:xfrm>
            <a:off x="352425" y="213918"/>
            <a:ext cx="4283075" cy="641350"/>
          </a:xfrm>
          <a:prstGeom prst="rect">
            <a:avLst/>
          </a:prstGeom>
        </p:spPr>
        <p:txBody>
          <a:bodyPr vert="horz"/>
          <a:lstStyle>
            <a:lvl1pPr marL="0" indent="0">
              <a:buNone/>
              <a:defRPr>
                <a:solidFill>
                  <a:srgbClr val="404040"/>
                </a:solidFill>
              </a:defRPr>
            </a:lvl1pPr>
          </a:lstStyle>
          <a:p>
            <a:pPr lvl="0"/>
            <a:r>
              <a:rPr lang="en-US" dirty="0"/>
              <a:t>Click to edit </a:t>
            </a:r>
          </a:p>
        </p:txBody>
      </p:sp>
    </p:spTree>
    <p:extLst>
      <p:ext uri="{BB962C8B-B14F-4D97-AF65-F5344CB8AC3E}">
        <p14:creationId xmlns:p14="http://schemas.microsoft.com/office/powerpoint/2010/main" val="2920656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5" name="Rectangle 24"/>
          <p:cNvSpPr/>
          <p:nvPr userDrawn="1"/>
        </p:nvSpPr>
        <p:spPr>
          <a:xfrm>
            <a:off x="0" y="1023257"/>
            <a:ext cx="9144000" cy="4056743"/>
          </a:xfrm>
          <a:prstGeom prst="rect">
            <a:avLst/>
          </a:prstGeom>
          <a:solidFill>
            <a:schemeClr val="bg1">
              <a:alpha val="8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ooter Placeholder 7"/>
          <p:cNvSpPr>
            <a:spLocks noGrp="1"/>
          </p:cNvSpPr>
          <p:nvPr>
            <p:ph type="ftr" sz="quarter" idx="3"/>
          </p:nvPr>
        </p:nvSpPr>
        <p:spPr>
          <a:xfrm>
            <a:off x="3302000" y="6561829"/>
            <a:ext cx="4972242" cy="247774"/>
          </a:xfrm>
          <a:prstGeom prst="rect">
            <a:avLst/>
          </a:prstGeom>
        </p:spPr>
        <p:txBody>
          <a:bodyPr anchor="ctr" anchorCtr="0"/>
          <a:lstStyle>
            <a:lvl1pPr>
              <a:defRPr sz="1400">
                <a:solidFill>
                  <a:srgbClr val="D4CDA2"/>
                </a:solidFill>
                <a:latin typeface="Arial Narrow"/>
                <a:cs typeface="Arial Narrow"/>
              </a:defRPr>
            </a:lvl1pPr>
          </a:lstStyle>
          <a:p>
            <a:r>
              <a:rPr lang="en-US" dirty="0"/>
              <a:t>PRESENTATION TITLE GOES HERE</a:t>
            </a:r>
          </a:p>
        </p:txBody>
      </p:sp>
      <p:sp>
        <p:nvSpPr>
          <p:cNvPr id="9" name="Slide Number Placeholder 5"/>
          <p:cNvSpPr>
            <a:spLocks noGrp="1"/>
          </p:cNvSpPr>
          <p:nvPr>
            <p:ph type="sldNum" sz="quarter" idx="4"/>
          </p:nvPr>
        </p:nvSpPr>
        <p:spPr>
          <a:xfrm>
            <a:off x="8609732" y="6595970"/>
            <a:ext cx="432110" cy="186321"/>
          </a:xfrm>
          <a:prstGeom prst="rect">
            <a:avLst/>
          </a:prstGeom>
        </p:spPr>
        <p:txBody>
          <a:bodyPr anchor="ctr" anchorCtr="0"/>
          <a:lstStyle>
            <a:lvl1pPr algn="r">
              <a:defRPr sz="1100">
                <a:solidFill>
                  <a:schemeClr val="bg1">
                    <a:lumMod val="50000"/>
                  </a:schemeClr>
                </a:solidFill>
              </a:defRPr>
            </a:lvl1pPr>
          </a:lstStyle>
          <a:p>
            <a:fld id="{E9084AE2-DFB3-1A4F-B6BD-9E63C9D455EF}" type="slidenum">
              <a:rPr lang="en-US" smtClean="0"/>
              <a:pPr/>
              <a:t>‹#›</a:t>
            </a:fld>
            <a:endParaRPr lang="en-US" dirty="0"/>
          </a:p>
        </p:txBody>
      </p:sp>
      <p:pic>
        <p:nvPicPr>
          <p:cNvPr id="28" name="Picture 27" descr="cs.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5800" y="2130425"/>
            <a:ext cx="2723729" cy="1414735"/>
          </a:xfrm>
          <a:prstGeom prst="rect">
            <a:avLst/>
          </a:prstGeom>
        </p:spPr>
      </p:pic>
      <p:pic>
        <p:nvPicPr>
          <p:cNvPr id="2" name="Picture 1"/>
          <p:cNvPicPr>
            <a:picLocks noChangeAspect="1"/>
          </p:cNvPicPr>
          <p:nvPr userDrawn="1"/>
        </p:nvPicPr>
        <p:blipFill>
          <a:blip r:embed="rId4"/>
          <a:stretch>
            <a:fillRect/>
          </a:stretch>
        </p:blipFill>
        <p:spPr>
          <a:xfrm>
            <a:off x="0" y="6534150"/>
            <a:ext cx="9144000" cy="323850"/>
          </a:xfrm>
          <a:prstGeom prst="rect">
            <a:avLst/>
          </a:prstGeom>
        </p:spPr>
      </p:pic>
      <p:sp>
        <p:nvSpPr>
          <p:cNvPr id="12" name="Text Placeholder 10"/>
          <p:cNvSpPr>
            <a:spLocks noGrp="1"/>
          </p:cNvSpPr>
          <p:nvPr>
            <p:ph type="body" sz="quarter" idx="12" hasCustomPrompt="1"/>
          </p:nvPr>
        </p:nvSpPr>
        <p:spPr>
          <a:xfrm>
            <a:off x="3887787" y="2212975"/>
            <a:ext cx="5425745" cy="1473200"/>
          </a:xfrm>
          <a:prstGeom prst="rect">
            <a:avLst/>
          </a:prstGeom>
        </p:spPr>
        <p:txBody>
          <a:bodyPr/>
          <a:lstStyle>
            <a:lvl1pPr marL="0" indent="0">
              <a:buNone/>
              <a:defRPr sz="4800" b="1">
                <a:solidFill>
                  <a:schemeClr val="tx1">
                    <a:lumMod val="75000"/>
                    <a:lumOff val="25000"/>
                  </a:schemeClr>
                </a:solidFill>
                <a:latin typeface="Arial Narrow"/>
                <a:cs typeface="Arial Narrow"/>
              </a:defRPr>
            </a:lvl1pPr>
            <a:lvl2pPr marL="457200" indent="0">
              <a:buNone/>
              <a:defRPr/>
            </a:lvl2pPr>
            <a:lvl3pPr marL="914400" indent="0">
              <a:buNone/>
              <a:defRPr/>
            </a:lvl3pPr>
            <a:lvl4pPr marL="1371600" indent="0">
              <a:buNone/>
              <a:defRPr/>
            </a:lvl4pPr>
            <a:lvl5pPr marL="1828800" indent="0">
              <a:buNone/>
              <a:defRPr>
                <a:solidFill>
                  <a:schemeClr val="tx1">
                    <a:lumMod val="75000"/>
                    <a:lumOff val="25000"/>
                  </a:schemeClr>
                </a:solidFill>
              </a:defRPr>
            </a:lvl5pPr>
          </a:lstStyle>
          <a:p>
            <a:pPr lvl="0"/>
            <a:r>
              <a:rPr lang="en-US" dirty="0"/>
              <a:t>CLICK TO EDIT MASTER TEXT STYLES</a:t>
            </a:r>
          </a:p>
          <a:p>
            <a:pPr lvl="4"/>
            <a:endParaRPr lang="en-US" dirty="0"/>
          </a:p>
        </p:txBody>
      </p:sp>
      <p:sp>
        <p:nvSpPr>
          <p:cNvPr id="14" name="Text Placeholder 10"/>
          <p:cNvSpPr>
            <a:spLocks noGrp="1"/>
          </p:cNvSpPr>
          <p:nvPr>
            <p:ph type="body" sz="quarter" idx="13" hasCustomPrompt="1"/>
          </p:nvPr>
        </p:nvSpPr>
        <p:spPr>
          <a:xfrm>
            <a:off x="3887787" y="4492293"/>
            <a:ext cx="5084246" cy="545794"/>
          </a:xfrm>
          <a:prstGeom prst="rect">
            <a:avLst/>
          </a:prstGeom>
        </p:spPr>
        <p:txBody>
          <a:bodyPr>
            <a:noAutofit/>
          </a:bodyPr>
          <a:lstStyle>
            <a:lvl1pPr marL="0" indent="0">
              <a:buNone/>
              <a:defRPr sz="2400" b="1">
                <a:solidFill>
                  <a:srgbClr val="107FC4"/>
                </a:solidFill>
                <a:latin typeface="Arial Narrow"/>
                <a:cs typeface="Arial Narrow"/>
              </a:defRPr>
            </a:lvl1pPr>
            <a:lvl2pPr marL="457200" indent="0">
              <a:buNone/>
              <a:defRPr/>
            </a:lvl2pPr>
            <a:lvl3pPr marL="914400" indent="0">
              <a:buNone/>
              <a:defRPr/>
            </a:lvl3pPr>
            <a:lvl4pPr marL="1371600" indent="0">
              <a:buNone/>
              <a:defRPr/>
            </a:lvl4pPr>
            <a:lvl5pPr marL="1828800" indent="0">
              <a:buNone/>
              <a:defRPr sz="1050">
                <a:solidFill>
                  <a:srgbClr val="800000"/>
                </a:solidFill>
              </a:defRPr>
            </a:lvl5pPr>
          </a:lstStyle>
          <a:p>
            <a:pPr lvl="0"/>
            <a:r>
              <a:rPr lang="en-US" dirty="0"/>
              <a:t>CLICK TO EDIT MASTER TEXT STYLES</a:t>
            </a:r>
          </a:p>
          <a:p>
            <a:pPr lvl="4"/>
            <a:endParaRPr lang="en-US" dirty="0"/>
          </a:p>
        </p:txBody>
      </p:sp>
    </p:spTree>
    <p:extLst>
      <p:ext uri="{BB962C8B-B14F-4D97-AF65-F5344CB8AC3E}">
        <p14:creationId xmlns:p14="http://schemas.microsoft.com/office/powerpoint/2010/main" val="287713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5FFADAE-A423-E340-87BD-DC4BD75BB864}"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84AE2-DFB3-1A4F-B6BD-9E63C9D455EF}" type="slidenum">
              <a:rPr lang="en-US" smtClean="0"/>
              <a:t>‹#›</a:t>
            </a:fld>
            <a:endParaRPr lang="en-US"/>
          </a:p>
        </p:txBody>
      </p:sp>
    </p:spTree>
    <p:extLst>
      <p:ext uri="{BB962C8B-B14F-4D97-AF65-F5344CB8AC3E}">
        <p14:creationId xmlns:p14="http://schemas.microsoft.com/office/powerpoint/2010/main" val="2136744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8609732" y="6595970"/>
            <a:ext cx="432110" cy="186321"/>
          </a:xfrm>
          <a:prstGeom prst="rect">
            <a:avLst/>
          </a:prstGeom>
        </p:spPr>
        <p:txBody>
          <a:bodyPr vert="horz" lIns="91440" tIns="45720" rIns="91440" bIns="45720" rtlCol="0" anchor="ctr"/>
          <a:lstStyle>
            <a:lvl1pPr algn="r">
              <a:defRPr sz="1200">
                <a:solidFill>
                  <a:schemeClr val="tx1">
                    <a:tint val="75000"/>
                  </a:schemeClr>
                </a:solidFill>
              </a:defRPr>
            </a:lvl1pPr>
          </a:lstStyle>
          <a:p>
            <a:fld id="{E9084AE2-DFB3-1A4F-B6BD-9E63C9D455EF}" type="slidenum">
              <a:rPr lang="en-US" smtClean="0"/>
              <a:t>‹#›</a:t>
            </a:fld>
            <a:endParaRPr lang="en-US"/>
          </a:p>
        </p:txBody>
      </p:sp>
      <p:sp>
        <p:nvSpPr>
          <p:cNvPr id="14" name="Footer Placeholder 7"/>
          <p:cNvSpPr>
            <a:spLocks noGrp="1"/>
          </p:cNvSpPr>
          <p:nvPr>
            <p:ph type="ftr" sz="quarter" idx="3"/>
          </p:nvPr>
        </p:nvSpPr>
        <p:spPr>
          <a:xfrm>
            <a:off x="3240424" y="6561829"/>
            <a:ext cx="4679710" cy="247774"/>
          </a:xfrm>
          <a:prstGeom prst="rect">
            <a:avLst/>
          </a:prstGeom>
        </p:spPr>
        <p:txBody>
          <a:bodyPr anchor="ctr" anchorCtr="0"/>
          <a:lstStyle>
            <a:lvl1pPr algn="ctr">
              <a:defRPr sz="1400">
                <a:solidFill>
                  <a:srgbClr val="D4CDA2"/>
                </a:solidFill>
                <a:latin typeface="Arial Narrow"/>
                <a:cs typeface="Arial Narrow"/>
              </a:defRPr>
            </a:lvl1pPr>
          </a:lstStyle>
          <a:p>
            <a:r>
              <a:rPr lang="en-US"/>
              <a:t>PRESENTATION TITLE GOES HERE</a:t>
            </a:r>
            <a:endParaRPr lang="en-US" dirty="0"/>
          </a:p>
        </p:txBody>
      </p:sp>
    </p:spTree>
    <p:extLst>
      <p:ext uri="{BB962C8B-B14F-4D97-AF65-F5344CB8AC3E}">
        <p14:creationId xmlns:p14="http://schemas.microsoft.com/office/powerpoint/2010/main" val="4079046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dt="0"/>
  <p:txStyles>
    <p:titleStyle>
      <a:lvl1pPr algn="ctr" defTabSz="457200" rtl="0" eaLnBrk="1" latinLnBrk="0" hangingPunct="1">
        <a:spcBef>
          <a:spcPct val="0"/>
        </a:spcBef>
        <a:buNone/>
        <a:defRPr sz="4400" kern="1200">
          <a:solidFill>
            <a:schemeClr val="tx1">
              <a:lumMod val="75000"/>
              <a:lumOff val="25000"/>
            </a:schemeClr>
          </a:solidFill>
          <a:latin typeface="Century Gothic"/>
          <a:ea typeface="+mj-ea"/>
          <a:cs typeface="Century Gothic"/>
        </a:defRPr>
      </a:lvl1pPr>
    </p:titleStyle>
    <p:bodyStyle>
      <a:lvl1pPr marL="342900" indent="-342900" algn="l" defTabSz="457200" rtl="0" eaLnBrk="1" latinLnBrk="0" hangingPunct="1">
        <a:spcBef>
          <a:spcPct val="20000"/>
        </a:spcBef>
        <a:buClr>
          <a:srgbClr val="107FC4"/>
        </a:buClr>
        <a:buFont typeface="Wingdings" charset="2"/>
        <a:buChar char="§"/>
        <a:defRPr sz="3200" kern="1200">
          <a:solidFill>
            <a:schemeClr val="tx1">
              <a:lumMod val="75000"/>
              <a:lumOff val="25000"/>
            </a:schemeClr>
          </a:solidFill>
          <a:latin typeface="Century Gothic"/>
          <a:ea typeface="+mn-ea"/>
          <a:cs typeface="Century Gothic"/>
        </a:defRPr>
      </a:lvl1pPr>
      <a:lvl2pPr marL="742950" indent="-285750" algn="l" defTabSz="457200" rtl="0" eaLnBrk="1" latinLnBrk="0" hangingPunct="1">
        <a:spcBef>
          <a:spcPct val="20000"/>
        </a:spcBef>
        <a:buClr>
          <a:srgbClr val="107FC4"/>
        </a:buClr>
        <a:buFont typeface="Arial"/>
        <a:buChar char="–"/>
        <a:defRPr sz="2800" kern="1200">
          <a:solidFill>
            <a:schemeClr val="tx1">
              <a:lumMod val="75000"/>
              <a:lumOff val="25000"/>
            </a:schemeClr>
          </a:solidFill>
          <a:latin typeface="Century Gothic"/>
          <a:ea typeface="+mn-ea"/>
          <a:cs typeface="Century Gothic"/>
        </a:defRPr>
      </a:lvl2pPr>
      <a:lvl3pPr marL="1143000" indent="-228600" algn="l" defTabSz="457200" rtl="0" eaLnBrk="1" latinLnBrk="0" hangingPunct="1">
        <a:spcBef>
          <a:spcPct val="20000"/>
        </a:spcBef>
        <a:buClr>
          <a:srgbClr val="107FC4"/>
        </a:buClr>
        <a:buFont typeface="Arial"/>
        <a:buChar char="•"/>
        <a:defRPr sz="2400" kern="1200">
          <a:solidFill>
            <a:schemeClr val="tx1">
              <a:lumMod val="75000"/>
              <a:lumOff val="25000"/>
            </a:schemeClr>
          </a:solidFill>
          <a:latin typeface="Century Gothic"/>
          <a:ea typeface="+mn-ea"/>
          <a:cs typeface="Century Gothic"/>
        </a:defRPr>
      </a:lvl3pPr>
      <a:lvl4pPr marL="1600200" indent="-228600" algn="l" defTabSz="457200" rtl="0" eaLnBrk="1" latinLnBrk="0" hangingPunct="1">
        <a:spcBef>
          <a:spcPct val="20000"/>
        </a:spcBef>
        <a:buClr>
          <a:srgbClr val="107FC4"/>
        </a:buClr>
        <a:buFont typeface="Arial"/>
        <a:buChar char="–"/>
        <a:defRPr sz="2000" kern="1200">
          <a:solidFill>
            <a:schemeClr val="tx1">
              <a:lumMod val="75000"/>
              <a:lumOff val="25000"/>
            </a:schemeClr>
          </a:solidFill>
          <a:latin typeface="Century Gothic"/>
          <a:ea typeface="+mn-ea"/>
          <a:cs typeface="Century Gothic"/>
        </a:defRPr>
      </a:lvl4pPr>
      <a:lvl5pPr marL="2057400" indent="-228600" algn="l" defTabSz="457200" rtl="0" eaLnBrk="1" latinLnBrk="0" hangingPunct="1">
        <a:spcBef>
          <a:spcPct val="20000"/>
        </a:spcBef>
        <a:buClr>
          <a:srgbClr val="107FC4"/>
        </a:buClr>
        <a:buFont typeface="Arial"/>
        <a:buChar char="»"/>
        <a:defRPr sz="2000" kern="1200">
          <a:solidFill>
            <a:schemeClr val="tx1">
              <a:lumMod val="75000"/>
              <a:lumOff val="25000"/>
            </a:schemeClr>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425"/>
            <a:ext cx="7772400" cy="1470025"/>
          </a:xfrm>
          <a:prstGeom prst="rect">
            <a:avLst/>
          </a:prstGeom>
        </p:spPr>
        <p:txBody>
          <a:bodyPr/>
          <a:lstStyle/>
          <a:p>
            <a:endParaRPr lang="en-US"/>
          </a:p>
        </p:txBody>
      </p:sp>
      <p:sp>
        <p:nvSpPr>
          <p:cNvPr id="3" name="Subtitle 2"/>
          <p:cNvSpPr>
            <a:spLocks noGrp="1"/>
          </p:cNvSpPr>
          <p:nvPr>
            <p:ph type="subTitle" idx="4294967295"/>
          </p:nvPr>
        </p:nvSpPr>
        <p:spPr>
          <a:xfrm>
            <a:off x="1371600" y="3886200"/>
            <a:ext cx="6400800" cy="1752600"/>
          </a:xfrm>
          <a:prstGeom prst="rect">
            <a:avLst/>
          </a:prstGeom>
        </p:spPr>
        <p:txBody>
          <a:bodyPr/>
          <a:lstStyle/>
          <a:p>
            <a:endParaRPr lang="en-US"/>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p:nvSpPr>
        <p:spPr>
          <a:xfrm>
            <a:off x="0" y="1023257"/>
            <a:ext cx="9144000" cy="4056743"/>
          </a:xfrm>
          <a:prstGeom prst="rect">
            <a:avLst/>
          </a:prstGeom>
          <a:solidFill>
            <a:schemeClr val="bg1">
              <a:alpha val="8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849915" y="2055114"/>
            <a:ext cx="4608285" cy="1739964"/>
          </a:xfrm>
          <a:prstGeom prst="rect">
            <a:avLst/>
          </a:prstGeom>
          <a:noFill/>
        </p:spPr>
        <p:txBody>
          <a:bodyPr wrap="square" rtlCol="0">
            <a:normAutofit/>
          </a:bodyPr>
          <a:lstStyle/>
          <a:p>
            <a:pPr>
              <a:lnSpc>
                <a:spcPct val="80000"/>
              </a:lnSpc>
            </a:pPr>
            <a:r>
              <a:rPr lang="en-US" sz="4400" b="1" dirty="0">
                <a:solidFill>
                  <a:schemeClr val="tx1">
                    <a:lumMod val="75000"/>
                    <a:lumOff val="25000"/>
                  </a:schemeClr>
                </a:solidFill>
                <a:latin typeface="Arial Narrow"/>
                <a:cs typeface="Arial Narrow"/>
              </a:rPr>
              <a:t>ARHOME Strategic Plan 2022</a:t>
            </a:r>
          </a:p>
        </p:txBody>
      </p:sp>
      <p:sp>
        <p:nvSpPr>
          <p:cNvPr id="10" name="TextBox 9"/>
          <p:cNvSpPr txBox="1"/>
          <p:nvPr/>
        </p:nvSpPr>
        <p:spPr>
          <a:xfrm>
            <a:off x="4027714" y="4009569"/>
            <a:ext cx="4125686" cy="830997"/>
          </a:xfrm>
          <a:prstGeom prst="rect">
            <a:avLst/>
          </a:prstGeom>
          <a:noFill/>
        </p:spPr>
        <p:txBody>
          <a:bodyPr wrap="square" rtlCol="0">
            <a:spAutoFit/>
          </a:bodyPr>
          <a:lstStyle/>
          <a:p>
            <a:pPr>
              <a:lnSpc>
                <a:spcPct val="80000"/>
              </a:lnSpc>
            </a:pPr>
            <a:r>
              <a:rPr lang="en-US" sz="2000" b="1" dirty="0">
                <a:solidFill>
                  <a:srgbClr val="107FC4"/>
                </a:solidFill>
                <a:latin typeface="Arial Narrow"/>
                <a:cs typeface="Arial Narrow"/>
              </a:rPr>
              <a:t>Matthew Vannatta, VP Consumer and Retail Markets		                 </a:t>
            </a:r>
            <a:r>
              <a:rPr lang="en-US" sz="2000" b="1" dirty="0">
                <a:solidFill>
                  <a:srgbClr val="012547"/>
                </a:solidFill>
                <a:latin typeface="Arial Narrow"/>
                <a:cs typeface="Arial Narrow"/>
              </a:rPr>
              <a:t>August 25, 2021</a:t>
            </a:r>
          </a:p>
        </p:txBody>
      </p:sp>
      <p:pic>
        <p:nvPicPr>
          <p:cNvPr id="13" name="Picture 12" descr="cs.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800" y="2130425"/>
            <a:ext cx="2723729" cy="1414735"/>
          </a:xfrm>
          <a:prstGeom prst="rect">
            <a:avLst/>
          </a:prstGeom>
        </p:spPr>
      </p:pic>
      <p:pic>
        <p:nvPicPr>
          <p:cNvPr id="7" name="Picture 6"/>
          <p:cNvPicPr>
            <a:picLocks noChangeAspect="1"/>
          </p:cNvPicPr>
          <p:nvPr/>
        </p:nvPicPr>
        <p:blipFill>
          <a:blip r:embed="rId4"/>
          <a:stretch>
            <a:fillRect/>
          </a:stretch>
        </p:blipFill>
        <p:spPr>
          <a:xfrm>
            <a:off x="0" y="6534150"/>
            <a:ext cx="9144000" cy="323850"/>
          </a:xfrm>
          <a:prstGeom prst="rect">
            <a:avLst/>
          </a:prstGeom>
        </p:spPr>
      </p:pic>
    </p:spTree>
    <p:extLst>
      <p:ext uri="{BB962C8B-B14F-4D97-AF65-F5344CB8AC3E}">
        <p14:creationId xmlns:p14="http://schemas.microsoft.com/office/powerpoint/2010/main" val="1690573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9084AE2-DFB3-1A4F-B6BD-9E63C9D455EF}" type="slidenum">
              <a:rPr lang="en-US" smtClean="0"/>
              <a:t>2</a:t>
            </a:fld>
            <a:endParaRPr lang="en-US"/>
          </a:p>
        </p:txBody>
      </p:sp>
      <p:sp>
        <p:nvSpPr>
          <p:cNvPr id="3" name="Footer Placeholder 2"/>
          <p:cNvSpPr>
            <a:spLocks noGrp="1"/>
          </p:cNvSpPr>
          <p:nvPr>
            <p:ph type="ftr" sz="quarter" idx="3"/>
          </p:nvPr>
        </p:nvSpPr>
        <p:spPr/>
        <p:txBody>
          <a:bodyPr/>
          <a:lstStyle/>
          <a:p>
            <a:r>
              <a:rPr lang="en-US" dirty="0"/>
              <a:t>ARHOME Strategic Plan 2022</a:t>
            </a:r>
          </a:p>
        </p:txBody>
      </p:sp>
      <p:graphicFrame>
        <p:nvGraphicFramePr>
          <p:cNvPr id="6" name="Diagram 5">
            <a:extLst>
              <a:ext uri="{FF2B5EF4-FFF2-40B4-BE49-F238E27FC236}">
                <a16:creationId xmlns:a16="http://schemas.microsoft.com/office/drawing/2014/main" id="{108D4534-31EE-4DCD-BAE2-E4BDBE9D9C83}"/>
              </a:ext>
            </a:extLst>
          </p:cNvPr>
          <p:cNvGraphicFramePr/>
          <p:nvPr>
            <p:extLst>
              <p:ext uri="{D42A27DB-BD31-4B8C-83A1-F6EECF244321}">
                <p14:modId xmlns:p14="http://schemas.microsoft.com/office/powerpoint/2010/main" val="2310688047"/>
              </p:ext>
            </p:extLst>
          </p:nvPr>
        </p:nvGraphicFramePr>
        <p:xfrm>
          <a:off x="71021" y="772357"/>
          <a:ext cx="8970821" cy="5690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p:cNvSpPr>
            <a:spLocks noGrp="1"/>
          </p:cNvSpPr>
          <p:nvPr>
            <p:ph type="body" sz="quarter" idx="13"/>
          </p:nvPr>
        </p:nvSpPr>
        <p:spPr>
          <a:xfrm>
            <a:off x="352425" y="213918"/>
            <a:ext cx="8405681" cy="641350"/>
          </a:xfrm>
        </p:spPr>
        <p:txBody>
          <a:bodyPr/>
          <a:lstStyle/>
          <a:p>
            <a:pPr algn="ctr"/>
            <a:r>
              <a:rPr lang="en-US" dirty="0"/>
              <a:t>Program Goals and Key Initiatives </a:t>
            </a:r>
          </a:p>
        </p:txBody>
      </p:sp>
    </p:spTree>
    <p:extLst>
      <p:ext uri="{BB962C8B-B14F-4D97-AF65-F5344CB8AC3E}">
        <p14:creationId xmlns:p14="http://schemas.microsoft.com/office/powerpoint/2010/main" val="856812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9084AE2-DFB3-1A4F-B6BD-9E63C9D455EF}" type="slidenum">
              <a:rPr lang="en-US" smtClean="0"/>
              <a:t>3</a:t>
            </a:fld>
            <a:endParaRPr lang="en-US"/>
          </a:p>
        </p:txBody>
      </p:sp>
      <p:sp>
        <p:nvSpPr>
          <p:cNvPr id="3" name="Footer Placeholder 2"/>
          <p:cNvSpPr>
            <a:spLocks noGrp="1"/>
          </p:cNvSpPr>
          <p:nvPr>
            <p:ph type="ftr" sz="quarter" idx="3"/>
          </p:nvPr>
        </p:nvSpPr>
        <p:spPr/>
        <p:txBody>
          <a:bodyPr/>
          <a:lstStyle/>
          <a:p>
            <a:r>
              <a:rPr lang="en-US" dirty="0"/>
              <a:t>ARHOME Strategic Plan 2022</a:t>
            </a:r>
          </a:p>
        </p:txBody>
      </p:sp>
      <p:graphicFrame>
        <p:nvGraphicFramePr>
          <p:cNvPr id="6" name="Diagram 5">
            <a:extLst>
              <a:ext uri="{FF2B5EF4-FFF2-40B4-BE49-F238E27FC236}">
                <a16:creationId xmlns:a16="http://schemas.microsoft.com/office/drawing/2014/main" id="{108D4534-31EE-4DCD-BAE2-E4BDBE9D9C83}"/>
              </a:ext>
            </a:extLst>
          </p:cNvPr>
          <p:cNvGraphicFramePr/>
          <p:nvPr>
            <p:extLst>
              <p:ext uri="{D42A27DB-BD31-4B8C-83A1-F6EECF244321}">
                <p14:modId xmlns:p14="http://schemas.microsoft.com/office/powerpoint/2010/main" val="2947636869"/>
              </p:ext>
            </p:extLst>
          </p:nvPr>
        </p:nvGraphicFramePr>
        <p:xfrm>
          <a:off x="71021" y="772357"/>
          <a:ext cx="8970821" cy="5690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p:cNvSpPr>
            <a:spLocks noGrp="1"/>
          </p:cNvSpPr>
          <p:nvPr>
            <p:ph type="body" sz="quarter" idx="13"/>
          </p:nvPr>
        </p:nvSpPr>
        <p:spPr>
          <a:xfrm>
            <a:off x="352425" y="213918"/>
            <a:ext cx="8405681" cy="641350"/>
          </a:xfrm>
        </p:spPr>
        <p:txBody>
          <a:bodyPr/>
          <a:lstStyle/>
          <a:p>
            <a:pPr algn="ctr"/>
            <a:r>
              <a:rPr lang="en-US" dirty="0"/>
              <a:t>Program Goals and Key Initiatives </a:t>
            </a:r>
          </a:p>
        </p:txBody>
      </p:sp>
    </p:spTree>
    <p:extLst>
      <p:ext uri="{BB962C8B-B14F-4D97-AF65-F5344CB8AC3E}">
        <p14:creationId xmlns:p14="http://schemas.microsoft.com/office/powerpoint/2010/main" val="899087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3594AE-E234-4B6B-982F-60A232003E08}"/>
              </a:ext>
            </a:extLst>
          </p:cNvPr>
          <p:cNvSpPr>
            <a:spLocks noGrp="1"/>
          </p:cNvSpPr>
          <p:nvPr>
            <p:ph type="sldNum" sz="quarter" idx="4"/>
          </p:nvPr>
        </p:nvSpPr>
        <p:spPr/>
        <p:txBody>
          <a:bodyPr/>
          <a:lstStyle/>
          <a:p>
            <a:fld id="{E9084AE2-DFB3-1A4F-B6BD-9E63C9D455EF}" type="slidenum">
              <a:rPr lang="en-US" smtClean="0"/>
              <a:t>4</a:t>
            </a:fld>
            <a:endParaRPr lang="en-US"/>
          </a:p>
        </p:txBody>
      </p:sp>
      <p:sp>
        <p:nvSpPr>
          <p:cNvPr id="3" name="Footer Placeholder 2">
            <a:extLst>
              <a:ext uri="{FF2B5EF4-FFF2-40B4-BE49-F238E27FC236}">
                <a16:creationId xmlns:a16="http://schemas.microsoft.com/office/drawing/2014/main" id="{5624B9CE-F496-4D67-A263-A452F3A83A62}"/>
              </a:ext>
            </a:extLst>
          </p:cNvPr>
          <p:cNvSpPr>
            <a:spLocks noGrp="1"/>
          </p:cNvSpPr>
          <p:nvPr>
            <p:ph type="ftr" sz="quarter" idx="3"/>
          </p:nvPr>
        </p:nvSpPr>
        <p:spPr/>
        <p:txBody>
          <a:bodyPr/>
          <a:lstStyle/>
          <a:p>
            <a:r>
              <a:rPr lang="en-US" dirty="0"/>
              <a:t>ARHOME Strategic Plan 2022</a:t>
            </a:r>
          </a:p>
        </p:txBody>
      </p:sp>
      <p:graphicFrame>
        <p:nvGraphicFramePr>
          <p:cNvPr id="6" name="Diagram 5">
            <a:extLst>
              <a:ext uri="{FF2B5EF4-FFF2-40B4-BE49-F238E27FC236}">
                <a16:creationId xmlns:a16="http://schemas.microsoft.com/office/drawing/2014/main" id="{0548909E-8CF9-4E90-8CD6-4987C336D7DC}"/>
              </a:ext>
            </a:extLst>
          </p:cNvPr>
          <p:cNvGraphicFramePr/>
          <p:nvPr>
            <p:extLst>
              <p:ext uri="{D42A27DB-BD31-4B8C-83A1-F6EECF244321}">
                <p14:modId xmlns:p14="http://schemas.microsoft.com/office/powerpoint/2010/main" val="1977465062"/>
              </p:ext>
            </p:extLst>
          </p:nvPr>
        </p:nvGraphicFramePr>
        <p:xfrm>
          <a:off x="62145" y="855268"/>
          <a:ext cx="8873894" cy="55987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a:extLst>
              <a:ext uri="{FF2B5EF4-FFF2-40B4-BE49-F238E27FC236}">
                <a16:creationId xmlns:a16="http://schemas.microsoft.com/office/drawing/2014/main" id="{4BDF5FC1-8214-4859-801C-2C03766EEE46}"/>
              </a:ext>
            </a:extLst>
          </p:cNvPr>
          <p:cNvSpPr>
            <a:spLocks noGrp="1"/>
          </p:cNvSpPr>
          <p:nvPr>
            <p:ph type="body" sz="quarter" idx="13"/>
          </p:nvPr>
        </p:nvSpPr>
        <p:spPr>
          <a:xfrm>
            <a:off x="352425" y="213918"/>
            <a:ext cx="8445346" cy="641350"/>
          </a:xfrm>
        </p:spPr>
        <p:txBody>
          <a:bodyPr/>
          <a:lstStyle/>
          <a:p>
            <a:pPr algn="ctr"/>
            <a:r>
              <a:rPr lang="en-US" dirty="0"/>
              <a:t>Tactics for Success</a:t>
            </a:r>
          </a:p>
        </p:txBody>
      </p:sp>
    </p:spTree>
    <p:extLst>
      <p:ext uri="{BB962C8B-B14F-4D97-AF65-F5344CB8AC3E}">
        <p14:creationId xmlns:p14="http://schemas.microsoft.com/office/powerpoint/2010/main" val="1711518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Subtitle 2"/>
          <p:cNvSpPr txBox="1">
            <a:spLocks/>
          </p:cNvSpPr>
          <p:nvPr/>
        </p:nvSpPr>
        <p:spPr>
          <a:xfrm>
            <a:off x="4825999" y="6567714"/>
            <a:ext cx="3287487" cy="290285"/>
          </a:xfrm>
          <a:prstGeom prst="rect">
            <a:avLst/>
          </a:prstGeom>
        </p:spPr>
        <p:txBody>
          <a:bodyPr vert="horz" lIns="91440" tIns="45720" rIns="91440" bIns="45720" rtlCol="0">
            <a:normAutofit fontScale="25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Century Gothic"/>
                <a:ea typeface="+mn-ea"/>
                <a:cs typeface="Century Gothic"/>
              </a:defRPr>
            </a:lvl1pPr>
            <a:lvl2pPr marL="457200" indent="0" algn="ctr" defTabSz="457200" rtl="0" eaLnBrk="1" latinLnBrk="0" hangingPunct="1">
              <a:spcBef>
                <a:spcPct val="20000"/>
              </a:spcBef>
              <a:buFont typeface="Arial"/>
              <a:buNone/>
              <a:defRPr sz="2800" kern="1200">
                <a:solidFill>
                  <a:schemeClr val="tx1">
                    <a:tint val="75000"/>
                  </a:schemeClr>
                </a:solidFill>
                <a:latin typeface="Century Gothic"/>
                <a:ea typeface="+mn-ea"/>
                <a:cs typeface="Century Gothic"/>
              </a:defRPr>
            </a:lvl2pPr>
            <a:lvl3pPr marL="914400" indent="0" algn="ctr" defTabSz="457200" rtl="0" eaLnBrk="1" latinLnBrk="0" hangingPunct="1">
              <a:spcBef>
                <a:spcPct val="20000"/>
              </a:spcBef>
              <a:buFont typeface="Arial"/>
              <a:buNone/>
              <a:defRPr sz="2400" kern="1200">
                <a:solidFill>
                  <a:schemeClr val="tx1">
                    <a:tint val="75000"/>
                  </a:schemeClr>
                </a:solidFill>
                <a:latin typeface="Century Gothic"/>
                <a:ea typeface="+mn-ea"/>
                <a:cs typeface="Century Gothic"/>
              </a:defRPr>
            </a:lvl3pPr>
            <a:lvl4pPr marL="1371600" indent="0" algn="ctr" defTabSz="457200" rtl="0" eaLnBrk="1" latinLnBrk="0" hangingPunct="1">
              <a:spcBef>
                <a:spcPct val="20000"/>
              </a:spcBef>
              <a:buFont typeface="Arial"/>
              <a:buNone/>
              <a:defRPr sz="2000" kern="1200">
                <a:solidFill>
                  <a:schemeClr val="tx1">
                    <a:tint val="75000"/>
                  </a:schemeClr>
                </a:solidFill>
                <a:latin typeface="Century Gothic"/>
                <a:ea typeface="+mn-ea"/>
                <a:cs typeface="Century Gothic"/>
              </a:defRPr>
            </a:lvl4pPr>
            <a:lvl5pPr marL="1828800" indent="0" algn="ctr" defTabSz="457200" rtl="0" eaLnBrk="1" latinLnBrk="0" hangingPunct="1">
              <a:spcBef>
                <a:spcPct val="20000"/>
              </a:spcBef>
              <a:buFont typeface="Arial"/>
              <a:buNone/>
              <a:defRPr sz="2000" kern="1200">
                <a:solidFill>
                  <a:schemeClr val="tx1">
                    <a:tint val="75000"/>
                  </a:schemeClr>
                </a:solidFill>
                <a:latin typeface="Century Gothic"/>
                <a:ea typeface="+mn-ea"/>
                <a:cs typeface="Century Gothic"/>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050" spc="5480">
                <a:solidFill>
                  <a:srgbClr val="D4CDA2"/>
                </a:solidFill>
                <a:latin typeface="Arial Narrow"/>
                <a:cs typeface="Arial Narrow"/>
              </a:rPr>
              <a:t>PRESENTATION TITLE GOES HERE</a:t>
            </a:r>
            <a:endParaRPr lang="en-US" sz="1050" spc="5480" dirty="0">
              <a:solidFill>
                <a:srgbClr val="D4CDA2"/>
              </a:solidFill>
              <a:latin typeface="Arial Narrow"/>
              <a:cs typeface="Arial Narrow"/>
            </a:endParaRPr>
          </a:p>
        </p:txBody>
      </p:sp>
      <p:sp>
        <p:nvSpPr>
          <p:cNvPr id="5" name="Slide Number Placeholder 3"/>
          <p:cNvSpPr>
            <a:spLocks noGrp="1"/>
          </p:cNvSpPr>
          <p:nvPr>
            <p:ph type="sldNum" sz="quarter" idx="12"/>
          </p:nvPr>
        </p:nvSpPr>
        <p:spPr>
          <a:xfrm>
            <a:off x="8487227" y="6588125"/>
            <a:ext cx="573314" cy="197304"/>
          </a:xfrm>
        </p:spPr>
        <p:txBody>
          <a:bodyPr/>
          <a:lstStyle/>
          <a:p>
            <a:fld id="{E9084AE2-DFB3-1A4F-B6BD-9E63C9D455EF}" type="slidenum">
              <a:rPr lang="en-US" smtClean="0"/>
              <a:t>5</a:t>
            </a:fld>
            <a:endParaRPr lang="en-US"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998986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285750" indent="-285750">
          <a:spcBef>
            <a:spcPts val="600"/>
          </a:spcBef>
          <a:spcAft>
            <a:spcPts val="600"/>
          </a:spcAft>
          <a:buClr>
            <a:srgbClr val="107FC4"/>
          </a:buClr>
          <a:buFont typeface="Wingdings" charset="2"/>
          <a:buChar char="§"/>
          <a:defRPr sz="2400" dirty="0" smtClean="0">
            <a:solidFill>
              <a:srgbClr val="404040"/>
            </a:solidFill>
            <a:latin typeface="Century Gothic"/>
            <a:cs typeface="Century Gothic"/>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6791B8E21440A4EA1979C1A93FF77CC" ma:contentTypeVersion="1" ma:contentTypeDescription="Create a new document." ma:contentTypeScope="" ma:versionID="f09aa4f706479b8eb43ff92ef70f7dda">
  <xsd:schema xmlns:xsd="http://www.w3.org/2001/XMLSchema" xmlns:xs="http://www.w3.org/2001/XMLSchema" xmlns:p="http://schemas.microsoft.com/office/2006/metadata/properties" xmlns:ns1="http://schemas.microsoft.com/sharepoint/v3" targetNamespace="http://schemas.microsoft.com/office/2006/metadata/properties" ma:root="true" ma:fieldsID="4dcce58c87e9fcebab8021569449a8d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A0DECF-B136-4BB0-B09F-1EA4508B52E4}">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EA622827-467E-4F87-B56D-5D76A2E437C6}">
  <ds:schemaRefs>
    <ds:schemaRef ds:uri="http://schemas.microsoft.com/sharepoint/v3/contenttype/forms"/>
  </ds:schemaRefs>
</ds:datastoreItem>
</file>

<file path=customXml/itemProps3.xml><?xml version="1.0" encoding="utf-8"?>
<ds:datastoreItem xmlns:ds="http://schemas.openxmlformats.org/officeDocument/2006/customXml" ds:itemID="{37D3BF05-7BEB-48F6-8CB5-50E715215A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1160</TotalTime>
  <Words>617</Words>
  <Application>Microsoft Office PowerPoint</Application>
  <PresentationFormat>On-screen Show (4:3)</PresentationFormat>
  <Paragraphs>40</Paragraphs>
  <Slides>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Arial Narrow</vt:lpstr>
      <vt:lpstr>Calibri</vt:lpstr>
      <vt:lpstr>Century Gothic</vt:lpstr>
      <vt:lpstr>Courier New</vt:lpstr>
      <vt:lpstr>Lucida Grande</vt:lpstr>
      <vt:lpstr>Wingdings</vt:lpstr>
      <vt:lpstr>Office Theme</vt:lpstr>
      <vt:lpstr>PowerPoint Presentation</vt:lpstr>
      <vt:lpstr>PowerPoint Presentation</vt:lpstr>
      <vt:lpstr>PowerPoint Presentation</vt:lpstr>
      <vt:lpstr>PowerPoint Presentation</vt:lpstr>
      <vt:lpstr>PowerPoint Presentation</vt:lpstr>
    </vt:vector>
  </TitlesOfParts>
  <Company>ABCBS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Morehead</dc:creator>
  <cp:lastModifiedBy>Vannatta, Matthew D</cp:lastModifiedBy>
  <cp:revision>60</cp:revision>
  <dcterms:created xsi:type="dcterms:W3CDTF">2017-10-11T17:49:58Z</dcterms:created>
  <dcterms:modified xsi:type="dcterms:W3CDTF">2021-08-19T13:23:29Z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0x010100A6791B8E21440A4EA1979C1A93FF77CC</vt:lpwstr>
  </property>
</Properties>
</file>