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8"/>
  </p:notesMasterIdLst>
  <p:sldIdLst>
    <p:sldId id="1334" r:id="rId5"/>
    <p:sldId id="3463" r:id="rId6"/>
    <p:sldId id="1392" r:id="rId7"/>
    <p:sldId id="1378" r:id="rId8"/>
    <p:sldId id="1380" r:id="rId9"/>
    <p:sldId id="1381" r:id="rId10"/>
    <p:sldId id="1382" r:id="rId11"/>
    <p:sldId id="1383" r:id="rId12"/>
    <p:sldId id="1384" r:id="rId13"/>
    <p:sldId id="1385" r:id="rId14"/>
    <p:sldId id="3464" r:id="rId15"/>
    <p:sldId id="1387" r:id="rId16"/>
    <p:sldId id="3465" r:id="rId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C4A712-10AE-0D72-2844-E09CAE284A45}" name="Dixon, Laurin E" initials="DLE" userId="S::ledixon@arkbluecross.com::f737d266-8f33-4420-a9de-4dcf3c580209" providerId="AD"/>
  <p188:author id="{E789687F-197E-780B-8448-AFA095A07466}" name="Bates, Kaitlin A" initials="BKA" userId="S::kabates@arkbluecross.com::f6f50c53-ac36-4b1f-9a82-3d401eefedb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120" d="100"/>
          <a:sy n="120" d="100"/>
        </p:scale>
        <p:origin x="312"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tes, Kaitlin A" userId="f6f50c53-ac36-4b1f-9a82-3d401eefedb2" providerId="ADAL" clId="{089522E0-6C51-42A5-B8E7-6815E0B9387A}"/>
    <pc:docChg chg="custSel modSld">
      <pc:chgData name="Bates, Kaitlin A" userId="f6f50c53-ac36-4b1f-9a82-3d401eefedb2" providerId="ADAL" clId="{089522E0-6C51-42A5-B8E7-6815E0B9387A}" dt="2023-09-19T18:18:06.486" v="6" actId="478"/>
      <pc:docMkLst>
        <pc:docMk/>
      </pc:docMkLst>
      <pc:sldChg chg="modSp mod">
        <pc:chgData name="Bates, Kaitlin A" userId="f6f50c53-ac36-4b1f-9a82-3d401eefedb2" providerId="ADAL" clId="{089522E0-6C51-42A5-B8E7-6815E0B9387A}" dt="2023-09-19T18:17:41.454" v="5" actId="27636"/>
        <pc:sldMkLst>
          <pc:docMk/>
          <pc:sldMk cId="3011714663" sldId="1385"/>
        </pc:sldMkLst>
        <pc:spChg chg="mod">
          <ac:chgData name="Bates, Kaitlin A" userId="f6f50c53-ac36-4b1f-9a82-3d401eefedb2" providerId="ADAL" clId="{089522E0-6C51-42A5-B8E7-6815E0B9387A}" dt="2023-09-19T18:17:41.454" v="5" actId="27636"/>
          <ac:spMkLst>
            <pc:docMk/>
            <pc:sldMk cId="3011714663" sldId="1385"/>
            <ac:spMk id="3" creationId="{FEC57F28-0647-64F8-6173-9FF388A51797}"/>
          </ac:spMkLst>
        </pc:spChg>
      </pc:sldChg>
      <pc:sldChg chg="modSp mod">
        <pc:chgData name="Bates, Kaitlin A" userId="f6f50c53-ac36-4b1f-9a82-3d401eefedb2" providerId="ADAL" clId="{089522E0-6C51-42A5-B8E7-6815E0B9387A}" dt="2023-09-19T18:17:08.488" v="1" actId="12"/>
        <pc:sldMkLst>
          <pc:docMk/>
          <pc:sldMk cId="3740700916" sldId="3464"/>
        </pc:sldMkLst>
        <pc:spChg chg="mod">
          <ac:chgData name="Bates, Kaitlin A" userId="f6f50c53-ac36-4b1f-9a82-3d401eefedb2" providerId="ADAL" clId="{089522E0-6C51-42A5-B8E7-6815E0B9387A}" dt="2023-09-19T18:17:08.488" v="1" actId="12"/>
          <ac:spMkLst>
            <pc:docMk/>
            <pc:sldMk cId="3740700916" sldId="3464"/>
            <ac:spMk id="3" creationId="{FEC57F28-0647-64F8-6173-9FF388A51797}"/>
          </ac:spMkLst>
        </pc:spChg>
      </pc:sldChg>
      <pc:sldChg chg="delSp mod">
        <pc:chgData name="Bates, Kaitlin A" userId="f6f50c53-ac36-4b1f-9a82-3d401eefedb2" providerId="ADAL" clId="{089522E0-6C51-42A5-B8E7-6815E0B9387A}" dt="2023-09-19T18:18:06.486" v="6" actId="478"/>
        <pc:sldMkLst>
          <pc:docMk/>
          <pc:sldMk cId="2931869244" sldId="3465"/>
        </pc:sldMkLst>
        <pc:spChg chg="del">
          <ac:chgData name="Bates, Kaitlin A" userId="f6f50c53-ac36-4b1f-9a82-3d401eefedb2" providerId="ADAL" clId="{089522E0-6C51-42A5-B8E7-6815E0B9387A}" dt="2023-09-19T18:18:06.486" v="6" actId="478"/>
          <ac:spMkLst>
            <pc:docMk/>
            <pc:sldMk cId="2931869244" sldId="3465"/>
            <ac:spMk id="5" creationId="{8966F875-A107-9495-3C27-E9D9D82857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8"/>
          </a:xfrm>
          <a:prstGeom prst="rect">
            <a:avLst/>
          </a:prstGeom>
        </p:spPr>
        <p:txBody>
          <a:bodyPr vert="horz" lIns="96657" tIns="48329" rIns="96657" bIns="48329" rtlCol="0"/>
          <a:lstStyle>
            <a:lvl1pPr algn="l">
              <a:defRPr sz="13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7" tIns="48329" rIns="96657" bIns="48329" rtlCol="0"/>
          <a:lstStyle>
            <a:lvl1pPr algn="r">
              <a:defRPr sz="1300"/>
            </a:lvl1pPr>
          </a:lstStyle>
          <a:p>
            <a:fld id="{F3FE480B-6FA3-4D72-B6AA-B196BCB74589}" type="datetimeFigureOut">
              <a:rPr lang="en-US" smtClean="0"/>
              <a:t>9/19/2023</a:t>
            </a:fld>
            <a:endParaRPr lang="en-US"/>
          </a:p>
        </p:txBody>
      </p:sp>
      <p:sp>
        <p:nvSpPr>
          <p:cNvPr id="4" name="Slide Image Placeholder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6657" tIns="48329" rIns="96657" bIns="48329"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7" tIns="48329" rIns="96657"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1727"/>
          </a:xfrm>
          <a:prstGeom prst="rect">
            <a:avLst/>
          </a:prstGeom>
        </p:spPr>
        <p:txBody>
          <a:bodyPr vert="horz" lIns="96657" tIns="48329" rIns="96657" bIns="48329"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1727"/>
          </a:xfrm>
          <a:prstGeom prst="rect">
            <a:avLst/>
          </a:prstGeom>
        </p:spPr>
        <p:txBody>
          <a:bodyPr vert="horz" lIns="96657" tIns="48329" rIns="96657" bIns="48329" rtlCol="0" anchor="b"/>
          <a:lstStyle>
            <a:lvl1pPr algn="r">
              <a:defRPr sz="1300"/>
            </a:lvl1pPr>
          </a:lstStyle>
          <a:p>
            <a:fld id="{CCE9BDE9-717F-41D5-AE7D-9BA0A902035C}" type="slidenum">
              <a:rPr lang="en-US" smtClean="0"/>
              <a:t>‹#›</a:t>
            </a:fld>
            <a:endParaRPr lang="en-US"/>
          </a:p>
        </p:txBody>
      </p:sp>
    </p:spTree>
    <p:extLst>
      <p:ext uri="{BB962C8B-B14F-4D97-AF65-F5344CB8AC3E}">
        <p14:creationId xmlns:p14="http://schemas.microsoft.com/office/powerpoint/2010/main" val="100462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9BDE9-717F-41D5-AE7D-9BA0A902035C}" type="slidenum">
              <a:rPr lang="en-US" smtClean="0"/>
              <a:t>1</a:t>
            </a:fld>
            <a:endParaRPr lang="en-US" dirty="0"/>
          </a:p>
        </p:txBody>
      </p:sp>
    </p:spTree>
    <p:extLst>
      <p:ext uri="{BB962C8B-B14F-4D97-AF65-F5344CB8AC3E}">
        <p14:creationId xmlns:p14="http://schemas.microsoft.com/office/powerpoint/2010/main" val="734939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9BDE9-717F-41D5-AE7D-9BA0A902035C}" type="slidenum">
              <a:rPr lang="en-US" smtClean="0"/>
              <a:t>10</a:t>
            </a:fld>
            <a:endParaRPr lang="en-US" dirty="0"/>
          </a:p>
        </p:txBody>
      </p:sp>
    </p:spTree>
    <p:extLst>
      <p:ext uri="{BB962C8B-B14F-4D97-AF65-F5344CB8AC3E}">
        <p14:creationId xmlns:p14="http://schemas.microsoft.com/office/powerpoint/2010/main" val="2800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9BDE9-717F-41D5-AE7D-9BA0A902035C}" type="slidenum">
              <a:rPr lang="en-US" smtClean="0"/>
              <a:t>11</a:t>
            </a:fld>
            <a:endParaRPr lang="en-US" dirty="0"/>
          </a:p>
        </p:txBody>
      </p:sp>
    </p:spTree>
    <p:extLst>
      <p:ext uri="{BB962C8B-B14F-4D97-AF65-F5344CB8AC3E}">
        <p14:creationId xmlns:p14="http://schemas.microsoft.com/office/powerpoint/2010/main" val="1875915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9BDE9-717F-41D5-AE7D-9BA0A902035C}" type="slidenum">
              <a:rPr lang="en-US" smtClean="0"/>
              <a:t>12</a:t>
            </a:fld>
            <a:endParaRPr lang="en-US" dirty="0"/>
          </a:p>
        </p:txBody>
      </p:sp>
    </p:spTree>
    <p:extLst>
      <p:ext uri="{BB962C8B-B14F-4D97-AF65-F5344CB8AC3E}">
        <p14:creationId xmlns:p14="http://schemas.microsoft.com/office/powerpoint/2010/main" val="1299996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9BDE9-717F-41D5-AE7D-9BA0A902035C}" type="slidenum">
              <a:rPr lang="en-US" smtClean="0"/>
              <a:t>13</a:t>
            </a:fld>
            <a:endParaRPr lang="en-US"/>
          </a:p>
        </p:txBody>
      </p:sp>
    </p:spTree>
    <p:extLst>
      <p:ext uri="{BB962C8B-B14F-4D97-AF65-F5344CB8AC3E}">
        <p14:creationId xmlns:p14="http://schemas.microsoft.com/office/powerpoint/2010/main" val="67269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15907-1675-40B5-8B65-F6CA95D55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26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9BDE9-717F-41D5-AE7D-9BA0A902035C}" type="slidenum">
              <a:rPr lang="en-US" smtClean="0"/>
              <a:t>3</a:t>
            </a:fld>
            <a:endParaRPr lang="en-US" dirty="0"/>
          </a:p>
        </p:txBody>
      </p:sp>
    </p:spTree>
    <p:extLst>
      <p:ext uri="{BB962C8B-B14F-4D97-AF65-F5344CB8AC3E}">
        <p14:creationId xmlns:p14="http://schemas.microsoft.com/office/powerpoint/2010/main" val="343572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9BDE9-717F-41D5-AE7D-9BA0A902035C}" type="slidenum">
              <a:rPr lang="en-US" smtClean="0"/>
              <a:t>4</a:t>
            </a:fld>
            <a:endParaRPr lang="en-US" dirty="0"/>
          </a:p>
        </p:txBody>
      </p:sp>
    </p:spTree>
    <p:extLst>
      <p:ext uri="{BB962C8B-B14F-4D97-AF65-F5344CB8AC3E}">
        <p14:creationId xmlns:p14="http://schemas.microsoft.com/office/powerpoint/2010/main" val="384546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5"/>
          </p:nvPr>
        </p:nvSpPr>
        <p:spPr/>
        <p:txBody>
          <a:bodyPr/>
          <a:lstStyle/>
          <a:p>
            <a:fld id="{CCE9BDE9-717F-41D5-AE7D-9BA0A902035C}" type="slidenum">
              <a:rPr lang="en-US" smtClean="0"/>
              <a:t>5</a:t>
            </a:fld>
            <a:endParaRPr lang="en-US" dirty="0"/>
          </a:p>
        </p:txBody>
      </p:sp>
    </p:spTree>
    <p:extLst>
      <p:ext uri="{BB962C8B-B14F-4D97-AF65-F5344CB8AC3E}">
        <p14:creationId xmlns:p14="http://schemas.microsoft.com/office/powerpoint/2010/main" val="112824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dirty="0"/>
          </a:p>
        </p:txBody>
      </p:sp>
      <p:sp>
        <p:nvSpPr>
          <p:cNvPr id="4" name="Slide Number Placeholder 3"/>
          <p:cNvSpPr>
            <a:spLocks noGrp="1"/>
          </p:cNvSpPr>
          <p:nvPr>
            <p:ph type="sldNum" sz="quarter" idx="5"/>
          </p:nvPr>
        </p:nvSpPr>
        <p:spPr/>
        <p:txBody>
          <a:bodyPr/>
          <a:lstStyle/>
          <a:p>
            <a:fld id="{CCE9BDE9-717F-41D5-AE7D-9BA0A902035C}" type="slidenum">
              <a:rPr lang="en-US" smtClean="0"/>
              <a:t>6</a:t>
            </a:fld>
            <a:endParaRPr lang="en-US" dirty="0"/>
          </a:p>
        </p:txBody>
      </p:sp>
    </p:spTree>
    <p:extLst>
      <p:ext uri="{BB962C8B-B14F-4D97-AF65-F5344CB8AC3E}">
        <p14:creationId xmlns:p14="http://schemas.microsoft.com/office/powerpoint/2010/main" val="3424989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dirty="0"/>
          </a:p>
        </p:txBody>
      </p:sp>
      <p:sp>
        <p:nvSpPr>
          <p:cNvPr id="4" name="Slide Number Placeholder 3"/>
          <p:cNvSpPr>
            <a:spLocks noGrp="1"/>
          </p:cNvSpPr>
          <p:nvPr>
            <p:ph type="sldNum" sz="quarter" idx="5"/>
          </p:nvPr>
        </p:nvSpPr>
        <p:spPr/>
        <p:txBody>
          <a:bodyPr/>
          <a:lstStyle/>
          <a:p>
            <a:fld id="{CCE9BDE9-717F-41D5-AE7D-9BA0A902035C}" type="slidenum">
              <a:rPr lang="en-US" smtClean="0"/>
              <a:t>7</a:t>
            </a:fld>
            <a:endParaRPr lang="en-US" dirty="0"/>
          </a:p>
        </p:txBody>
      </p:sp>
    </p:spTree>
    <p:extLst>
      <p:ext uri="{BB962C8B-B14F-4D97-AF65-F5344CB8AC3E}">
        <p14:creationId xmlns:p14="http://schemas.microsoft.com/office/powerpoint/2010/main" val="256042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9BDE9-717F-41D5-AE7D-9BA0A902035C}" type="slidenum">
              <a:rPr lang="en-US" smtClean="0"/>
              <a:t>8</a:t>
            </a:fld>
            <a:endParaRPr lang="en-US" dirty="0"/>
          </a:p>
        </p:txBody>
      </p:sp>
    </p:spTree>
    <p:extLst>
      <p:ext uri="{BB962C8B-B14F-4D97-AF65-F5344CB8AC3E}">
        <p14:creationId xmlns:p14="http://schemas.microsoft.com/office/powerpoint/2010/main" val="6448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9BDE9-717F-41D5-AE7D-9BA0A902035C}" type="slidenum">
              <a:rPr lang="en-US" smtClean="0"/>
              <a:t>9</a:t>
            </a:fld>
            <a:endParaRPr lang="en-US" dirty="0"/>
          </a:p>
        </p:txBody>
      </p:sp>
    </p:spTree>
    <p:extLst>
      <p:ext uri="{BB962C8B-B14F-4D97-AF65-F5344CB8AC3E}">
        <p14:creationId xmlns:p14="http://schemas.microsoft.com/office/powerpoint/2010/main" val="667588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0FD3DB-4B15-4D27-92B1-4D4DF65C3D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
            <a:ext cx="12191999" cy="6857656"/>
          </a:xfrm>
          <a:prstGeom prst="rect">
            <a:avLst/>
          </a:prstGeom>
        </p:spPr>
      </p:pic>
      <p:sp>
        <p:nvSpPr>
          <p:cNvPr id="2" name="Title 1">
            <a:extLst>
              <a:ext uri="{FF2B5EF4-FFF2-40B4-BE49-F238E27FC236}">
                <a16:creationId xmlns:a16="http://schemas.microsoft.com/office/drawing/2014/main" id="{B86FFFFC-3E3E-4E4F-93CF-9EC28D1E545C}"/>
              </a:ext>
            </a:extLst>
          </p:cNvPr>
          <p:cNvSpPr>
            <a:spLocks noGrp="1"/>
          </p:cNvSpPr>
          <p:nvPr>
            <p:ph type="ctrTitle"/>
          </p:nvPr>
        </p:nvSpPr>
        <p:spPr>
          <a:xfrm>
            <a:off x="646545" y="1122363"/>
            <a:ext cx="4858327" cy="2387600"/>
          </a:xfrm>
        </p:spPr>
        <p:txBody>
          <a:bodyPr anchor="b">
            <a:normAutofit/>
          </a:bodyPr>
          <a:lstStyle>
            <a:lvl1pPr algn="l">
              <a:defRPr sz="4800" b="1">
                <a:solidFill>
                  <a:schemeClr val="tx1"/>
                </a:solidFill>
                <a:latin typeface="+mj-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A0D8971-B513-482B-A785-3521873A56F5}"/>
              </a:ext>
            </a:extLst>
          </p:cNvPr>
          <p:cNvSpPr>
            <a:spLocks noGrp="1"/>
          </p:cNvSpPr>
          <p:nvPr>
            <p:ph type="subTitle" idx="1"/>
          </p:nvPr>
        </p:nvSpPr>
        <p:spPr>
          <a:xfrm>
            <a:off x="646545" y="3602038"/>
            <a:ext cx="4858327" cy="1655762"/>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Date Placeholder 3">
            <a:extLst>
              <a:ext uri="{FF2B5EF4-FFF2-40B4-BE49-F238E27FC236}">
                <a16:creationId xmlns:a16="http://schemas.microsoft.com/office/drawing/2014/main" id="{B9D17B7D-B77A-4D20-8B03-D2E039AAA2D7}"/>
              </a:ext>
            </a:extLst>
          </p:cNvPr>
          <p:cNvSpPr>
            <a:spLocks noGrp="1"/>
          </p:cNvSpPr>
          <p:nvPr>
            <p:ph type="dt" sz="half" idx="10"/>
          </p:nvPr>
        </p:nvSpPr>
        <p:spPr>
          <a:xfrm>
            <a:off x="9424738" y="6416384"/>
            <a:ext cx="1929062" cy="365125"/>
          </a:xfrm>
          <a:prstGeom prst="rect">
            <a:avLst/>
          </a:prstGeom>
        </p:spPr>
        <p:txBody>
          <a:bodyPr/>
          <a:lstStyle>
            <a:lvl1pPr>
              <a:defRPr>
                <a:latin typeface="+mn-lt"/>
              </a:defRPr>
            </a:lvl1pPr>
          </a:lstStyle>
          <a:p>
            <a:fld id="{F7C4BD89-F019-4773-9E88-433B9C85281E}" type="datetime1">
              <a:rPr lang="en-US" smtClean="0"/>
              <a:pPr/>
              <a:t>9/19/2023</a:t>
            </a:fld>
            <a:endParaRPr lang="en-US"/>
          </a:p>
        </p:txBody>
      </p:sp>
      <p:sp>
        <p:nvSpPr>
          <p:cNvPr id="14" name="Slide Number Placeholder 5">
            <a:extLst>
              <a:ext uri="{FF2B5EF4-FFF2-40B4-BE49-F238E27FC236}">
                <a16:creationId xmlns:a16="http://schemas.microsoft.com/office/drawing/2014/main" id="{4C4FD600-57A8-4C21-AA4B-D964479C6582}"/>
              </a:ext>
            </a:extLst>
          </p:cNvPr>
          <p:cNvSpPr>
            <a:spLocks noGrp="1"/>
          </p:cNvSpPr>
          <p:nvPr>
            <p:ph type="sldNum" sz="quarter" idx="12"/>
          </p:nvPr>
        </p:nvSpPr>
        <p:spPr>
          <a:xfrm>
            <a:off x="11353799" y="6416384"/>
            <a:ext cx="649705" cy="365125"/>
          </a:xfrm>
          <a:prstGeom prst="rect">
            <a:avLst/>
          </a:prstGeom>
        </p:spPr>
        <p:txBody>
          <a:bodyPr/>
          <a:lstStyle>
            <a:lvl1pPr algn="r">
              <a:defRPr sz="1400">
                <a:latin typeface="+mn-lt"/>
              </a:defRPr>
            </a:lvl1pPr>
          </a:lstStyle>
          <a:p>
            <a:fld id="{F5F88C70-AE88-441D-9F59-E60D3BF64BDC}" type="slidenum">
              <a:rPr lang="en-US" smtClean="0"/>
              <a:pPr/>
              <a:t>‹#›</a:t>
            </a:fld>
            <a:endParaRPr lang="en-US"/>
          </a:p>
        </p:txBody>
      </p:sp>
      <p:pic>
        <p:nvPicPr>
          <p:cNvPr id="9" name="Graphic 8">
            <a:extLst>
              <a:ext uri="{FF2B5EF4-FFF2-40B4-BE49-F238E27FC236}">
                <a16:creationId xmlns:a16="http://schemas.microsoft.com/office/drawing/2014/main" id="{6BD62B64-C9F7-4811-95B1-93181C1EC2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822" y="5303093"/>
            <a:ext cx="5125328" cy="1726616"/>
          </a:xfrm>
          <a:prstGeom prst="rect">
            <a:avLst/>
          </a:prstGeom>
        </p:spPr>
      </p:pic>
    </p:spTree>
    <p:extLst>
      <p:ext uri="{BB962C8B-B14F-4D97-AF65-F5344CB8AC3E}">
        <p14:creationId xmlns:p14="http://schemas.microsoft.com/office/powerpoint/2010/main" val="70426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6_Section Header - no dotted lin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1B6F-1726-43F6-8E3C-F8DAA4337B1C}"/>
              </a:ext>
            </a:extLst>
          </p:cNvPr>
          <p:cNvSpPr>
            <a:spLocks noGrp="1"/>
          </p:cNvSpPr>
          <p:nvPr>
            <p:ph type="title"/>
          </p:nvPr>
        </p:nvSpPr>
        <p:spPr>
          <a:xfrm>
            <a:off x="831850" y="1709738"/>
            <a:ext cx="10515600" cy="1418473"/>
          </a:xfrm>
        </p:spPr>
        <p:txBody>
          <a:bodyPr anchor="b">
            <a:normAutofit/>
          </a:bodyPr>
          <a:lstStyle>
            <a:lvl1pPr algn="ctr">
              <a:defRPr sz="4800"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188D9D-FECC-4104-BB58-C8204F3F7C3C}"/>
              </a:ext>
            </a:extLst>
          </p:cNvPr>
          <p:cNvSpPr>
            <a:spLocks noGrp="1"/>
          </p:cNvSpPr>
          <p:nvPr>
            <p:ph type="body" idx="1"/>
          </p:nvPr>
        </p:nvSpPr>
        <p:spPr>
          <a:xfrm>
            <a:off x="831850" y="3648075"/>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693E9023-4C5C-4A03-8B3F-295D96D4D0E9}"/>
              </a:ext>
            </a:extLst>
          </p:cNvPr>
          <p:cNvSpPr>
            <a:spLocks noGrp="1"/>
          </p:cNvSpPr>
          <p:nvPr>
            <p:ph type="sldNum" sz="quarter" idx="12"/>
          </p:nvPr>
        </p:nvSpPr>
        <p:spPr>
          <a:xfrm>
            <a:off x="11353799" y="6416384"/>
            <a:ext cx="649705" cy="365125"/>
          </a:xfrm>
          <a:prstGeom prst="rect">
            <a:avLst/>
          </a:prstGeom>
        </p:spPr>
        <p:txBody>
          <a:bodyPr/>
          <a:lstStyle>
            <a:lvl1pPr algn="r">
              <a:defRPr sz="1400"/>
            </a:lvl1pPr>
          </a:lstStyle>
          <a:p>
            <a:fld id="{F5F88C70-AE88-441D-9F59-E60D3BF64BDC}" type="slidenum">
              <a:rPr lang="en-US" smtClean="0"/>
              <a:pPr/>
              <a:t>‹#›</a:t>
            </a:fld>
            <a:endParaRPr lang="en-US"/>
          </a:p>
        </p:txBody>
      </p:sp>
      <p:pic>
        <p:nvPicPr>
          <p:cNvPr id="7" name="Graphic 6">
            <a:extLst>
              <a:ext uri="{FF2B5EF4-FFF2-40B4-BE49-F238E27FC236}">
                <a16:creationId xmlns:a16="http://schemas.microsoft.com/office/drawing/2014/main" id="{4B6E241B-CE95-4DE5-9B50-DAC7904F18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394" y="6146508"/>
            <a:ext cx="2686050" cy="904875"/>
          </a:xfrm>
          <a:prstGeom prst="rect">
            <a:avLst/>
          </a:prstGeom>
        </p:spPr>
      </p:pic>
    </p:spTree>
    <p:extLst>
      <p:ext uri="{BB962C8B-B14F-4D97-AF65-F5344CB8AC3E}">
        <p14:creationId xmlns:p14="http://schemas.microsoft.com/office/powerpoint/2010/main" val="135949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1B6F-1726-43F6-8E3C-F8DAA4337B1C}"/>
              </a:ext>
            </a:extLst>
          </p:cNvPr>
          <p:cNvSpPr>
            <a:spLocks noGrp="1"/>
          </p:cNvSpPr>
          <p:nvPr>
            <p:ph type="title"/>
          </p:nvPr>
        </p:nvSpPr>
        <p:spPr>
          <a:xfrm>
            <a:off x="831850" y="1709738"/>
            <a:ext cx="10515600" cy="1418473"/>
          </a:xfrm>
        </p:spPr>
        <p:txBody>
          <a:bodyPr anchor="b">
            <a:normAutofit/>
          </a:bodyPr>
          <a:lstStyle>
            <a:lvl1pPr algn="ctr">
              <a:defRPr sz="4800"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188D9D-FECC-4104-BB58-C8204F3F7C3C}"/>
              </a:ext>
            </a:extLst>
          </p:cNvPr>
          <p:cNvSpPr>
            <a:spLocks noGrp="1"/>
          </p:cNvSpPr>
          <p:nvPr>
            <p:ph type="body" idx="1"/>
          </p:nvPr>
        </p:nvSpPr>
        <p:spPr>
          <a:xfrm>
            <a:off x="831850" y="3648075"/>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693E9023-4C5C-4A03-8B3F-295D96D4D0E9}"/>
              </a:ext>
            </a:extLst>
          </p:cNvPr>
          <p:cNvSpPr>
            <a:spLocks noGrp="1"/>
          </p:cNvSpPr>
          <p:nvPr>
            <p:ph type="sldNum" sz="quarter" idx="12"/>
          </p:nvPr>
        </p:nvSpPr>
        <p:spPr>
          <a:xfrm>
            <a:off x="11353799" y="6416384"/>
            <a:ext cx="649705" cy="365125"/>
          </a:xfrm>
          <a:prstGeom prst="rect">
            <a:avLst/>
          </a:prstGeom>
        </p:spPr>
        <p:txBody>
          <a:bodyPr/>
          <a:lstStyle>
            <a:lvl1pPr algn="r">
              <a:defRPr sz="1400"/>
            </a:lvl1pPr>
          </a:lstStyle>
          <a:p>
            <a:fld id="{F5F88C70-AE88-441D-9F59-E60D3BF64BDC}" type="slidenum">
              <a:rPr lang="en-US" smtClean="0"/>
              <a:pPr/>
              <a:t>‹#›</a:t>
            </a:fld>
            <a:endParaRPr lang="en-US"/>
          </a:p>
        </p:txBody>
      </p:sp>
      <p:pic>
        <p:nvPicPr>
          <p:cNvPr id="5" name="Graphic 4">
            <a:extLst>
              <a:ext uri="{FF2B5EF4-FFF2-40B4-BE49-F238E27FC236}">
                <a16:creationId xmlns:a16="http://schemas.microsoft.com/office/drawing/2014/main" id="{1E440933-0F8F-405C-8DB5-B2A48F8C84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394" y="6146508"/>
            <a:ext cx="2686050" cy="904875"/>
          </a:xfrm>
          <a:prstGeom prst="rect">
            <a:avLst/>
          </a:prstGeom>
        </p:spPr>
      </p:pic>
      <p:cxnSp>
        <p:nvCxnSpPr>
          <p:cNvPr id="6" name="Straight Connector 5">
            <a:extLst>
              <a:ext uri="{FF2B5EF4-FFF2-40B4-BE49-F238E27FC236}">
                <a16:creationId xmlns:a16="http://schemas.microsoft.com/office/drawing/2014/main" id="{CC13973C-E7D1-4558-B2BD-E83643EC827D}"/>
              </a:ext>
            </a:extLst>
          </p:cNvPr>
          <p:cNvCxnSpPr>
            <a:cxnSpLocks/>
          </p:cNvCxnSpPr>
          <p:nvPr userDrawn="1"/>
        </p:nvCxnSpPr>
        <p:spPr>
          <a:xfrm>
            <a:off x="3212432" y="3342502"/>
            <a:ext cx="5779168" cy="0"/>
          </a:xfrm>
          <a:prstGeom prst="line">
            <a:avLst/>
          </a:prstGeom>
          <a:ln w="63500" cap="rnd">
            <a:solidFill>
              <a:srgbClr val="96D0F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294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no dotted lin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1B6F-1726-43F6-8E3C-F8DAA4337B1C}"/>
              </a:ext>
            </a:extLst>
          </p:cNvPr>
          <p:cNvSpPr>
            <a:spLocks noGrp="1"/>
          </p:cNvSpPr>
          <p:nvPr>
            <p:ph type="title"/>
          </p:nvPr>
        </p:nvSpPr>
        <p:spPr>
          <a:xfrm>
            <a:off x="831850" y="1709738"/>
            <a:ext cx="10515600" cy="1418473"/>
          </a:xfrm>
        </p:spPr>
        <p:txBody>
          <a:bodyPr anchor="b">
            <a:normAutofit/>
          </a:bodyPr>
          <a:lstStyle>
            <a:lvl1pPr algn="ctr">
              <a:defRPr sz="4800"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188D9D-FECC-4104-BB58-C8204F3F7C3C}"/>
              </a:ext>
            </a:extLst>
          </p:cNvPr>
          <p:cNvSpPr>
            <a:spLocks noGrp="1"/>
          </p:cNvSpPr>
          <p:nvPr>
            <p:ph type="body" idx="1"/>
          </p:nvPr>
        </p:nvSpPr>
        <p:spPr>
          <a:xfrm>
            <a:off x="831850" y="3648075"/>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693E9023-4C5C-4A03-8B3F-295D96D4D0E9}"/>
              </a:ext>
            </a:extLst>
          </p:cNvPr>
          <p:cNvSpPr>
            <a:spLocks noGrp="1"/>
          </p:cNvSpPr>
          <p:nvPr>
            <p:ph type="sldNum" sz="quarter" idx="12"/>
          </p:nvPr>
        </p:nvSpPr>
        <p:spPr>
          <a:xfrm>
            <a:off x="11353799" y="6416384"/>
            <a:ext cx="649705" cy="365125"/>
          </a:xfrm>
          <a:prstGeom prst="rect">
            <a:avLst/>
          </a:prstGeom>
        </p:spPr>
        <p:txBody>
          <a:bodyPr/>
          <a:lstStyle>
            <a:lvl1pPr algn="r">
              <a:defRPr sz="1400"/>
            </a:lvl1pPr>
          </a:lstStyle>
          <a:p>
            <a:fld id="{F5F88C70-AE88-441D-9F59-E60D3BF64BDC}" type="slidenum">
              <a:rPr lang="en-US" smtClean="0"/>
              <a:pPr/>
              <a:t>‹#›</a:t>
            </a:fld>
            <a:endParaRPr lang="en-US"/>
          </a:p>
        </p:txBody>
      </p:sp>
      <p:pic>
        <p:nvPicPr>
          <p:cNvPr id="5" name="Graphic 4">
            <a:extLst>
              <a:ext uri="{FF2B5EF4-FFF2-40B4-BE49-F238E27FC236}">
                <a16:creationId xmlns:a16="http://schemas.microsoft.com/office/drawing/2014/main" id="{1E440933-0F8F-405C-8DB5-B2A48F8C84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394" y="6146508"/>
            <a:ext cx="2686050" cy="904875"/>
          </a:xfrm>
          <a:prstGeom prst="rect">
            <a:avLst/>
          </a:prstGeom>
        </p:spPr>
      </p:pic>
    </p:spTree>
    <p:extLst>
      <p:ext uri="{BB962C8B-B14F-4D97-AF65-F5344CB8AC3E}">
        <p14:creationId xmlns:p14="http://schemas.microsoft.com/office/powerpoint/2010/main" val="533902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7F4B-34EF-4949-9BC7-D8E108BCE6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8C24B-7BD0-419C-9264-AD77CE5312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A190C3-1C59-4D73-A6D3-3BCD16134E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4F1F449F-CAF4-4707-B353-560A4B4516D4}"/>
              </a:ext>
            </a:extLst>
          </p:cNvPr>
          <p:cNvSpPr>
            <a:spLocks noGrp="1"/>
          </p:cNvSpPr>
          <p:nvPr>
            <p:ph type="dt" sz="half" idx="10"/>
          </p:nvPr>
        </p:nvSpPr>
        <p:spPr>
          <a:xfrm>
            <a:off x="9424738" y="6416384"/>
            <a:ext cx="1929062" cy="365125"/>
          </a:xfrm>
          <a:prstGeom prst="rect">
            <a:avLst/>
          </a:prstGeom>
        </p:spPr>
        <p:txBody>
          <a:bodyPr/>
          <a:lstStyle>
            <a:lvl1pPr>
              <a:defRPr>
                <a:latin typeface="+mn-lt"/>
              </a:defRPr>
            </a:lvl1pPr>
          </a:lstStyle>
          <a:p>
            <a:fld id="{48714237-1290-4996-A569-47E408DF9056}" type="datetime1">
              <a:rPr lang="en-US" smtClean="0"/>
              <a:pPr/>
              <a:t>9/19/2023</a:t>
            </a:fld>
            <a:endParaRPr lang="en-US"/>
          </a:p>
        </p:txBody>
      </p:sp>
      <p:sp>
        <p:nvSpPr>
          <p:cNvPr id="10" name="Slide Number Placeholder 5">
            <a:extLst>
              <a:ext uri="{FF2B5EF4-FFF2-40B4-BE49-F238E27FC236}">
                <a16:creationId xmlns:a16="http://schemas.microsoft.com/office/drawing/2014/main" id="{BC595B2C-D926-4E00-9548-A16999400EDB}"/>
              </a:ext>
            </a:extLst>
          </p:cNvPr>
          <p:cNvSpPr>
            <a:spLocks noGrp="1"/>
          </p:cNvSpPr>
          <p:nvPr>
            <p:ph type="sldNum" sz="quarter" idx="12"/>
          </p:nvPr>
        </p:nvSpPr>
        <p:spPr>
          <a:xfrm>
            <a:off x="11353799" y="6416384"/>
            <a:ext cx="649705" cy="365125"/>
          </a:xfrm>
          <a:prstGeom prst="rect">
            <a:avLst/>
          </a:prstGeom>
        </p:spPr>
        <p:txBody>
          <a:bodyPr/>
          <a:lstStyle>
            <a:lvl1pPr algn="r">
              <a:defRPr sz="1400">
                <a:latin typeface="+mn-lt"/>
              </a:defRPr>
            </a:lvl1pPr>
          </a:lstStyle>
          <a:p>
            <a:fld id="{F5F88C70-AE88-441D-9F59-E60D3BF64BDC}" type="slidenum">
              <a:rPr lang="en-US" smtClean="0"/>
              <a:pPr/>
              <a:t>‹#›</a:t>
            </a:fld>
            <a:endParaRPr lang="en-US"/>
          </a:p>
        </p:txBody>
      </p:sp>
      <p:sp>
        <p:nvSpPr>
          <p:cNvPr id="9" name="Footer Placeholder 4">
            <a:extLst>
              <a:ext uri="{FF2B5EF4-FFF2-40B4-BE49-F238E27FC236}">
                <a16:creationId xmlns:a16="http://schemas.microsoft.com/office/drawing/2014/main" id="{68A836DA-C562-4F5B-9DB6-589F82DD19E6}"/>
              </a:ext>
            </a:extLst>
          </p:cNvPr>
          <p:cNvSpPr>
            <a:spLocks noGrp="1"/>
          </p:cNvSpPr>
          <p:nvPr>
            <p:ph type="ftr" sz="quarter" idx="3"/>
          </p:nvPr>
        </p:nvSpPr>
        <p:spPr>
          <a:xfrm>
            <a:off x="3274290" y="6416384"/>
            <a:ext cx="5852628" cy="365125"/>
          </a:xfrm>
          <a:prstGeom prst="rect">
            <a:avLst/>
          </a:prstGeom>
        </p:spPr>
        <p:txBody>
          <a:bodyPr/>
          <a:lstStyle>
            <a:lvl1pPr>
              <a:defRPr>
                <a:solidFill>
                  <a:schemeClr val="accent2"/>
                </a:solidFill>
                <a:latin typeface="+mn-lt"/>
                <a:cs typeface="Arial" panose="020B0604020202020204" pitchFamily="34" charset="0"/>
              </a:defRPr>
            </a:lvl1pPr>
          </a:lstStyle>
          <a:p>
            <a:r>
              <a:rPr lang="en-US"/>
              <a:t>Title goes right here even if it is long</a:t>
            </a:r>
          </a:p>
        </p:txBody>
      </p:sp>
    </p:spTree>
    <p:extLst>
      <p:ext uri="{BB962C8B-B14F-4D97-AF65-F5344CB8AC3E}">
        <p14:creationId xmlns:p14="http://schemas.microsoft.com/office/powerpoint/2010/main" val="2805036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81DE2-C843-49E7-8067-45CACC11CA9E}"/>
              </a:ext>
            </a:extLst>
          </p:cNvPr>
          <p:cNvSpPr>
            <a:spLocks noGrp="1"/>
          </p:cNvSpPr>
          <p:nvPr>
            <p:ph type="title"/>
          </p:nvPr>
        </p:nvSpPr>
        <p:spPr>
          <a:xfrm>
            <a:off x="839788" y="365125"/>
            <a:ext cx="10515600" cy="5816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63DF2-B53D-41FF-B706-479837298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E7127A-60ED-46E6-B78B-61FD8D4CDF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9B523B-4A26-48CE-8232-5D5D3CD849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02AB5A-4DFA-40E4-BB2F-CB6C49809C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429B091-66EA-47F2-A278-DEC327DBB86C}"/>
              </a:ext>
            </a:extLst>
          </p:cNvPr>
          <p:cNvSpPr>
            <a:spLocks noGrp="1"/>
          </p:cNvSpPr>
          <p:nvPr>
            <p:ph type="dt" sz="half" idx="10"/>
          </p:nvPr>
        </p:nvSpPr>
        <p:spPr>
          <a:xfrm>
            <a:off x="9424738" y="6416384"/>
            <a:ext cx="1929062" cy="365125"/>
          </a:xfrm>
          <a:prstGeom prst="rect">
            <a:avLst/>
          </a:prstGeom>
        </p:spPr>
        <p:txBody>
          <a:bodyPr/>
          <a:lstStyle>
            <a:lvl1pPr>
              <a:defRPr>
                <a:latin typeface="+mn-lt"/>
              </a:defRPr>
            </a:lvl1pPr>
          </a:lstStyle>
          <a:p>
            <a:fld id="{01A78D96-DF5D-426C-8ACD-7DCD4F2A619B}" type="datetime1">
              <a:rPr lang="en-US" smtClean="0"/>
              <a:pPr/>
              <a:t>9/19/2023</a:t>
            </a:fld>
            <a:endParaRPr lang="en-US"/>
          </a:p>
        </p:txBody>
      </p:sp>
      <p:sp>
        <p:nvSpPr>
          <p:cNvPr id="12" name="Slide Number Placeholder 5">
            <a:extLst>
              <a:ext uri="{FF2B5EF4-FFF2-40B4-BE49-F238E27FC236}">
                <a16:creationId xmlns:a16="http://schemas.microsoft.com/office/drawing/2014/main" id="{6F72700B-9D63-42BE-BB85-D1152119D2DA}"/>
              </a:ext>
            </a:extLst>
          </p:cNvPr>
          <p:cNvSpPr>
            <a:spLocks noGrp="1"/>
          </p:cNvSpPr>
          <p:nvPr>
            <p:ph type="sldNum" sz="quarter" idx="12"/>
          </p:nvPr>
        </p:nvSpPr>
        <p:spPr>
          <a:xfrm>
            <a:off x="11353799" y="6416384"/>
            <a:ext cx="649705" cy="365125"/>
          </a:xfrm>
          <a:prstGeom prst="rect">
            <a:avLst/>
          </a:prstGeom>
        </p:spPr>
        <p:txBody>
          <a:bodyPr/>
          <a:lstStyle>
            <a:lvl1pPr algn="r">
              <a:defRPr sz="1400">
                <a:latin typeface="+mn-lt"/>
              </a:defRPr>
            </a:lvl1pPr>
          </a:lstStyle>
          <a:p>
            <a:fld id="{F5F88C70-AE88-441D-9F59-E60D3BF64BDC}" type="slidenum">
              <a:rPr lang="en-US" smtClean="0"/>
              <a:pPr/>
              <a:t>‹#›</a:t>
            </a:fld>
            <a:endParaRPr lang="en-US"/>
          </a:p>
        </p:txBody>
      </p:sp>
      <p:sp>
        <p:nvSpPr>
          <p:cNvPr id="11" name="Footer Placeholder 4">
            <a:extLst>
              <a:ext uri="{FF2B5EF4-FFF2-40B4-BE49-F238E27FC236}">
                <a16:creationId xmlns:a16="http://schemas.microsoft.com/office/drawing/2014/main" id="{572D2D12-C6E2-4F67-982F-3916321819AA}"/>
              </a:ext>
            </a:extLst>
          </p:cNvPr>
          <p:cNvSpPr>
            <a:spLocks noGrp="1"/>
          </p:cNvSpPr>
          <p:nvPr>
            <p:ph type="ftr" sz="quarter" idx="13"/>
          </p:nvPr>
        </p:nvSpPr>
        <p:spPr>
          <a:xfrm>
            <a:off x="3274290" y="6416384"/>
            <a:ext cx="5852628" cy="365125"/>
          </a:xfrm>
          <a:prstGeom prst="rect">
            <a:avLst/>
          </a:prstGeom>
        </p:spPr>
        <p:txBody>
          <a:bodyPr/>
          <a:lstStyle>
            <a:lvl1pPr>
              <a:defRPr>
                <a:solidFill>
                  <a:schemeClr val="accent2"/>
                </a:solidFill>
                <a:latin typeface="+mn-lt"/>
                <a:cs typeface="Arial" panose="020B0604020202020204" pitchFamily="34" charset="0"/>
              </a:defRPr>
            </a:lvl1pPr>
          </a:lstStyle>
          <a:p>
            <a:r>
              <a:rPr lang="en-US"/>
              <a:t>Title goes right here even if it is long</a:t>
            </a:r>
          </a:p>
        </p:txBody>
      </p:sp>
    </p:spTree>
    <p:extLst>
      <p:ext uri="{BB962C8B-B14F-4D97-AF65-F5344CB8AC3E}">
        <p14:creationId xmlns:p14="http://schemas.microsoft.com/office/powerpoint/2010/main" val="3988876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FFD6A0-3753-4B40-A4B5-CA10DA2C25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
            <a:ext cx="12191999" cy="6857656"/>
          </a:xfrm>
          <a:prstGeom prst="rect">
            <a:avLst/>
          </a:prstGeom>
        </p:spPr>
      </p:pic>
      <p:sp>
        <p:nvSpPr>
          <p:cNvPr id="2" name="Title 1">
            <a:extLst>
              <a:ext uri="{FF2B5EF4-FFF2-40B4-BE49-F238E27FC236}">
                <a16:creationId xmlns:a16="http://schemas.microsoft.com/office/drawing/2014/main" id="{F8877294-F7A5-4AF3-BB1C-1248DA97A0CA}"/>
              </a:ext>
            </a:extLst>
          </p:cNvPr>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6" name="Date Placeholder 3">
            <a:extLst>
              <a:ext uri="{FF2B5EF4-FFF2-40B4-BE49-F238E27FC236}">
                <a16:creationId xmlns:a16="http://schemas.microsoft.com/office/drawing/2014/main" id="{A4585A4B-99E5-47CD-8E89-5655EDDE3C24}"/>
              </a:ext>
            </a:extLst>
          </p:cNvPr>
          <p:cNvSpPr>
            <a:spLocks noGrp="1"/>
          </p:cNvSpPr>
          <p:nvPr>
            <p:ph type="dt" sz="half" idx="10"/>
          </p:nvPr>
        </p:nvSpPr>
        <p:spPr>
          <a:xfrm>
            <a:off x="9424738" y="6416384"/>
            <a:ext cx="1929062" cy="365125"/>
          </a:xfrm>
          <a:prstGeom prst="rect">
            <a:avLst/>
          </a:prstGeom>
        </p:spPr>
        <p:txBody>
          <a:bodyPr/>
          <a:lstStyle>
            <a:lvl1pPr>
              <a:defRPr>
                <a:solidFill>
                  <a:schemeClr val="accent2"/>
                </a:solidFill>
                <a:latin typeface="+mn-lt"/>
              </a:defRPr>
            </a:lvl1pPr>
          </a:lstStyle>
          <a:p>
            <a:fld id="{DE9D37C0-B9B6-4E9B-B45D-4605DB2D9B29}" type="datetime1">
              <a:rPr lang="en-US" smtClean="0"/>
              <a:pPr/>
              <a:t>9/19/2023</a:t>
            </a:fld>
            <a:endParaRPr lang="en-US"/>
          </a:p>
        </p:txBody>
      </p:sp>
      <p:sp>
        <p:nvSpPr>
          <p:cNvPr id="8" name="Slide Number Placeholder 5">
            <a:extLst>
              <a:ext uri="{FF2B5EF4-FFF2-40B4-BE49-F238E27FC236}">
                <a16:creationId xmlns:a16="http://schemas.microsoft.com/office/drawing/2014/main" id="{1FA00DC7-E44D-4F28-9396-0A35D74F4F77}"/>
              </a:ext>
            </a:extLst>
          </p:cNvPr>
          <p:cNvSpPr>
            <a:spLocks noGrp="1"/>
          </p:cNvSpPr>
          <p:nvPr>
            <p:ph type="sldNum" sz="quarter" idx="12"/>
          </p:nvPr>
        </p:nvSpPr>
        <p:spPr>
          <a:xfrm>
            <a:off x="11353799" y="6416384"/>
            <a:ext cx="649705" cy="365125"/>
          </a:xfrm>
          <a:prstGeom prst="rect">
            <a:avLst/>
          </a:prstGeom>
        </p:spPr>
        <p:txBody>
          <a:bodyPr/>
          <a:lstStyle>
            <a:lvl1pPr algn="r">
              <a:defRPr sz="1400">
                <a:solidFill>
                  <a:schemeClr val="accent2"/>
                </a:solidFill>
                <a:latin typeface="+mn-lt"/>
              </a:defRPr>
            </a:lvl1pPr>
          </a:lstStyle>
          <a:p>
            <a:fld id="{F5F88C70-AE88-441D-9F59-E60D3BF64BDC}" type="slidenum">
              <a:rPr lang="en-US" smtClean="0"/>
              <a:pPr/>
              <a:t>‹#›</a:t>
            </a:fld>
            <a:endParaRPr lang="en-US"/>
          </a:p>
        </p:txBody>
      </p:sp>
      <p:pic>
        <p:nvPicPr>
          <p:cNvPr id="12" name="Graphic 11">
            <a:extLst>
              <a:ext uri="{FF2B5EF4-FFF2-40B4-BE49-F238E27FC236}">
                <a16:creationId xmlns:a16="http://schemas.microsoft.com/office/drawing/2014/main" id="{6394BC9B-FB38-47AB-9EAA-44D869DF1B7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94" y="6146508"/>
            <a:ext cx="2686050" cy="904875"/>
          </a:xfrm>
          <a:prstGeom prst="rect">
            <a:avLst/>
          </a:prstGeom>
        </p:spPr>
      </p:pic>
      <p:sp>
        <p:nvSpPr>
          <p:cNvPr id="13" name="Footer Placeholder 4">
            <a:extLst>
              <a:ext uri="{FF2B5EF4-FFF2-40B4-BE49-F238E27FC236}">
                <a16:creationId xmlns:a16="http://schemas.microsoft.com/office/drawing/2014/main" id="{4CD0EA28-048C-44B4-B094-312BC36BBD8A}"/>
              </a:ext>
            </a:extLst>
          </p:cNvPr>
          <p:cNvSpPr>
            <a:spLocks noGrp="1"/>
          </p:cNvSpPr>
          <p:nvPr>
            <p:ph type="ftr" sz="quarter" idx="3"/>
          </p:nvPr>
        </p:nvSpPr>
        <p:spPr>
          <a:xfrm>
            <a:off x="3274290" y="6416384"/>
            <a:ext cx="5852628" cy="365125"/>
          </a:xfrm>
          <a:prstGeom prst="rect">
            <a:avLst/>
          </a:prstGeom>
        </p:spPr>
        <p:txBody>
          <a:bodyPr/>
          <a:lstStyle>
            <a:lvl1pPr>
              <a:defRPr>
                <a:solidFill>
                  <a:schemeClr val="accent2"/>
                </a:solidFill>
                <a:latin typeface="+mn-lt"/>
                <a:cs typeface="Arial" panose="020B0604020202020204" pitchFamily="34" charset="0"/>
              </a:defRPr>
            </a:lvl1pPr>
          </a:lstStyle>
          <a:p>
            <a:r>
              <a:rPr lang="en-US"/>
              <a:t>Title goes right here even if it is long</a:t>
            </a:r>
          </a:p>
        </p:txBody>
      </p:sp>
    </p:spTree>
    <p:extLst>
      <p:ext uri="{BB962C8B-B14F-4D97-AF65-F5344CB8AC3E}">
        <p14:creationId xmlns:p14="http://schemas.microsoft.com/office/powerpoint/2010/main" val="3305955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1A503F-6ED4-4135-A027-1223D50B5D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
            <a:ext cx="12191999" cy="6857656"/>
          </a:xfrm>
          <a:prstGeom prst="rect">
            <a:avLst/>
          </a:prstGeom>
        </p:spPr>
      </p:pic>
      <p:sp>
        <p:nvSpPr>
          <p:cNvPr id="5" name="Date Placeholder 3">
            <a:extLst>
              <a:ext uri="{FF2B5EF4-FFF2-40B4-BE49-F238E27FC236}">
                <a16:creationId xmlns:a16="http://schemas.microsoft.com/office/drawing/2014/main" id="{6406DF78-538C-4F86-B275-87E392F143E0}"/>
              </a:ext>
            </a:extLst>
          </p:cNvPr>
          <p:cNvSpPr>
            <a:spLocks noGrp="1"/>
          </p:cNvSpPr>
          <p:nvPr>
            <p:ph type="dt" sz="half" idx="10"/>
          </p:nvPr>
        </p:nvSpPr>
        <p:spPr>
          <a:xfrm>
            <a:off x="9424738" y="6416384"/>
            <a:ext cx="1929062" cy="365125"/>
          </a:xfrm>
          <a:prstGeom prst="rect">
            <a:avLst/>
          </a:prstGeom>
        </p:spPr>
        <p:txBody>
          <a:bodyPr/>
          <a:lstStyle>
            <a:lvl1pPr>
              <a:defRPr>
                <a:solidFill>
                  <a:schemeClr val="accent2"/>
                </a:solidFill>
                <a:latin typeface="+mn-lt"/>
              </a:defRPr>
            </a:lvl1pPr>
          </a:lstStyle>
          <a:p>
            <a:fld id="{A2B047A1-3C59-47E8-B4F8-058AC2552D65}" type="datetime1">
              <a:rPr lang="en-US" smtClean="0"/>
              <a:pPr/>
              <a:t>9/19/2023</a:t>
            </a:fld>
            <a:endParaRPr lang="en-US"/>
          </a:p>
        </p:txBody>
      </p:sp>
      <p:sp>
        <p:nvSpPr>
          <p:cNvPr id="7" name="Slide Number Placeholder 5">
            <a:extLst>
              <a:ext uri="{FF2B5EF4-FFF2-40B4-BE49-F238E27FC236}">
                <a16:creationId xmlns:a16="http://schemas.microsoft.com/office/drawing/2014/main" id="{5A9495F9-91FA-473C-93AC-359CC53D5EBB}"/>
              </a:ext>
            </a:extLst>
          </p:cNvPr>
          <p:cNvSpPr>
            <a:spLocks noGrp="1"/>
          </p:cNvSpPr>
          <p:nvPr>
            <p:ph type="sldNum" sz="quarter" idx="12"/>
          </p:nvPr>
        </p:nvSpPr>
        <p:spPr>
          <a:xfrm>
            <a:off x="11353799" y="6416384"/>
            <a:ext cx="649705" cy="365125"/>
          </a:xfrm>
          <a:prstGeom prst="rect">
            <a:avLst/>
          </a:prstGeom>
        </p:spPr>
        <p:txBody>
          <a:bodyPr/>
          <a:lstStyle>
            <a:lvl1pPr algn="r">
              <a:defRPr sz="1400">
                <a:solidFill>
                  <a:schemeClr val="accent2"/>
                </a:solidFill>
                <a:latin typeface="+mn-lt"/>
              </a:defRPr>
            </a:lvl1pPr>
          </a:lstStyle>
          <a:p>
            <a:fld id="{F5F88C70-AE88-441D-9F59-E60D3BF64BDC}" type="slidenum">
              <a:rPr lang="en-US" smtClean="0"/>
              <a:pPr/>
              <a:t>‹#›</a:t>
            </a:fld>
            <a:endParaRPr lang="en-US"/>
          </a:p>
        </p:txBody>
      </p:sp>
      <p:pic>
        <p:nvPicPr>
          <p:cNvPr id="11" name="Graphic 10">
            <a:extLst>
              <a:ext uri="{FF2B5EF4-FFF2-40B4-BE49-F238E27FC236}">
                <a16:creationId xmlns:a16="http://schemas.microsoft.com/office/drawing/2014/main" id="{41A974CD-1E24-42B8-87DD-E12CED7B7B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94" y="6146508"/>
            <a:ext cx="2686050" cy="904875"/>
          </a:xfrm>
          <a:prstGeom prst="rect">
            <a:avLst/>
          </a:prstGeom>
        </p:spPr>
      </p:pic>
      <p:sp>
        <p:nvSpPr>
          <p:cNvPr id="12" name="Footer Placeholder 4">
            <a:extLst>
              <a:ext uri="{FF2B5EF4-FFF2-40B4-BE49-F238E27FC236}">
                <a16:creationId xmlns:a16="http://schemas.microsoft.com/office/drawing/2014/main" id="{C38AB0C2-6AD5-46E9-A7BC-3AD586B2238E}"/>
              </a:ext>
            </a:extLst>
          </p:cNvPr>
          <p:cNvSpPr txBox="1">
            <a:spLocks/>
          </p:cNvSpPr>
          <p:nvPr userDrawn="1"/>
        </p:nvSpPr>
        <p:spPr>
          <a:xfrm>
            <a:off x="3274290" y="6416384"/>
            <a:ext cx="5852627" cy="365125"/>
          </a:xfrm>
          <a:prstGeom prst="rect">
            <a:avLst/>
          </a:prstGeom>
        </p:spPr>
        <p:txBody>
          <a:bodyPr/>
          <a:lstStyle>
            <a:defPPr>
              <a:defRPr lang="en-US"/>
            </a:defPPr>
            <a:lvl1pPr marL="0" algn="l" defTabSz="914400" rtl="0" eaLnBrk="1" latinLnBrk="0" hangingPunct="1">
              <a:defRPr sz="1400" kern="1200">
                <a:solidFill>
                  <a:schemeClr val="accent2"/>
                </a:solidFill>
                <a:latin typeface="+mn-lt"/>
                <a:ea typeface="Roboto" panose="02000000000000000000"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Title goes right here even if it is long</a:t>
            </a:r>
          </a:p>
        </p:txBody>
      </p:sp>
    </p:spTree>
    <p:extLst>
      <p:ext uri="{BB962C8B-B14F-4D97-AF65-F5344CB8AC3E}">
        <p14:creationId xmlns:p14="http://schemas.microsoft.com/office/powerpoint/2010/main" val="4109615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Sidebar with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F4734D-82D2-4C4A-9727-FA26D2FDC3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
            <a:ext cx="12191999" cy="6857656"/>
          </a:xfrm>
          <a:prstGeom prst="rect">
            <a:avLst/>
          </a:prstGeom>
        </p:spPr>
      </p:pic>
      <p:sp>
        <p:nvSpPr>
          <p:cNvPr id="5" name="Rectangle 4">
            <a:extLst>
              <a:ext uri="{FF2B5EF4-FFF2-40B4-BE49-F238E27FC236}">
                <a16:creationId xmlns:a16="http://schemas.microsoft.com/office/drawing/2014/main" id="{D9BE3873-F271-4A32-AAAC-3DCF60CA1A15}"/>
              </a:ext>
            </a:extLst>
          </p:cNvPr>
          <p:cNvSpPr/>
          <p:nvPr userDrawn="1"/>
        </p:nvSpPr>
        <p:spPr>
          <a:xfrm>
            <a:off x="1" y="1"/>
            <a:ext cx="2987040" cy="6857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DFD06-C9FA-4F91-969F-F756D8052EAE}"/>
              </a:ext>
            </a:extLst>
          </p:cNvPr>
          <p:cNvSpPr>
            <a:spLocks noGrp="1"/>
          </p:cNvSpPr>
          <p:nvPr>
            <p:ph type="title"/>
          </p:nvPr>
        </p:nvSpPr>
        <p:spPr>
          <a:xfrm>
            <a:off x="410299" y="1293091"/>
            <a:ext cx="2300575" cy="1884217"/>
          </a:xfrm>
        </p:spPr>
        <p:txBody>
          <a:bodyPr anchor="b">
            <a:normAutofit/>
          </a:bodyPr>
          <a:lstStyle>
            <a:lvl1pPr>
              <a:defRPr sz="29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95EC897-5BF1-48C5-9479-BFD1B130FCC9}"/>
              </a:ext>
            </a:extLst>
          </p:cNvPr>
          <p:cNvSpPr>
            <a:spLocks noGrp="1"/>
          </p:cNvSpPr>
          <p:nvPr>
            <p:ph idx="1"/>
          </p:nvPr>
        </p:nvSpPr>
        <p:spPr>
          <a:xfrm>
            <a:off x="3274291" y="1293091"/>
            <a:ext cx="8081097" cy="4849594"/>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5360AB-6419-47A3-8BAF-1BD86275712A}"/>
              </a:ext>
            </a:extLst>
          </p:cNvPr>
          <p:cNvSpPr>
            <a:spLocks noGrp="1"/>
          </p:cNvSpPr>
          <p:nvPr>
            <p:ph type="body" sz="half" idx="2"/>
          </p:nvPr>
        </p:nvSpPr>
        <p:spPr>
          <a:xfrm>
            <a:off x="410298" y="3177308"/>
            <a:ext cx="2300575" cy="2965377"/>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DD37A4AA-0860-4AEC-B065-2FD524804290}"/>
              </a:ext>
            </a:extLst>
          </p:cNvPr>
          <p:cNvSpPr>
            <a:spLocks noGrp="1"/>
          </p:cNvSpPr>
          <p:nvPr>
            <p:ph type="dt" sz="half" idx="10"/>
          </p:nvPr>
        </p:nvSpPr>
        <p:spPr>
          <a:xfrm>
            <a:off x="9424738" y="6416384"/>
            <a:ext cx="1929062" cy="365125"/>
          </a:xfrm>
          <a:prstGeom prst="rect">
            <a:avLst/>
          </a:prstGeom>
        </p:spPr>
        <p:txBody>
          <a:bodyPr/>
          <a:lstStyle>
            <a:lvl1pPr>
              <a:defRPr>
                <a:latin typeface="+mn-lt"/>
              </a:defRPr>
            </a:lvl1pPr>
          </a:lstStyle>
          <a:p>
            <a:fld id="{02B7F99E-CAB4-4680-8B94-A09F2C366E94}" type="datetime1">
              <a:rPr lang="en-US" smtClean="0"/>
              <a:pPr/>
              <a:t>9/19/2023</a:t>
            </a:fld>
            <a:endParaRPr lang="en-US"/>
          </a:p>
        </p:txBody>
      </p:sp>
      <p:sp>
        <p:nvSpPr>
          <p:cNvPr id="10" name="Slide Number Placeholder 5">
            <a:extLst>
              <a:ext uri="{FF2B5EF4-FFF2-40B4-BE49-F238E27FC236}">
                <a16:creationId xmlns:a16="http://schemas.microsoft.com/office/drawing/2014/main" id="{393D3C9C-AA55-44A0-A21F-D511B89848F6}"/>
              </a:ext>
            </a:extLst>
          </p:cNvPr>
          <p:cNvSpPr>
            <a:spLocks noGrp="1"/>
          </p:cNvSpPr>
          <p:nvPr>
            <p:ph type="sldNum" sz="quarter" idx="12"/>
          </p:nvPr>
        </p:nvSpPr>
        <p:spPr>
          <a:xfrm>
            <a:off x="11353799" y="6416384"/>
            <a:ext cx="649705" cy="365125"/>
          </a:xfrm>
          <a:prstGeom prst="rect">
            <a:avLst/>
          </a:prstGeom>
        </p:spPr>
        <p:txBody>
          <a:bodyPr/>
          <a:lstStyle>
            <a:lvl1pPr algn="r">
              <a:defRPr sz="1400">
                <a:latin typeface="+mn-lt"/>
              </a:defRPr>
            </a:lvl1pPr>
          </a:lstStyle>
          <a:p>
            <a:fld id="{F5F88C70-AE88-441D-9F59-E60D3BF64BDC}" type="slidenum">
              <a:rPr lang="en-US" smtClean="0"/>
              <a:pPr/>
              <a:t>‹#›</a:t>
            </a:fld>
            <a:endParaRPr lang="en-US"/>
          </a:p>
        </p:txBody>
      </p:sp>
      <p:sp>
        <p:nvSpPr>
          <p:cNvPr id="11" name="Footer Placeholder 4">
            <a:extLst>
              <a:ext uri="{FF2B5EF4-FFF2-40B4-BE49-F238E27FC236}">
                <a16:creationId xmlns:a16="http://schemas.microsoft.com/office/drawing/2014/main" id="{865B2296-4207-4525-B86A-D7DB5BA45839}"/>
              </a:ext>
            </a:extLst>
          </p:cNvPr>
          <p:cNvSpPr>
            <a:spLocks noGrp="1"/>
          </p:cNvSpPr>
          <p:nvPr>
            <p:ph type="ftr" sz="quarter" idx="3"/>
          </p:nvPr>
        </p:nvSpPr>
        <p:spPr>
          <a:xfrm>
            <a:off x="3274290" y="6416384"/>
            <a:ext cx="5852627" cy="365125"/>
          </a:xfrm>
          <a:prstGeom prst="rect">
            <a:avLst/>
          </a:prstGeom>
        </p:spPr>
        <p:txBody>
          <a:bodyPr/>
          <a:lstStyle>
            <a:lvl1pPr>
              <a:defRPr>
                <a:solidFill>
                  <a:schemeClr val="accent2"/>
                </a:solidFill>
                <a:latin typeface="+mn-lt"/>
                <a:cs typeface="Arial" panose="020B0604020202020204" pitchFamily="34" charset="0"/>
              </a:defRPr>
            </a:lvl1pPr>
          </a:lstStyle>
          <a:p>
            <a:r>
              <a:rPr lang="en-US"/>
              <a:t>Title goes right here even if it is long</a:t>
            </a:r>
          </a:p>
        </p:txBody>
      </p:sp>
      <p:pic>
        <p:nvPicPr>
          <p:cNvPr id="12" name="Graphic 11">
            <a:extLst>
              <a:ext uri="{FF2B5EF4-FFF2-40B4-BE49-F238E27FC236}">
                <a16:creationId xmlns:a16="http://schemas.microsoft.com/office/drawing/2014/main" id="{6DDEE8D2-10BF-441E-B4AD-2825863C13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394" y="6146508"/>
            <a:ext cx="2686050" cy="904875"/>
          </a:xfrm>
          <a:prstGeom prst="rect">
            <a:avLst/>
          </a:prstGeom>
        </p:spPr>
      </p:pic>
    </p:spTree>
    <p:extLst>
      <p:ext uri="{BB962C8B-B14F-4D97-AF65-F5344CB8AC3E}">
        <p14:creationId xmlns:p14="http://schemas.microsoft.com/office/powerpoint/2010/main" val="1801509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idebar with Image Spac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F4734D-82D2-4C4A-9727-FA26D2FDC3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
            <a:ext cx="12191999" cy="6857656"/>
          </a:xfrm>
          <a:prstGeom prst="rect">
            <a:avLst/>
          </a:prstGeom>
        </p:spPr>
      </p:pic>
      <p:sp>
        <p:nvSpPr>
          <p:cNvPr id="5" name="Rectangle 4">
            <a:extLst>
              <a:ext uri="{FF2B5EF4-FFF2-40B4-BE49-F238E27FC236}">
                <a16:creationId xmlns:a16="http://schemas.microsoft.com/office/drawing/2014/main" id="{D9BE3873-F271-4A32-AAAC-3DCF60CA1A15}"/>
              </a:ext>
            </a:extLst>
          </p:cNvPr>
          <p:cNvSpPr/>
          <p:nvPr userDrawn="1"/>
        </p:nvSpPr>
        <p:spPr>
          <a:xfrm>
            <a:off x="1" y="1"/>
            <a:ext cx="2987040" cy="6857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DFD06-C9FA-4F91-969F-F756D8052EAE}"/>
              </a:ext>
            </a:extLst>
          </p:cNvPr>
          <p:cNvSpPr>
            <a:spLocks noGrp="1"/>
          </p:cNvSpPr>
          <p:nvPr>
            <p:ph type="title"/>
          </p:nvPr>
        </p:nvSpPr>
        <p:spPr>
          <a:xfrm>
            <a:off x="410299" y="1293091"/>
            <a:ext cx="2300575" cy="1884217"/>
          </a:xfrm>
        </p:spPr>
        <p:txBody>
          <a:bodyPr anchor="b">
            <a:normAutofit/>
          </a:bodyPr>
          <a:lstStyle>
            <a:lvl1pPr>
              <a:defRPr sz="29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735360AB-6419-47A3-8BAF-1BD86275712A}"/>
              </a:ext>
            </a:extLst>
          </p:cNvPr>
          <p:cNvSpPr>
            <a:spLocks noGrp="1"/>
          </p:cNvSpPr>
          <p:nvPr>
            <p:ph type="body" sz="half" idx="2"/>
          </p:nvPr>
        </p:nvSpPr>
        <p:spPr>
          <a:xfrm>
            <a:off x="410298" y="3177308"/>
            <a:ext cx="2300575" cy="2965377"/>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DD37A4AA-0860-4AEC-B065-2FD524804290}"/>
              </a:ext>
            </a:extLst>
          </p:cNvPr>
          <p:cNvSpPr>
            <a:spLocks noGrp="1"/>
          </p:cNvSpPr>
          <p:nvPr>
            <p:ph type="dt" sz="half" idx="10"/>
          </p:nvPr>
        </p:nvSpPr>
        <p:spPr>
          <a:xfrm>
            <a:off x="9424738" y="6416384"/>
            <a:ext cx="1929062" cy="365125"/>
          </a:xfrm>
          <a:prstGeom prst="rect">
            <a:avLst/>
          </a:prstGeom>
        </p:spPr>
        <p:txBody>
          <a:bodyPr/>
          <a:lstStyle>
            <a:lvl1pPr>
              <a:defRPr>
                <a:latin typeface="+mn-lt"/>
              </a:defRPr>
            </a:lvl1pPr>
          </a:lstStyle>
          <a:p>
            <a:fld id="{02B7F99E-CAB4-4680-8B94-A09F2C366E94}" type="datetime1">
              <a:rPr lang="en-US" smtClean="0"/>
              <a:pPr/>
              <a:t>9/19/2023</a:t>
            </a:fld>
            <a:endParaRPr lang="en-US"/>
          </a:p>
        </p:txBody>
      </p:sp>
      <p:sp>
        <p:nvSpPr>
          <p:cNvPr id="10" name="Slide Number Placeholder 5">
            <a:extLst>
              <a:ext uri="{FF2B5EF4-FFF2-40B4-BE49-F238E27FC236}">
                <a16:creationId xmlns:a16="http://schemas.microsoft.com/office/drawing/2014/main" id="{393D3C9C-AA55-44A0-A21F-D511B89848F6}"/>
              </a:ext>
            </a:extLst>
          </p:cNvPr>
          <p:cNvSpPr>
            <a:spLocks noGrp="1"/>
          </p:cNvSpPr>
          <p:nvPr>
            <p:ph type="sldNum" sz="quarter" idx="12"/>
          </p:nvPr>
        </p:nvSpPr>
        <p:spPr>
          <a:xfrm>
            <a:off x="11353799" y="6416384"/>
            <a:ext cx="649705" cy="365125"/>
          </a:xfrm>
          <a:prstGeom prst="rect">
            <a:avLst/>
          </a:prstGeom>
        </p:spPr>
        <p:txBody>
          <a:bodyPr/>
          <a:lstStyle>
            <a:lvl1pPr algn="r">
              <a:defRPr sz="1400">
                <a:latin typeface="+mn-lt"/>
              </a:defRPr>
            </a:lvl1pPr>
          </a:lstStyle>
          <a:p>
            <a:fld id="{F5F88C70-AE88-441D-9F59-E60D3BF64BDC}" type="slidenum">
              <a:rPr lang="en-US" smtClean="0"/>
              <a:pPr/>
              <a:t>‹#›</a:t>
            </a:fld>
            <a:endParaRPr lang="en-US"/>
          </a:p>
        </p:txBody>
      </p:sp>
      <p:sp>
        <p:nvSpPr>
          <p:cNvPr id="11" name="Footer Placeholder 4">
            <a:extLst>
              <a:ext uri="{FF2B5EF4-FFF2-40B4-BE49-F238E27FC236}">
                <a16:creationId xmlns:a16="http://schemas.microsoft.com/office/drawing/2014/main" id="{865B2296-4207-4525-B86A-D7DB5BA45839}"/>
              </a:ext>
            </a:extLst>
          </p:cNvPr>
          <p:cNvSpPr>
            <a:spLocks noGrp="1"/>
          </p:cNvSpPr>
          <p:nvPr>
            <p:ph type="ftr" sz="quarter" idx="3"/>
          </p:nvPr>
        </p:nvSpPr>
        <p:spPr>
          <a:xfrm>
            <a:off x="3274290" y="6416384"/>
            <a:ext cx="5852627" cy="365125"/>
          </a:xfrm>
          <a:prstGeom prst="rect">
            <a:avLst/>
          </a:prstGeom>
        </p:spPr>
        <p:txBody>
          <a:bodyPr/>
          <a:lstStyle>
            <a:lvl1pPr>
              <a:defRPr>
                <a:solidFill>
                  <a:schemeClr val="accent2"/>
                </a:solidFill>
                <a:latin typeface="+mn-lt"/>
                <a:cs typeface="Arial" panose="020B0604020202020204" pitchFamily="34" charset="0"/>
              </a:defRPr>
            </a:lvl1pPr>
          </a:lstStyle>
          <a:p>
            <a:r>
              <a:rPr lang="en-US"/>
              <a:t>Title goes right here even if it is long</a:t>
            </a:r>
          </a:p>
        </p:txBody>
      </p:sp>
      <p:pic>
        <p:nvPicPr>
          <p:cNvPr id="12" name="Graphic 11">
            <a:extLst>
              <a:ext uri="{FF2B5EF4-FFF2-40B4-BE49-F238E27FC236}">
                <a16:creationId xmlns:a16="http://schemas.microsoft.com/office/drawing/2014/main" id="{C70424AD-86EB-4D6C-8314-42003EFFB47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394" y="6146508"/>
            <a:ext cx="2686050" cy="904875"/>
          </a:xfrm>
          <a:prstGeom prst="rect">
            <a:avLst/>
          </a:prstGeom>
        </p:spPr>
      </p:pic>
    </p:spTree>
    <p:extLst>
      <p:ext uri="{BB962C8B-B14F-4D97-AF65-F5344CB8AC3E}">
        <p14:creationId xmlns:p14="http://schemas.microsoft.com/office/powerpoint/2010/main" val="768998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B565D33F-54D5-4214-B9E4-7EF945DFD4AB}"/>
              </a:ext>
            </a:extLst>
          </p:cNvPr>
          <p:cNvSpPr>
            <a:spLocks noGrp="1"/>
          </p:cNvSpPr>
          <p:nvPr>
            <p:ph type="title" hasCustomPrompt="1"/>
          </p:nvPr>
        </p:nvSpPr>
        <p:spPr>
          <a:xfrm>
            <a:off x="571499" y="285749"/>
            <a:ext cx="11048997" cy="461665"/>
          </a:xfrm>
          <a:prstGeom prst="rect">
            <a:avLst/>
          </a:prstGeom>
        </p:spPr>
        <p:txBody>
          <a:bodyPr vert="horz" lIns="0" tIns="45720" rIns="0" bIns="45720" rtlCol="0" anchor="t">
            <a:noAutofit/>
          </a:bodyPr>
          <a:lstStyle/>
          <a:p>
            <a:r>
              <a:rPr lang="en-US"/>
              <a:t>Click to edit title</a:t>
            </a:r>
          </a:p>
        </p:txBody>
      </p:sp>
      <p:sp>
        <p:nvSpPr>
          <p:cNvPr id="38" name="Text Placeholder 2">
            <a:extLst>
              <a:ext uri="{FF2B5EF4-FFF2-40B4-BE49-F238E27FC236}">
                <a16:creationId xmlns:a16="http://schemas.microsoft.com/office/drawing/2014/main" id="{A7F619CF-00FA-44C6-9FA9-0D15B96DEE6F}"/>
              </a:ext>
            </a:extLst>
          </p:cNvPr>
          <p:cNvSpPr>
            <a:spLocks noGrp="1"/>
          </p:cNvSpPr>
          <p:nvPr>
            <p:ph type="body" sz="quarter" idx="17" hasCustomPrompt="1"/>
          </p:nvPr>
        </p:nvSpPr>
        <p:spPr>
          <a:xfrm>
            <a:off x="571500" y="1053296"/>
            <a:ext cx="11048998" cy="5027463"/>
          </a:xfrm>
        </p:spPr>
        <p:txBody>
          <a:bodyPr lIns="0"/>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3DEF4F9-B39C-974E-9EC2-34E1310ADD89}"/>
              </a:ext>
            </a:extLst>
          </p:cNvPr>
          <p:cNvSpPr>
            <a:spLocks noGrp="1"/>
          </p:cNvSpPr>
          <p:nvPr>
            <p:ph type="sldNum" sz="quarter" idx="12"/>
          </p:nvPr>
        </p:nvSpPr>
        <p:spPr>
          <a:xfrm>
            <a:off x="11048999" y="6206578"/>
            <a:ext cx="571501" cy="365125"/>
          </a:xfrm>
        </p:spPr>
        <p:txBody>
          <a:bodyPr/>
          <a:lstStyle>
            <a:lvl1pPr algn="r">
              <a:defRPr sz="900">
                <a:solidFill>
                  <a:schemeClr val="accent1"/>
                </a:solidFill>
                <a:latin typeface="+mn-lt"/>
                <a:ea typeface="Open Sans Light" panose="020B0306030504020204" pitchFamily="34" charset="0"/>
                <a:cs typeface="Open Sans Light" panose="020B0306030504020204" pitchFamily="34" charset="0"/>
              </a:defRPr>
            </a:lvl1pPr>
          </a:lstStyle>
          <a:p>
            <a:fld id="{4B771D12-E5D1-4808-89FC-C3ED50A94168}" type="slidenum">
              <a:rPr lang="en-US" smtClean="0"/>
              <a:pPr/>
              <a:t>‹#›</a:t>
            </a:fld>
            <a:endParaRPr lang="en-US"/>
          </a:p>
        </p:txBody>
      </p:sp>
    </p:spTree>
    <p:extLst>
      <p:ext uri="{BB962C8B-B14F-4D97-AF65-F5344CB8AC3E}">
        <p14:creationId xmlns:p14="http://schemas.microsoft.com/office/powerpoint/2010/main" val="3342464774"/>
      </p:ext>
    </p:extLst>
  </p:cSld>
  <p:clrMapOvr>
    <a:masterClrMapping/>
  </p:clrMapOvr>
  <p:extLst>
    <p:ext uri="{DCECCB84-F9BA-43D5-87BE-67443E8EF086}">
      <p15:sldGuideLst xmlns:p15="http://schemas.microsoft.com/office/powerpoint/2012/main">
        <p15:guide id="1" pos="360">
          <p15:clr>
            <a:srgbClr val="FBAE40"/>
          </p15:clr>
        </p15:guide>
        <p15:guide id="2" pos="7320">
          <p15:clr>
            <a:srgbClr val="FBAE40"/>
          </p15:clr>
        </p15:guide>
        <p15:guide id="3" orient="horz" pos="360">
          <p15:clr>
            <a:srgbClr val="FBAE40"/>
          </p15:clr>
        </p15:guide>
        <p15:guide id="4" orient="horz" pos="3912">
          <p15:clr>
            <a:srgbClr val="FBAE40"/>
          </p15:clr>
        </p15:guide>
        <p15:guide id="5" orient="horz" pos="6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e 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0FD3DB-4B15-4D27-92B1-4D4DF65C3D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
            <a:ext cx="12191999" cy="6857656"/>
          </a:xfrm>
          <a:prstGeom prst="rect">
            <a:avLst/>
          </a:prstGeom>
        </p:spPr>
      </p:pic>
      <p:sp>
        <p:nvSpPr>
          <p:cNvPr id="4" name="Rectangle 3">
            <a:extLst>
              <a:ext uri="{FF2B5EF4-FFF2-40B4-BE49-F238E27FC236}">
                <a16:creationId xmlns:a16="http://schemas.microsoft.com/office/drawing/2014/main" id="{DA27E7B7-28E7-4F4E-BF11-E567993E8B42}"/>
              </a:ext>
            </a:extLst>
          </p:cNvPr>
          <p:cNvSpPr/>
          <p:nvPr userDrawn="1"/>
        </p:nvSpPr>
        <p:spPr>
          <a:xfrm>
            <a:off x="4134" y="1667731"/>
            <a:ext cx="8314366" cy="2897180"/>
          </a:xfrm>
          <a:custGeom>
            <a:avLst/>
            <a:gdLst>
              <a:gd name="connsiteX0" fmla="*/ 0 w 6049334"/>
              <a:gd name="connsiteY0" fmla="*/ 0 h 2897180"/>
              <a:gd name="connsiteX1" fmla="*/ 6049334 w 6049334"/>
              <a:gd name="connsiteY1" fmla="*/ 0 h 2897180"/>
              <a:gd name="connsiteX2" fmla="*/ 6049334 w 6049334"/>
              <a:gd name="connsiteY2" fmla="*/ 2897180 h 2897180"/>
              <a:gd name="connsiteX3" fmla="*/ 0 w 6049334"/>
              <a:gd name="connsiteY3" fmla="*/ 2897180 h 2897180"/>
              <a:gd name="connsiteX4" fmla="*/ 0 w 6049334"/>
              <a:gd name="connsiteY4" fmla="*/ 0 h 2897180"/>
              <a:gd name="connsiteX0" fmla="*/ 0 w 6049334"/>
              <a:gd name="connsiteY0" fmla="*/ 0 h 2897180"/>
              <a:gd name="connsiteX1" fmla="*/ 6049334 w 6049334"/>
              <a:gd name="connsiteY1" fmla="*/ 0 h 2897180"/>
              <a:gd name="connsiteX2" fmla="*/ 5624032 w 6049334"/>
              <a:gd name="connsiteY2" fmla="*/ 2897180 h 2897180"/>
              <a:gd name="connsiteX3" fmla="*/ 0 w 6049334"/>
              <a:gd name="connsiteY3" fmla="*/ 2897180 h 2897180"/>
              <a:gd name="connsiteX4" fmla="*/ 0 w 6049334"/>
              <a:gd name="connsiteY4" fmla="*/ 0 h 2897180"/>
              <a:gd name="connsiteX0" fmla="*/ 0 w 6495902"/>
              <a:gd name="connsiteY0" fmla="*/ 0 h 2897180"/>
              <a:gd name="connsiteX1" fmla="*/ 6495902 w 6495902"/>
              <a:gd name="connsiteY1" fmla="*/ 7089 h 2897180"/>
              <a:gd name="connsiteX2" fmla="*/ 5624032 w 6495902"/>
              <a:gd name="connsiteY2" fmla="*/ 2897180 h 2897180"/>
              <a:gd name="connsiteX3" fmla="*/ 0 w 6495902"/>
              <a:gd name="connsiteY3" fmla="*/ 2897180 h 2897180"/>
              <a:gd name="connsiteX4" fmla="*/ 0 w 6495902"/>
              <a:gd name="connsiteY4" fmla="*/ 0 h 28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5902" h="2897180">
                <a:moveTo>
                  <a:pt x="0" y="0"/>
                </a:moveTo>
                <a:lnTo>
                  <a:pt x="6495902" y="7089"/>
                </a:lnTo>
                <a:lnTo>
                  <a:pt x="5624032" y="2897180"/>
                </a:lnTo>
                <a:lnTo>
                  <a:pt x="0" y="289718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FFFFC-3E3E-4E4F-93CF-9EC28D1E545C}"/>
              </a:ext>
            </a:extLst>
          </p:cNvPr>
          <p:cNvSpPr>
            <a:spLocks noGrp="1"/>
          </p:cNvSpPr>
          <p:nvPr>
            <p:ph type="ctrTitle"/>
          </p:nvPr>
        </p:nvSpPr>
        <p:spPr>
          <a:xfrm>
            <a:off x="646545" y="1854199"/>
            <a:ext cx="6300355" cy="1655763"/>
          </a:xfrm>
        </p:spPr>
        <p:txBody>
          <a:bodyPr anchor="b">
            <a:normAutofit/>
          </a:bodyPr>
          <a:lstStyle>
            <a:lvl1pPr algn="l">
              <a:defRPr sz="4800" b="1">
                <a:solidFill>
                  <a:schemeClr val="bg1"/>
                </a:solidFill>
                <a:latin typeface="+mj-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A0D8971-B513-482B-A785-3521873A56F5}"/>
              </a:ext>
            </a:extLst>
          </p:cNvPr>
          <p:cNvSpPr>
            <a:spLocks noGrp="1"/>
          </p:cNvSpPr>
          <p:nvPr>
            <p:ph type="subTitle" idx="1"/>
          </p:nvPr>
        </p:nvSpPr>
        <p:spPr>
          <a:xfrm>
            <a:off x="646545" y="3602038"/>
            <a:ext cx="6300355" cy="785664"/>
          </a:xfrm>
        </p:spPr>
        <p:txBody>
          <a:bodyPr/>
          <a:lstStyle>
            <a:lvl1pPr marL="0" indent="0" algn="l">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Date Placeholder 3">
            <a:extLst>
              <a:ext uri="{FF2B5EF4-FFF2-40B4-BE49-F238E27FC236}">
                <a16:creationId xmlns:a16="http://schemas.microsoft.com/office/drawing/2014/main" id="{B9D17B7D-B77A-4D20-8B03-D2E039AAA2D7}"/>
              </a:ext>
            </a:extLst>
          </p:cNvPr>
          <p:cNvSpPr>
            <a:spLocks noGrp="1"/>
          </p:cNvSpPr>
          <p:nvPr>
            <p:ph type="dt" sz="half" idx="10"/>
          </p:nvPr>
        </p:nvSpPr>
        <p:spPr>
          <a:xfrm>
            <a:off x="9424738" y="6416384"/>
            <a:ext cx="1929062" cy="365125"/>
          </a:xfrm>
          <a:prstGeom prst="rect">
            <a:avLst/>
          </a:prstGeom>
        </p:spPr>
        <p:txBody>
          <a:bodyPr/>
          <a:lstStyle>
            <a:lvl1pPr>
              <a:defRPr>
                <a:latin typeface="+mn-lt"/>
              </a:defRPr>
            </a:lvl1pPr>
          </a:lstStyle>
          <a:p>
            <a:fld id="{F7C4BD89-F019-4773-9E88-433B9C85281E}" type="datetime1">
              <a:rPr lang="en-US" smtClean="0"/>
              <a:pPr/>
              <a:t>9/19/2023</a:t>
            </a:fld>
            <a:endParaRPr lang="en-US"/>
          </a:p>
        </p:txBody>
      </p:sp>
      <p:sp>
        <p:nvSpPr>
          <p:cNvPr id="14" name="Slide Number Placeholder 5">
            <a:extLst>
              <a:ext uri="{FF2B5EF4-FFF2-40B4-BE49-F238E27FC236}">
                <a16:creationId xmlns:a16="http://schemas.microsoft.com/office/drawing/2014/main" id="{4C4FD600-57A8-4C21-AA4B-D964479C6582}"/>
              </a:ext>
            </a:extLst>
          </p:cNvPr>
          <p:cNvSpPr>
            <a:spLocks noGrp="1"/>
          </p:cNvSpPr>
          <p:nvPr>
            <p:ph type="sldNum" sz="quarter" idx="12"/>
          </p:nvPr>
        </p:nvSpPr>
        <p:spPr>
          <a:xfrm>
            <a:off x="11353799" y="6416384"/>
            <a:ext cx="649705" cy="365125"/>
          </a:xfrm>
          <a:prstGeom prst="rect">
            <a:avLst/>
          </a:prstGeom>
        </p:spPr>
        <p:txBody>
          <a:bodyPr/>
          <a:lstStyle>
            <a:lvl1pPr algn="r">
              <a:defRPr sz="1400">
                <a:latin typeface="+mn-lt"/>
              </a:defRPr>
            </a:lvl1pPr>
          </a:lstStyle>
          <a:p>
            <a:fld id="{F5F88C70-AE88-441D-9F59-E60D3BF64BDC}" type="slidenum">
              <a:rPr lang="en-US" smtClean="0"/>
              <a:pPr/>
              <a:t>‹#›</a:t>
            </a:fld>
            <a:endParaRPr lang="en-US"/>
          </a:p>
        </p:txBody>
      </p:sp>
      <p:pic>
        <p:nvPicPr>
          <p:cNvPr id="10" name="Graphic 9">
            <a:extLst>
              <a:ext uri="{FF2B5EF4-FFF2-40B4-BE49-F238E27FC236}">
                <a16:creationId xmlns:a16="http://schemas.microsoft.com/office/drawing/2014/main" id="{D63CDFAC-6F78-E1BD-E7EF-D7BCD0876E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822" y="5303093"/>
            <a:ext cx="5125328" cy="1726616"/>
          </a:xfrm>
          <a:prstGeom prst="rect">
            <a:avLst/>
          </a:prstGeom>
        </p:spPr>
      </p:pic>
    </p:spTree>
    <p:extLst>
      <p:ext uri="{BB962C8B-B14F-4D97-AF65-F5344CB8AC3E}">
        <p14:creationId xmlns:p14="http://schemas.microsoft.com/office/powerpoint/2010/main" val="141776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e Title Slide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0FD3DB-4B15-4D27-92B1-4D4DF65C3D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
            <a:ext cx="12191999" cy="6857656"/>
          </a:xfrm>
          <a:prstGeom prst="rect">
            <a:avLst/>
          </a:prstGeom>
        </p:spPr>
      </p:pic>
      <p:sp>
        <p:nvSpPr>
          <p:cNvPr id="12" name="Date Placeholder 3">
            <a:extLst>
              <a:ext uri="{FF2B5EF4-FFF2-40B4-BE49-F238E27FC236}">
                <a16:creationId xmlns:a16="http://schemas.microsoft.com/office/drawing/2014/main" id="{B9D17B7D-B77A-4D20-8B03-D2E039AAA2D7}"/>
              </a:ext>
            </a:extLst>
          </p:cNvPr>
          <p:cNvSpPr>
            <a:spLocks noGrp="1"/>
          </p:cNvSpPr>
          <p:nvPr>
            <p:ph type="dt" sz="half" idx="10"/>
          </p:nvPr>
        </p:nvSpPr>
        <p:spPr>
          <a:xfrm>
            <a:off x="9424738" y="6416384"/>
            <a:ext cx="1929062" cy="365125"/>
          </a:xfrm>
          <a:prstGeom prst="rect">
            <a:avLst/>
          </a:prstGeom>
        </p:spPr>
        <p:txBody>
          <a:bodyPr/>
          <a:lstStyle>
            <a:lvl1pPr>
              <a:defRPr>
                <a:latin typeface="+mn-lt"/>
              </a:defRPr>
            </a:lvl1pPr>
          </a:lstStyle>
          <a:p>
            <a:fld id="{F7C4BD89-F019-4773-9E88-433B9C85281E}" type="datetime1">
              <a:rPr lang="en-US" smtClean="0"/>
              <a:pPr/>
              <a:t>9/19/2023</a:t>
            </a:fld>
            <a:endParaRPr lang="en-US"/>
          </a:p>
        </p:txBody>
      </p:sp>
      <p:sp>
        <p:nvSpPr>
          <p:cNvPr id="14" name="Slide Number Placeholder 5">
            <a:extLst>
              <a:ext uri="{FF2B5EF4-FFF2-40B4-BE49-F238E27FC236}">
                <a16:creationId xmlns:a16="http://schemas.microsoft.com/office/drawing/2014/main" id="{4C4FD600-57A8-4C21-AA4B-D964479C6582}"/>
              </a:ext>
            </a:extLst>
          </p:cNvPr>
          <p:cNvSpPr>
            <a:spLocks noGrp="1"/>
          </p:cNvSpPr>
          <p:nvPr>
            <p:ph type="sldNum" sz="quarter" idx="12"/>
          </p:nvPr>
        </p:nvSpPr>
        <p:spPr>
          <a:xfrm>
            <a:off x="11353799" y="6416384"/>
            <a:ext cx="649705" cy="365125"/>
          </a:xfrm>
          <a:prstGeom prst="rect">
            <a:avLst/>
          </a:prstGeom>
        </p:spPr>
        <p:txBody>
          <a:bodyPr/>
          <a:lstStyle>
            <a:lvl1pPr algn="r">
              <a:defRPr sz="1400">
                <a:latin typeface="+mn-lt"/>
              </a:defRPr>
            </a:lvl1pPr>
          </a:lstStyle>
          <a:p>
            <a:fld id="{F5F88C70-AE88-441D-9F59-E60D3BF64BDC}" type="slidenum">
              <a:rPr lang="en-US" smtClean="0"/>
              <a:pPr/>
              <a:t>‹#›</a:t>
            </a:fld>
            <a:endParaRPr lang="en-US"/>
          </a:p>
        </p:txBody>
      </p:sp>
      <p:sp>
        <p:nvSpPr>
          <p:cNvPr id="7" name="Footer Placeholder 4">
            <a:extLst>
              <a:ext uri="{FF2B5EF4-FFF2-40B4-BE49-F238E27FC236}">
                <a16:creationId xmlns:a16="http://schemas.microsoft.com/office/drawing/2014/main" id="{C449EA80-ECBB-4568-ABF9-3A83F0682427}"/>
              </a:ext>
            </a:extLst>
          </p:cNvPr>
          <p:cNvSpPr>
            <a:spLocks noGrp="1"/>
          </p:cNvSpPr>
          <p:nvPr>
            <p:ph type="ftr" sz="quarter" idx="3"/>
          </p:nvPr>
        </p:nvSpPr>
        <p:spPr>
          <a:xfrm>
            <a:off x="3274290" y="6416384"/>
            <a:ext cx="5852628" cy="365125"/>
          </a:xfrm>
          <a:prstGeom prst="rect">
            <a:avLst/>
          </a:prstGeom>
        </p:spPr>
        <p:txBody>
          <a:bodyPr/>
          <a:lstStyle>
            <a:lvl1pPr>
              <a:defRPr>
                <a:solidFill>
                  <a:schemeClr val="accent2"/>
                </a:solidFill>
                <a:latin typeface="+mn-lt"/>
                <a:cs typeface="Arial" panose="020B0604020202020204" pitchFamily="34" charset="0"/>
              </a:defRPr>
            </a:lvl1pPr>
          </a:lstStyle>
          <a:p>
            <a:r>
              <a:rPr lang="en-US"/>
              <a:t>Title goes right here even if it is long</a:t>
            </a:r>
          </a:p>
        </p:txBody>
      </p:sp>
      <p:pic>
        <p:nvPicPr>
          <p:cNvPr id="9" name="Graphic 8">
            <a:extLst>
              <a:ext uri="{FF2B5EF4-FFF2-40B4-BE49-F238E27FC236}">
                <a16:creationId xmlns:a16="http://schemas.microsoft.com/office/drawing/2014/main" id="{6BD62B64-C9F7-4811-95B1-93181C1EC2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94" y="6146508"/>
            <a:ext cx="2686050" cy="904875"/>
          </a:xfrm>
          <a:prstGeom prst="rect">
            <a:avLst/>
          </a:prstGeom>
        </p:spPr>
      </p:pic>
      <p:sp>
        <p:nvSpPr>
          <p:cNvPr id="10" name="Title 1">
            <a:extLst>
              <a:ext uri="{FF2B5EF4-FFF2-40B4-BE49-F238E27FC236}">
                <a16:creationId xmlns:a16="http://schemas.microsoft.com/office/drawing/2014/main" id="{40CD62A8-A96F-4160-8DA3-A147FE135881}"/>
              </a:ext>
            </a:extLst>
          </p:cNvPr>
          <p:cNvSpPr>
            <a:spLocks noGrp="1"/>
          </p:cNvSpPr>
          <p:nvPr>
            <p:ph type="title"/>
          </p:nvPr>
        </p:nvSpPr>
        <p:spPr>
          <a:xfrm>
            <a:off x="831850" y="1709738"/>
            <a:ext cx="10515600" cy="1418473"/>
          </a:xfrm>
        </p:spPr>
        <p:txBody>
          <a:bodyPr anchor="b">
            <a:normAutofit/>
          </a:bodyPr>
          <a:lstStyle>
            <a:lvl1pPr algn="ctr">
              <a:defRPr sz="4800" b="1">
                <a:solidFill>
                  <a:schemeClr val="tx1"/>
                </a:solidFill>
              </a:defRPr>
            </a:lvl1pPr>
          </a:lstStyle>
          <a:p>
            <a:r>
              <a:rPr lang="en-US"/>
              <a:t>Click to edit Master title style</a:t>
            </a:r>
          </a:p>
        </p:txBody>
      </p:sp>
      <p:sp>
        <p:nvSpPr>
          <p:cNvPr id="11" name="Text Placeholder 2">
            <a:extLst>
              <a:ext uri="{FF2B5EF4-FFF2-40B4-BE49-F238E27FC236}">
                <a16:creationId xmlns:a16="http://schemas.microsoft.com/office/drawing/2014/main" id="{9D9E4323-B033-4242-8F25-D607B9DDD87B}"/>
              </a:ext>
            </a:extLst>
          </p:cNvPr>
          <p:cNvSpPr>
            <a:spLocks noGrp="1"/>
          </p:cNvSpPr>
          <p:nvPr>
            <p:ph type="body" idx="1"/>
          </p:nvPr>
        </p:nvSpPr>
        <p:spPr>
          <a:xfrm>
            <a:off x="831850" y="3648075"/>
            <a:ext cx="10515600" cy="1500187"/>
          </a:xfrm>
        </p:spPr>
        <p:txBody>
          <a:bodyPr>
            <a:normAutofit/>
          </a:bodyPr>
          <a:lstStyle>
            <a:lvl1pPr marL="0" indent="0" algn="ct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8484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Minimal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FFFC-3E3E-4E4F-93CF-9EC28D1E545C}"/>
              </a:ext>
            </a:extLst>
          </p:cNvPr>
          <p:cNvSpPr>
            <a:spLocks noGrp="1"/>
          </p:cNvSpPr>
          <p:nvPr>
            <p:ph type="ctrTitle"/>
          </p:nvPr>
        </p:nvSpPr>
        <p:spPr>
          <a:xfrm>
            <a:off x="1524000" y="1122363"/>
            <a:ext cx="9144000" cy="2387600"/>
          </a:xfrm>
        </p:spPr>
        <p:txBody>
          <a:bodyPr anchor="b">
            <a:normAutofit/>
          </a:bodyPr>
          <a:lstStyle>
            <a:lvl1pPr algn="l">
              <a:defRPr sz="4800" b="1">
                <a:solidFill>
                  <a:schemeClr val="tx1"/>
                </a:solidFill>
                <a:latin typeface="+mj-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A0D8971-B513-482B-A785-3521873A56F5}"/>
              </a:ext>
            </a:extLst>
          </p:cNvPr>
          <p:cNvSpPr>
            <a:spLocks noGrp="1"/>
          </p:cNvSpPr>
          <p:nvPr>
            <p:ph type="subTitle" idx="1"/>
          </p:nvPr>
        </p:nvSpPr>
        <p:spPr>
          <a:xfrm>
            <a:off x="1524000" y="3602038"/>
            <a:ext cx="9144000" cy="1655762"/>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Date Placeholder 3">
            <a:extLst>
              <a:ext uri="{FF2B5EF4-FFF2-40B4-BE49-F238E27FC236}">
                <a16:creationId xmlns:a16="http://schemas.microsoft.com/office/drawing/2014/main" id="{B9D17B7D-B77A-4D20-8B03-D2E039AAA2D7}"/>
              </a:ext>
            </a:extLst>
          </p:cNvPr>
          <p:cNvSpPr>
            <a:spLocks noGrp="1"/>
          </p:cNvSpPr>
          <p:nvPr>
            <p:ph type="dt" sz="half" idx="10"/>
          </p:nvPr>
        </p:nvSpPr>
        <p:spPr>
          <a:xfrm>
            <a:off x="9424738" y="6416384"/>
            <a:ext cx="1929062" cy="365125"/>
          </a:xfrm>
          <a:prstGeom prst="rect">
            <a:avLst/>
          </a:prstGeom>
        </p:spPr>
        <p:txBody>
          <a:bodyPr/>
          <a:lstStyle>
            <a:lvl1pPr>
              <a:defRPr>
                <a:latin typeface="+mn-lt"/>
              </a:defRPr>
            </a:lvl1pPr>
          </a:lstStyle>
          <a:p>
            <a:fld id="{F7C4BD89-F019-4773-9E88-433B9C85281E}" type="datetime1">
              <a:rPr lang="en-US" smtClean="0"/>
              <a:pPr/>
              <a:t>9/19/2023</a:t>
            </a:fld>
            <a:endParaRPr lang="en-US"/>
          </a:p>
        </p:txBody>
      </p:sp>
      <p:sp>
        <p:nvSpPr>
          <p:cNvPr id="14" name="Slide Number Placeholder 5">
            <a:extLst>
              <a:ext uri="{FF2B5EF4-FFF2-40B4-BE49-F238E27FC236}">
                <a16:creationId xmlns:a16="http://schemas.microsoft.com/office/drawing/2014/main" id="{4C4FD600-57A8-4C21-AA4B-D964479C6582}"/>
              </a:ext>
            </a:extLst>
          </p:cNvPr>
          <p:cNvSpPr>
            <a:spLocks noGrp="1"/>
          </p:cNvSpPr>
          <p:nvPr>
            <p:ph type="sldNum" sz="quarter" idx="12"/>
          </p:nvPr>
        </p:nvSpPr>
        <p:spPr>
          <a:xfrm>
            <a:off x="11353799" y="6416384"/>
            <a:ext cx="649705" cy="365125"/>
          </a:xfrm>
          <a:prstGeom prst="rect">
            <a:avLst/>
          </a:prstGeom>
        </p:spPr>
        <p:txBody>
          <a:bodyPr/>
          <a:lstStyle>
            <a:lvl1pPr algn="r">
              <a:defRPr sz="1400">
                <a:latin typeface="+mn-lt"/>
              </a:defRPr>
            </a:lvl1pPr>
          </a:lstStyle>
          <a:p>
            <a:fld id="{F5F88C70-AE88-441D-9F59-E60D3BF64BDC}" type="slidenum">
              <a:rPr lang="en-US" smtClean="0"/>
              <a:pPr/>
              <a:t>‹#›</a:t>
            </a:fld>
            <a:endParaRPr lang="en-US"/>
          </a:p>
        </p:txBody>
      </p:sp>
      <p:sp>
        <p:nvSpPr>
          <p:cNvPr id="7" name="Footer Placeholder 4">
            <a:extLst>
              <a:ext uri="{FF2B5EF4-FFF2-40B4-BE49-F238E27FC236}">
                <a16:creationId xmlns:a16="http://schemas.microsoft.com/office/drawing/2014/main" id="{C449EA80-ECBB-4568-ABF9-3A83F0682427}"/>
              </a:ext>
            </a:extLst>
          </p:cNvPr>
          <p:cNvSpPr>
            <a:spLocks noGrp="1"/>
          </p:cNvSpPr>
          <p:nvPr>
            <p:ph type="ftr" sz="quarter" idx="3"/>
          </p:nvPr>
        </p:nvSpPr>
        <p:spPr>
          <a:xfrm>
            <a:off x="3274290" y="6416384"/>
            <a:ext cx="5852628" cy="365125"/>
          </a:xfrm>
          <a:prstGeom prst="rect">
            <a:avLst/>
          </a:prstGeom>
        </p:spPr>
        <p:txBody>
          <a:bodyPr/>
          <a:lstStyle>
            <a:lvl1pPr>
              <a:defRPr>
                <a:solidFill>
                  <a:schemeClr val="accent2"/>
                </a:solidFill>
                <a:latin typeface="+mn-lt"/>
                <a:cs typeface="Arial" panose="020B0604020202020204" pitchFamily="34" charset="0"/>
              </a:defRPr>
            </a:lvl1pPr>
          </a:lstStyle>
          <a:p>
            <a:r>
              <a:rPr lang="en-US"/>
              <a:t>Title goes right here even if it is long</a:t>
            </a:r>
          </a:p>
        </p:txBody>
      </p:sp>
    </p:spTree>
    <p:extLst>
      <p:ext uri="{BB962C8B-B14F-4D97-AF65-F5344CB8AC3E}">
        <p14:creationId xmlns:p14="http://schemas.microsoft.com/office/powerpoint/2010/main" val="360272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inimal Content with Image Spac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FFFC-3E3E-4E4F-93CF-9EC28D1E545C}"/>
              </a:ext>
            </a:extLst>
          </p:cNvPr>
          <p:cNvSpPr>
            <a:spLocks noGrp="1"/>
          </p:cNvSpPr>
          <p:nvPr>
            <p:ph type="ctrTitle"/>
          </p:nvPr>
        </p:nvSpPr>
        <p:spPr>
          <a:xfrm>
            <a:off x="646545" y="1122363"/>
            <a:ext cx="4858327" cy="2387600"/>
          </a:xfrm>
        </p:spPr>
        <p:txBody>
          <a:bodyPr anchor="b">
            <a:normAutofit/>
          </a:bodyPr>
          <a:lstStyle>
            <a:lvl1pPr algn="l">
              <a:defRPr sz="4800" b="1">
                <a:solidFill>
                  <a:schemeClr val="tx1"/>
                </a:solidFill>
                <a:latin typeface="+mj-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A0D8971-B513-482B-A785-3521873A56F5}"/>
              </a:ext>
            </a:extLst>
          </p:cNvPr>
          <p:cNvSpPr>
            <a:spLocks noGrp="1"/>
          </p:cNvSpPr>
          <p:nvPr>
            <p:ph type="subTitle" idx="1"/>
          </p:nvPr>
        </p:nvSpPr>
        <p:spPr>
          <a:xfrm>
            <a:off x="646545" y="3602038"/>
            <a:ext cx="4858327" cy="1655762"/>
          </a:xfrm>
        </p:spPr>
        <p:txBody>
          <a:bodyPr/>
          <a:lstStyle>
            <a:lvl1pPr marL="0" indent="0" algn="l">
              <a:buNone/>
              <a:defRPr sz="2400" b="1">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Date Placeholder 3">
            <a:extLst>
              <a:ext uri="{FF2B5EF4-FFF2-40B4-BE49-F238E27FC236}">
                <a16:creationId xmlns:a16="http://schemas.microsoft.com/office/drawing/2014/main" id="{B9D17B7D-B77A-4D20-8B03-D2E039AAA2D7}"/>
              </a:ext>
            </a:extLst>
          </p:cNvPr>
          <p:cNvSpPr>
            <a:spLocks noGrp="1"/>
          </p:cNvSpPr>
          <p:nvPr>
            <p:ph type="dt" sz="half" idx="10"/>
          </p:nvPr>
        </p:nvSpPr>
        <p:spPr>
          <a:xfrm>
            <a:off x="9424738" y="6416384"/>
            <a:ext cx="1929062" cy="365125"/>
          </a:xfrm>
          <a:prstGeom prst="rect">
            <a:avLst/>
          </a:prstGeom>
        </p:spPr>
        <p:txBody>
          <a:bodyPr/>
          <a:lstStyle>
            <a:lvl1pPr>
              <a:defRPr>
                <a:latin typeface="+mn-lt"/>
              </a:defRPr>
            </a:lvl1pPr>
          </a:lstStyle>
          <a:p>
            <a:fld id="{F7C4BD89-F019-4773-9E88-433B9C85281E}" type="datetime1">
              <a:rPr lang="en-US" smtClean="0"/>
              <a:pPr/>
              <a:t>9/19/2023</a:t>
            </a:fld>
            <a:endParaRPr lang="en-US"/>
          </a:p>
        </p:txBody>
      </p:sp>
      <p:sp>
        <p:nvSpPr>
          <p:cNvPr id="14" name="Slide Number Placeholder 5">
            <a:extLst>
              <a:ext uri="{FF2B5EF4-FFF2-40B4-BE49-F238E27FC236}">
                <a16:creationId xmlns:a16="http://schemas.microsoft.com/office/drawing/2014/main" id="{4C4FD600-57A8-4C21-AA4B-D964479C6582}"/>
              </a:ext>
            </a:extLst>
          </p:cNvPr>
          <p:cNvSpPr>
            <a:spLocks noGrp="1"/>
          </p:cNvSpPr>
          <p:nvPr>
            <p:ph type="sldNum" sz="quarter" idx="12"/>
          </p:nvPr>
        </p:nvSpPr>
        <p:spPr>
          <a:xfrm>
            <a:off x="11353799" y="6416384"/>
            <a:ext cx="649705" cy="365125"/>
          </a:xfrm>
          <a:prstGeom prst="rect">
            <a:avLst/>
          </a:prstGeom>
        </p:spPr>
        <p:txBody>
          <a:bodyPr/>
          <a:lstStyle>
            <a:lvl1pPr algn="r">
              <a:defRPr sz="1400">
                <a:latin typeface="+mn-lt"/>
              </a:defRPr>
            </a:lvl1pPr>
          </a:lstStyle>
          <a:p>
            <a:fld id="{F5F88C70-AE88-441D-9F59-E60D3BF64BDC}" type="slidenum">
              <a:rPr lang="en-US" smtClean="0"/>
              <a:pPr/>
              <a:t>‹#›</a:t>
            </a:fld>
            <a:endParaRPr lang="en-US"/>
          </a:p>
        </p:txBody>
      </p:sp>
      <p:sp>
        <p:nvSpPr>
          <p:cNvPr id="7" name="Footer Placeholder 4">
            <a:extLst>
              <a:ext uri="{FF2B5EF4-FFF2-40B4-BE49-F238E27FC236}">
                <a16:creationId xmlns:a16="http://schemas.microsoft.com/office/drawing/2014/main" id="{C449EA80-ECBB-4568-ABF9-3A83F0682427}"/>
              </a:ext>
            </a:extLst>
          </p:cNvPr>
          <p:cNvSpPr>
            <a:spLocks noGrp="1"/>
          </p:cNvSpPr>
          <p:nvPr>
            <p:ph type="ftr" sz="quarter" idx="3"/>
          </p:nvPr>
        </p:nvSpPr>
        <p:spPr>
          <a:xfrm>
            <a:off x="3274288" y="6416384"/>
            <a:ext cx="5852629" cy="365125"/>
          </a:xfrm>
          <a:prstGeom prst="rect">
            <a:avLst/>
          </a:prstGeom>
        </p:spPr>
        <p:txBody>
          <a:bodyPr/>
          <a:lstStyle>
            <a:lvl1pPr>
              <a:defRPr>
                <a:solidFill>
                  <a:schemeClr val="accent2"/>
                </a:solidFill>
                <a:latin typeface="+mn-lt"/>
                <a:cs typeface="Arial" panose="020B0604020202020204" pitchFamily="34" charset="0"/>
              </a:defRPr>
            </a:lvl1pPr>
          </a:lstStyle>
          <a:p>
            <a:r>
              <a:rPr lang="en-US"/>
              <a:t>Title goes right here even if it is long</a:t>
            </a:r>
          </a:p>
        </p:txBody>
      </p:sp>
    </p:spTree>
    <p:extLst>
      <p:ext uri="{BB962C8B-B14F-4D97-AF65-F5344CB8AC3E}">
        <p14:creationId xmlns:p14="http://schemas.microsoft.com/office/powerpoint/2010/main" val="309299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EDC3-5D5B-47EC-AB02-B84F211C57AC}"/>
              </a:ext>
            </a:extLst>
          </p:cNvPr>
          <p:cNvSpPr>
            <a:spLocks noGrp="1"/>
          </p:cNvSpPr>
          <p:nvPr>
            <p:ph type="title"/>
          </p:nvPr>
        </p:nvSpPr>
        <p:spPr>
          <a:xfrm>
            <a:off x="838200" y="350982"/>
            <a:ext cx="8586538" cy="603717"/>
          </a:xfrm>
        </p:spPr>
        <p:txBody>
          <a:bodyPr>
            <a:normAutofit/>
          </a:bodyPr>
          <a:lstStyle>
            <a:lvl1pPr>
              <a:defRPr sz="36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78162F2-E54D-42E4-A960-F01A3467D6F9}"/>
              </a:ext>
            </a:extLst>
          </p:cNvPr>
          <p:cNvSpPr>
            <a:spLocks noGrp="1"/>
          </p:cNvSpPr>
          <p:nvPr>
            <p:ph idx="1"/>
          </p:nvPr>
        </p:nvSpPr>
        <p:spPr>
          <a:xfrm>
            <a:off x="838200" y="1196110"/>
            <a:ext cx="10515600" cy="4561430"/>
          </a:xfrm>
        </p:spPr>
        <p:txBody>
          <a:bodyPr/>
          <a:lstStyle>
            <a:lvl1pPr marL="228600" indent="-228600">
              <a:buClr>
                <a:srgbClr val="2875B5"/>
              </a:buClr>
              <a:buFont typeface="Wingdings" panose="05000000000000000000" pitchFamily="2" charset="2"/>
              <a:buChar char="§"/>
              <a:defRPr/>
            </a:lvl1pPr>
            <a:lvl2pPr marL="685800" indent="-228600">
              <a:buClr>
                <a:schemeClr val="tx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45920" indent="-228600">
              <a:buClr>
                <a:schemeClr val="bg2">
                  <a:lumMod val="75000"/>
                </a:schemeClr>
              </a:buClr>
              <a:buFont typeface="Wingdings" panose="05000000000000000000" pitchFamily="2" charset="2"/>
              <a:buChar char="§"/>
              <a:defRPr/>
            </a:lvl4pPr>
            <a:lvl5pPr>
              <a:buClr>
                <a:schemeClr val="bg2">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053B6-3C71-4FC5-9681-CAA66A82897E}"/>
              </a:ext>
            </a:extLst>
          </p:cNvPr>
          <p:cNvSpPr>
            <a:spLocks noGrp="1"/>
          </p:cNvSpPr>
          <p:nvPr>
            <p:ph type="dt" sz="half" idx="10"/>
          </p:nvPr>
        </p:nvSpPr>
        <p:spPr>
          <a:xfrm>
            <a:off x="9424738" y="6416384"/>
            <a:ext cx="1929062" cy="365125"/>
          </a:xfrm>
          <a:prstGeom prst="rect">
            <a:avLst/>
          </a:prstGeom>
        </p:spPr>
        <p:txBody>
          <a:bodyPr/>
          <a:lstStyle>
            <a:lvl1pPr>
              <a:defRPr>
                <a:latin typeface="+mn-lt"/>
              </a:defRPr>
            </a:lvl1pPr>
          </a:lstStyle>
          <a:p>
            <a:fld id="{C5331C73-5EBC-4CE0-95C0-E7FE13B7549D}" type="datetime1">
              <a:rPr lang="en-US" smtClean="0"/>
              <a:pPr/>
              <a:t>9/19/2023</a:t>
            </a:fld>
            <a:endParaRPr lang="en-US"/>
          </a:p>
        </p:txBody>
      </p:sp>
      <p:sp>
        <p:nvSpPr>
          <p:cNvPr id="6" name="Slide Number Placeholder 5">
            <a:extLst>
              <a:ext uri="{FF2B5EF4-FFF2-40B4-BE49-F238E27FC236}">
                <a16:creationId xmlns:a16="http://schemas.microsoft.com/office/drawing/2014/main" id="{DED5BAA7-305A-4419-8BDF-92DFF9092BF0}"/>
              </a:ext>
            </a:extLst>
          </p:cNvPr>
          <p:cNvSpPr>
            <a:spLocks noGrp="1"/>
          </p:cNvSpPr>
          <p:nvPr>
            <p:ph type="sldNum" sz="quarter" idx="12"/>
          </p:nvPr>
        </p:nvSpPr>
        <p:spPr>
          <a:xfrm>
            <a:off x="11353799" y="6416384"/>
            <a:ext cx="649705" cy="365125"/>
          </a:xfrm>
          <a:prstGeom prst="rect">
            <a:avLst/>
          </a:prstGeom>
        </p:spPr>
        <p:txBody>
          <a:bodyPr/>
          <a:lstStyle>
            <a:lvl1pPr algn="r">
              <a:defRPr sz="1400">
                <a:latin typeface="+mn-lt"/>
              </a:defRPr>
            </a:lvl1pPr>
          </a:lstStyle>
          <a:p>
            <a:fld id="{F5F88C70-AE88-441D-9F59-E60D3BF64BDC}" type="slidenum">
              <a:rPr lang="en-US" smtClean="0"/>
              <a:pPr/>
              <a:t>‹#›</a:t>
            </a:fld>
            <a:endParaRPr lang="en-US"/>
          </a:p>
        </p:txBody>
      </p:sp>
      <p:sp>
        <p:nvSpPr>
          <p:cNvPr id="7" name="Footer Placeholder 4">
            <a:extLst>
              <a:ext uri="{FF2B5EF4-FFF2-40B4-BE49-F238E27FC236}">
                <a16:creationId xmlns:a16="http://schemas.microsoft.com/office/drawing/2014/main" id="{AB3237A1-08F8-4096-985F-58F906E5FDD2}"/>
              </a:ext>
            </a:extLst>
          </p:cNvPr>
          <p:cNvSpPr>
            <a:spLocks noGrp="1"/>
          </p:cNvSpPr>
          <p:nvPr>
            <p:ph type="ftr" sz="quarter" idx="3"/>
          </p:nvPr>
        </p:nvSpPr>
        <p:spPr>
          <a:xfrm>
            <a:off x="3274290" y="6416384"/>
            <a:ext cx="5852628" cy="365125"/>
          </a:xfrm>
          <a:prstGeom prst="rect">
            <a:avLst/>
          </a:prstGeom>
        </p:spPr>
        <p:txBody>
          <a:bodyPr/>
          <a:lstStyle>
            <a:lvl1pPr>
              <a:defRPr>
                <a:solidFill>
                  <a:schemeClr val="accent2"/>
                </a:solidFill>
                <a:latin typeface="+mn-lt"/>
                <a:cs typeface="Arial" panose="020B0604020202020204" pitchFamily="34" charset="0"/>
              </a:defRPr>
            </a:lvl1pPr>
          </a:lstStyle>
          <a:p>
            <a:r>
              <a:rPr lang="en-US"/>
              <a:t>Title goes right here even if it is long</a:t>
            </a:r>
          </a:p>
        </p:txBody>
      </p:sp>
    </p:spTree>
    <p:extLst>
      <p:ext uri="{BB962C8B-B14F-4D97-AF65-F5344CB8AC3E}">
        <p14:creationId xmlns:p14="http://schemas.microsoft.com/office/powerpoint/2010/main" val="423142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1B6F-1726-43F6-8E3C-F8DAA4337B1C}"/>
              </a:ext>
            </a:extLst>
          </p:cNvPr>
          <p:cNvSpPr>
            <a:spLocks noGrp="1"/>
          </p:cNvSpPr>
          <p:nvPr>
            <p:ph type="title"/>
          </p:nvPr>
        </p:nvSpPr>
        <p:spPr>
          <a:xfrm>
            <a:off x="831850" y="1709738"/>
            <a:ext cx="10515600" cy="1418473"/>
          </a:xfrm>
        </p:spPr>
        <p:txBody>
          <a:bodyPr anchor="b">
            <a:normAutofit/>
          </a:bodyPr>
          <a:lstStyle>
            <a:lvl1pPr algn="ctr">
              <a:defRPr sz="4800"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188D9D-FECC-4104-BB58-C8204F3F7C3C}"/>
              </a:ext>
            </a:extLst>
          </p:cNvPr>
          <p:cNvSpPr>
            <a:spLocks noGrp="1"/>
          </p:cNvSpPr>
          <p:nvPr>
            <p:ph type="body" idx="1"/>
          </p:nvPr>
        </p:nvSpPr>
        <p:spPr>
          <a:xfrm>
            <a:off x="831850" y="3648075"/>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693E9023-4C5C-4A03-8B3F-295D96D4D0E9}"/>
              </a:ext>
            </a:extLst>
          </p:cNvPr>
          <p:cNvSpPr>
            <a:spLocks noGrp="1"/>
          </p:cNvSpPr>
          <p:nvPr>
            <p:ph type="sldNum" sz="quarter" idx="12"/>
          </p:nvPr>
        </p:nvSpPr>
        <p:spPr>
          <a:xfrm>
            <a:off x="11353799" y="6416384"/>
            <a:ext cx="649705" cy="365125"/>
          </a:xfrm>
          <a:prstGeom prst="rect">
            <a:avLst/>
          </a:prstGeom>
        </p:spPr>
        <p:txBody>
          <a:bodyPr/>
          <a:lstStyle>
            <a:lvl1pPr algn="r">
              <a:defRPr sz="1400"/>
            </a:lvl1pPr>
          </a:lstStyle>
          <a:p>
            <a:fld id="{F5F88C70-AE88-441D-9F59-E60D3BF64BDC}" type="slidenum">
              <a:rPr lang="en-US" smtClean="0"/>
              <a:pPr/>
              <a:t>‹#›</a:t>
            </a:fld>
            <a:endParaRPr lang="en-US"/>
          </a:p>
        </p:txBody>
      </p:sp>
      <p:pic>
        <p:nvPicPr>
          <p:cNvPr id="7" name="Graphic 6">
            <a:extLst>
              <a:ext uri="{FF2B5EF4-FFF2-40B4-BE49-F238E27FC236}">
                <a16:creationId xmlns:a16="http://schemas.microsoft.com/office/drawing/2014/main" id="{EEEB74A2-8A19-4260-A05E-2DCABAA10C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394" y="6146508"/>
            <a:ext cx="2686050" cy="904875"/>
          </a:xfrm>
          <a:prstGeom prst="rect">
            <a:avLst/>
          </a:prstGeom>
        </p:spPr>
      </p:pic>
      <p:cxnSp>
        <p:nvCxnSpPr>
          <p:cNvPr id="6" name="Straight Connector 5">
            <a:extLst>
              <a:ext uri="{FF2B5EF4-FFF2-40B4-BE49-F238E27FC236}">
                <a16:creationId xmlns:a16="http://schemas.microsoft.com/office/drawing/2014/main" id="{27B5B26C-8EF0-45C6-97AC-1F5157C415F1}"/>
              </a:ext>
            </a:extLst>
          </p:cNvPr>
          <p:cNvCxnSpPr>
            <a:cxnSpLocks/>
          </p:cNvCxnSpPr>
          <p:nvPr userDrawn="1"/>
        </p:nvCxnSpPr>
        <p:spPr>
          <a:xfrm>
            <a:off x="3212432" y="3342502"/>
            <a:ext cx="5779168" cy="0"/>
          </a:xfrm>
          <a:prstGeom prst="line">
            <a:avLst/>
          </a:prstGeom>
          <a:ln w="63500" cap="rnd">
            <a:solidFill>
              <a:srgbClr val="96D0F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91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5_Section Header - no dotted lin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1B6F-1726-43F6-8E3C-F8DAA4337B1C}"/>
              </a:ext>
            </a:extLst>
          </p:cNvPr>
          <p:cNvSpPr>
            <a:spLocks noGrp="1"/>
          </p:cNvSpPr>
          <p:nvPr>
            <p:ph type="title"/>
          </p:nvPr>
        </p:nvSpPr>
        <p:spPr>
          <a:xfrm>
            <a:off x="831850" y="1709738"/>
            <a:ext cx="10515600" cy="1418473"/>
          </a:xfrm>
        </p:spPr>
        <p:txBody>
          <a:bodyPr anchor="b">
            <a:normAutofit/>
          </a:bodyPr>
          <a:lstStyle>
            <a:lvl1pPr algn="ctr">
              <a:defRPr sz="4800"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188D9D-FECC-4104-BB58-C8204F3F7C3C}"/>
              </a:ext>
            </a:extLst>
          </p:cNvPr>
          <p:cNvSpPr>
            <a:spLocks noGrp="1"/>
          </p:cNvSpPr>
          <p:nvPr>
            <p:ph type="body" idx="1"/>
          </p:nvPr>
        </p:nvSpPr>
        <p:spPr>
          <a:xfrm>
            <a:off x="831850" y="3648075"/>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693E9023-4C5C-4A03-8B3F-295D96D4D0E9}"/>
              </a:ext>
            </a:extLst>
          </p:cNvPr>
          <p:cNvSpPr>
            <a:spLocks noGrp="1"/>
          </p:cNvSpPr>
          <p:nvPr>
            <p:ph type="sldNum" sz="quarter" idx="12"/>
          </p:nvPr>
        </p:nvSpPr>
        <p:spPr>
          <a:xfrm>
            <a:off x="11353799" y="6416384"/>
            <a:ext cx="649705" cy="365125"/>
          </a:xfrm>
          <a:prstGeom prst="rect">
            <a:avLst/>
          </a:prstGeom>
        </p:spPr>
        <p:txBody>
          <a:bodyPr/>
          <a:lstStyle>
            <a:lvl1pPr algn="r">
              <a:defRPr sz="1400"/>
            </a:lvl1pPr>
          </a:lstStyle>
          <a:p>
            <a:fld id="{F5F88C70-AE88-441D-9F59-E60D3BF64BDC}" type="slidenum">
              <a:rPr lang="en-US" smtClean="0"/>
              <a:pPr/>
              <a:t>‹#›</a:t>
            </a:fld>
            <a:endParaRPr lang="en-US"/>
          </a:p>
        </p:txBody>
      </p:sp>
      <p:pic>
        <p:nvPicPr>
          <p:cNvPr id="7" name="Graphic 6">
            <a:extLst>
              <a:ext uri="{FF2B5EF4-FFF2-40B4-BE49-F238E27FC236}">
                <a16:creationId xmlns:a16="http://schemas.microsoft.com/office/drawing/2014/main" id="{EEEB74A2-8A19-4260-A05E-2DCABAA10C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394" y="6146508"/>
            <a:ext cx="2686050" cy="904875"/>
          </a:xfrm>
          <a:prstGeom prst="rect">
            <a:avLst/>
          </a:prstGeom>
        </p:spPr>
      </p:pic>
    </p:spTree>
    <p:extLst>
      <p:ext uri="{BB962C8B-B14F-4D97-AF65-F5344CB8AC3E}">
        <p14:creationId xmlns:p14="http://schemas.microsoft.com/office/powerpoint/2010/main" val="91677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4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1B6F-1726-43F6-8E3C-F8DAA4337B1C}"/>
              </a:ext>
            </a:extLst>
          </p:cNvPr>
          <p:cNvSpPr>
            <a:spLocks noGrp="1"/>
          </p:cNvSpPr>
          <p:nvPr>
            <p:ph type="title"/>
          </p:nvPr>
        </p:nvSpPr>
        <p:spPr>
          <a:xfrm>
            <a:off x="831850" y="1709738"/>
            <a:ext cx="10515600" cy="1418473"/>
          </a:xfrm>
        </p:spPr>
        <p:txBody>
          <a:bodyPr anchor="b">
            <a:normAutofit/>
          </a:bodyPr>
          <a:lstStyle>
            <a:lvl1pPr algn="ctr">
              <a:defRPr sz="4800"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188D9D-FECC-4104-BB58-C8204F3F7C3C}"/>
              </a:ext>
            </a:extLst>
          </p:cNvPr>
          <p:cNvSpPr>
            <a:spLocks noGrp="1"/>
          </p:cNvSpPr>
          <p:nvPr>
            <p:ph type="body" idx="1"/>
          </p:nvPr>
        </p:nvSpPr>
        <p:spPr>
          <a:xfrm>
            <a:off x="831850" y="3648075"/>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693E9023-4C5C-4A03-8B3F-295D96D4D0E9}"/>
              </a:ext>
            </a:extLst>
          </p:cNvPr>
          <p:cNvSpPr>
            <a:spLocks noGrp="1"/>
          </p:cNvSpPr>
          <p:nvPr>
            <p:ph type="sldNum" sz="quarter" idx="12"/>
          </p:nvPr>
        </p:nvSpPr>
        <p:spPr>
          <a:xfrm>
            <a:off x="11353799" y="6416384"/>
            <a:ext cx="649705" cy="365125"/>
          </a:xfrm>
          <a:prstGeom prst="rect">
            <a:avLst/>
          </a:prstGeom>
        </p:spPr>
        <p:txBody>
          <a:bodyPr/>
          <a:lstStyle>
            <a:lvl1pPr algn="r">
              <a:defRPr sz="1400"/>
            </a:lvl1pPr>
          </a:lstStyle>
          <a:p>
            <a:fld id="{F5F88C70-AE88-441D-9F59-E60D3BF64BDC}" type="slidenum">
              <a:rPr lang="en-US" smtClean="0"/>
              <a:pPr/>
              <a:t>‹#›</a:t>
            </a:fld>
            <a:endParaRPr lang="en-US"/>
          </a:p>
        </p:txBody>
      </p:sp>
      <p:pic>
        <p:nvPicPr>
          <p:cNvPr id="7" name="Graphic 6">
            <a:extLst>
              <a:ext uri="{FF2B5EF4-FFF2-40B4-BE49-F238E27FC236}">
                <a16:creationId xmlns:a16="http://schemas.microsoft.com/office/drawing/2014/main" id="{4B6E241B-CE95-4DE5-9B50-DAC7904F18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394" y="6146508"/>
            <a:ext cx="2686050" cy="904875"/>
          </a:xfrm>
          <a:prstGeom prst="rect">
            <a:avLst/>
          </a:prstGeom>
        </p:spPr>
      </p:pic>
      <p:cxnSp>
        <p:nvCxnSpPr>
          <p:cNvPr id="6" name="Straight Connector 5">
            <a:extLst>
              <a:ext uri="{FF2B5EF4-FFF2-40B4-BE49-F238E27FC236}">
                <a16:creationId xmlns:a16="http://schemas.microsoft.com/office/drawing/2014/main" id="{D762944D-B32C-431C-B621-394195BEC7D8}"/>
              </a:ext>
            </a:extLst>
          </p:cNvPr>
          <p:cNvCxnSpPr>
            <a:cxnSpLocks/>
          </p:cNvCxnSpPr>
          <p:nvPr userDrawn="1"/>
        </p:nvCxnSpPr>
        <p:spPr>
          <a:xfrm>
            <a:off x="3212432" y="3342502"/>
            <a:ext cx="5779168" cy="0"/>
          </a:xfrm>
          <a:prstGeom prst="line">
            <a:avLst/>
          </a:prstGeom>
          <a:ln w="63500" cap="rnd">
            <a:solidFill>
              <a:srgbClr val="96D0F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1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4C9ED4-D6DE-4145-AEF6-6AF740F3F432}"/>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0" y="171"/>
            <a:ext cx="12191999" cy="6857656"/>
          </a:xfrm>
          <a:prstGeom prst="rect">
            <a:avLst/>
          </a:prstGeom>
        </p:spPr>
      </p:pic>
      <p:sp>
        <p:nvSpPr>
          <p:cNvPr id="4" name="Rectangle 3">
            <a:extLst>
              <a:ext uri="{FF2B5EF4-FFF2-40B4-BE49-F238E27FC236}">
                <a16:creationId xmlns:a16="http://schemas.microsoft.com/office/drawing/2014/main" id="{58C79A18-1F09-446D-8D7D-27E3939878FB}"/>
              </a:ext>
            </a:extLst>
          </p:cNvPr>
          <p:cNvSpPr/>
          <p:nvPr userDrawn="1"/>
        </p:nvSpPr>
        <p:spPr>
          <a:xfrm>
            <a:off x="0" y="0"/>
            <a:ext cx="12191999" cy="10067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80829DF-0B74-4FAD-977D-271F3C94E174}"/>
              </a:ext>
            </a:extLst>
          </p:cNvPr>
          <p:cNvSpPr>
            <a:spLocks noGrp="1"/>
          </p:cNvSpPr>
          <p:nvPr>
            <p:ph type="title"/>
          </p:nvPr>
        </p:nvSpPr>
        <p:spPr>
          <a:xfrm>
            <a:off x="838200" y="365126"/>
            <a:ext cx="10515600" cy="5776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543716-42A1-4B39-A619-97E43778240E}"/>
              </a:ext>
            </a:extLst>
          </p:cNvPr>
          <p:cNvSpPr>
            <a:spLocks noGrp="1"/>
          </p:cNvSpPr>
          <p:nvPr>
            <p:ph type="body" idx="1"/>
          </p:nvPr>
        </p:nvSpPr>
        <p:spPr>
          <a:xfrm>
            <a:off x="838200" y="1197935"/>
            <a:ext cx="10515600" cy="42459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B95F72D4-B5E3-4D7F-9E4F-C42306C7692D}"/>
              </a:ext>
            </a:extLst>
          </p:cNvPr>
          <p:cNvSpPr>
            <a:spLocks noGrp="1"/>
          </p:cNvSpPr>
          <p:nvPr>
            <p:ph type="dt" sz="half" idx="2"/>
          </p:nvPr>
        </p:nvSpPr>
        <p:spPr>
          <a:xfrm>
            <a:off x="9424738" y="6416384"/>
            <a:ext cx="1929062" cy="365125"/>
          </a:xfrm>
          <a:prstGeom prst="rect">
            <a:avLst/>
          </a:prstGeom>
        </p:spPr>
        <p:txBody>
          <a:bodyPr/>
          <a:lstStyle>
            <a:lvl1pPr>
              <a:defRPr sz="1400">
                <a:solidFill>
                  <a:schemeClr val="accent2"/>
                </a:solidFill>
                <a:latin typeface="Roboto" panose="02000000000000000000" pitchFamily="2" charset="0"/>
                <a:ea typeface="Roboto" panose="02000000000000000000" pitchFamily="2" charset="0"/>
                <a:cs typeface="Arial" panose="020B0604020202020204" pitchFamily="34" charset="0"/>
              </a:defRPr>
            </a:lvl1pPr>
          </a:lstStyle>
          <a:p>
            <a:fld id="{A318A90D-FD99-41A1-BB2D-C6378B77C91F}" type="datetime1">
              <a:rPr lang="en-US" smtClean="0"/>
              <a:pPr/>
              <a:t>9/19/2023</a:t>
            </a:fld>
            <a:endParaRPr lang="en-US"/>
          </a:p>
        </p:txBody>
      </p:sp>
      <p:sp>
        <p:nvSpPr>
          <p:cNvPr id="16" name="Footer Placeholder 4">
            <a:extLst>
              <a:ext uri="{FF2B5EF4-FFF2-40B4-BE49-F238E27FC236}">
                <a16:creationId xmlns:a16="http://schemas.microsoft.com/office/drawing/2014/main" id="{A6E866EE-902A-4B1C-BE2B-88BAF98A4A52}"/>
              </a:ext>
            </a:extLst>
          </p:cNvPr>
          <p:cNvSpPr>
            <a:spLocks noGrp="1"/>
          </p:cNvSpPr>
          <p:nvPr>
            <p:ph type="ftr" sz="quarter" idx="3"/>
          </p:nvPr>
        </p:nvSpPr>
        <p:spPr>
          <a:xfrm>
            <a:off x="3274290" y="6416384"/>
            <a:ext cx="5852628" cy="365125"/>
          </a:xfrm>
          <a:prstGeom prst="rect">
            <a:avLst/>
          </a:prstGeom>
        </p:spPr>
        <p:txBody>
          <a:bodyPr/>
          <a:lstStyle>
            <a:lvl1pPr>
              <a:defRPr sz="1400">
                <a:solidFill>
                  <a:schemeClr val="accent2"/>
                </a:solidFill>
                <a:latin typeface="Roboto" panose="02000000000000000000" pitchFamily="2" charset="0"/>
                <a:ea typeface="Roboto" panose="02000000000000000000" pitchFamily="2" charset="0"/>
                <a:cs typeface="Arial" panose="020B0604020202020204" pitchFamily="34" charset="0"/>
              </a:defRPr>
            </a:lvl1pPr>
          </a:lstStyle>
          <a:p>
            <a:r>
              <a:rPr lang="en-US"/>
              <a:t>Title goes right here even if it is long</a:t>
            </a:r>
          </a:p>
        </p:txBody>
      </p:sp>
      <p:sp>
        <p:nvSpPr>
          <p:cNvPr id="17" name="Slide Number Placeholder 5">
            <a:extLst>
              <a:ext uri="{FF2B5EF4-FFF2-40B4-BE49-F238E27FC236}">
                <a16:creationId xmlns:a16="http://schemas.microsoft.com/office/drawing/2014/main" id="{1D14B532-81DA-4E6F-B4D0-B70B05DC188C}"/>
              </a:ext>
            </a:extLst>
          </p:cNvPr>
          <p:cNvSpPr>
            <a:spLocks noGrp="1"/>
          </p:cNvSpPr>
          <p:nvPr>
            <p:ph type="sldNum" sz="quarter" idx="4"/>
          </p:nvPr>
        </p:nvSpPr>
        <p:spPr>
          <a:xfrm>
            <a:off x="11353799" y="6416384"/>
            <a:ext cx="649705" cy="365125"/>
          </a:xfrm>
          <a:prstGeom prst="rect">
            <a:avLst/>
          </a:prstGeom>
        </p:spPr>
        <p:txBody>
          <a:bodyPr/>
          <a:lstStyle>
            <a:lvl1pPr algn="r">
              <a:defRPr sz="1400">
                <a:solidFill>
                  <a:schemeClr val="accent2"/>
                </a:solidFill>
                <a:latin typeface="Roboto" panose="02000000000000000000" pitchFamily="2" charset="0"/>
                <a:ea typeface="Roboto" panose="02000000000000000000" pitchFamily="2" charset="0"/>
                <a:cs typeface="Arial" panose="020B0604020202020204" pitchFamily="34" charset="0"/>
              </a:defRPr>
            </a:lvl1pPr>
          </a:lstStyle>
          <a:p>
            <a:fld id="{F5F88C70-AE88-441D-9F59-E60D3BF64BDC}" type="slidenum">
              <a:rPr lang="en-US" smtClean="0"/>
              <a:pPr/>
              <a:t>‹#›</a:t>
            </a:fld>
            <a:endParaRPr lang="en-US"/>
          </a:p>
        </p:txBody>
      </p:sp>
      <p:pic>
        <p:nvPicPr>
          <p:cNvPr id="9" name="Graphic 8">
            <a:extLst>
              <a:ext uri="{FF2B5EF4-FFF2-40B4-BE49-F238E27FC236}">
                <a16:creationId xmlns:a16="http://schemas.microsoft.com/office/drawing/2014/main" id="{31611B08-8E71-4EE0-8478-6D170213C50E}"/>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8394" y="6146508"/>
            <a:ext cx="2686050" cy="904875"/>
          </a:xfrm>
          <a:prstGeom prst="rect">
            <a:avLst/>
          </a:prstGeom>
        </p:spPr>
      </p:pic>
    </p:spTree>
    <p:extLst>
      <p:ext uri="{BB962C8B-B14F-4D97-AF65-F5344CB8AC3E}">
        <p14:creationId xmlns:p14="http://schemas.microsoft.com/office/powerpoint/2010/main" val="41807337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hf hdr="0" dt="0"/>
  <p:txStyles>
    <p:titleStyle>
      <a:lvl1pPr algn="l" defTabSz="914400" rtl="0" eaLnBrk="1" latinLnBrk="0" hangingPunct="1">
        <a:lnSpc>
          <a:spcPct val="90000"/>
        </a:lnSpc>
        <a:spcBef>
          <a:spcPct val="0"/>
        </a:spcBef>
        <a:buNone/>
        <a:defRPr sz="3600" b="1" u="none" kern="1200" baseline="0">
          <a:solidFill>
            <a:schemeClr val="bg1"/>
          </a:solidFill>
          <a:uFill>
            <a:solidFill>
              <a:schemeClr val="accent6"/>
            </a:solidFill>
          </a:uFill>
          <a:latin typeface="+mj-lt"/>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Clr>
          <a:schemeClr val="accent1"/>
        </a:buClr>
        <a:buFont typeface="Wingdings" panose="05000000000000000000" pitchFamily="2" charset="2"/>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20000"/>
        </a:lnSpc>
        <a:spcBef>
          <a:spcPts val="500"/>
        </a:spcBef>
        <a:buClr>
          <a:schemeClr val="tx2"/>
        </a:buClr>
        <a:buFont typeface="Wingdings" panose="05000000000000000000" pitchFamily="2" charset="2"/>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20000"/>
        </a:lnSpc>
        <a:spcBef>
          <a:spcPts val="500"/>
        </a:spcBef>
        <a:buClr>
          <a:schemeClr val="accent3"/>
        </a:buClr>
        <a:buFont typeface="Wingdings" panose="05000000000000000000" pitchFamily="2" charset="2"/>
        <a:buChar char="§"/>
        <a:defRPr sz="2000" kern="1200">
          <a:solidFill>
            <a:schemeClr val="tx1"/>
          </a:solidFill>
          <a:latin typeface="+mn-lt"/>
          <a:ea typeface="+mn-ea"/>
          <a:cs typeface="Arial" panose="020B0604020202020204" pitchFamily="34" charset="0"/>
        </a:defRPr>
      </a:lvl3pPr>
      <a:lvl4pPr marL="1645920" indent="-228600" algn="l" defTabSz="914400" rtl="0" eaLnBrk="1" latinLnBrk="0" hangingPunct="1">
        <a:lnSpc>
          <a:spcPct val="120000"/>
        </a:lnSpc>
        <a:spcBef>
          <a:spcPts val="500"/>
        </a:spcBef>
        <a:buClr>
          <a:schemeClr val="bg2">
            <a:lumMod val="75000"/>
          </a:schemeClr>
        </a:buClr>
        <a:buFont typeface="Wingdings" panose="05000000000000000000" pitchFamily="2" charset="2"/>
        <a:buChar char="§"/>
        <a:defRPr sz="1800" kern="1200">
          <a:solidFill>
            <a:schemeClr val="tx1"/>
          </a:solidFill>
          <a:latin typeface="+mn-lt"/>
          <a:ea typeface="+mn-ea"/>
          <a:cs typeface="Arial" panose="020B0604020202020204" pitchFamily="34" charset="0"/>
        </a:defRPr>
      </a:lvl4pPr>
      <a:lvl5pPr marL="2114550" indent="-228600" algn="l" defTabSz="914400" rtl="0" eaLnBrk="1" latinLnBrk="0" hangingPunct="1">
        <a:lnSpc>
          <a:spcPct val="120000"/>
        </a:lnSpc>
        <a:spcBef>
          <a:spcPts val="500"/>
        </a:spcBef>
        <a:buClr>
          <a:schemeClr val="bg2">
            <a:lumMod val="75000"/>
          </a:schemeClr>
        </a:buClr>
        <a:buFont typeface="Wingdings" panose="05000000000000000000" pitchFamily="2" charset="2"/>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D4901-9DD1-5AFA-8266-4E097B32EAFE}"/>
              </a:ext>
            </a:extLst>
          </p:cNvPr>
          <p:cNvSpPr>
            <a:spLocks noGrp="1"/>
          </p:cNvSpPr>
          <p:nvPr>
            <p:ph type="ctrTitle"/>
          </p:nvPr>
        </p:nvSpPr>
        <p:spPr>
          <a:xfrm>
            <a:off x="646545" y="1122363"/>
            <a:ext cx="8115792" cy="2387600"/>
          </a:xfrm>
        </p:spPr>
        <p:txBody>
          <a:bodyPr>
            <a:noAutofit/>
          </a:bodyPr>
          <a:lstStyle/>
          <a:p>
            <a:r>
              <a:rPr lang="en-US" sz="5400" dirty="0"/>
              <a:t>ABCBS ARHOME 2022 Health Improvement Incentive Program</a:t>
            </a:r>
            <a:endParaRPr lang="en-US" sz="5400" b="1" spc="0" dirty="0"/>
          </a:p>
        </p:txBody>
      </p:sp>
      <p:sp>
        <p:nvSpPr>
          <p:cNvPr id="3" name="Text Placeholder 2">
            <a:extLst>
              <a:ext uri="{FF2B5EF4-FFF2-40B4-BE49-F238E27FC236}">
                <a16:creationId xmlns:a16="http://schemas.microsoft.com/office/drawing/2014/main" id="{D60E211D-C62D-0197-094F-1DA455BB0312}"/>
              </a:ext>
            </a:extLst>
          </p:cNvPr>
          <p:cNvSpPr>
            <a:spLocks noGrp="1"/>
          </p:cNvSpPr>
          <p:nvPr>
            <p:ph type="subTitle" idx="1"/>
          </p:nvPr>
        </p:nvSpPr>
        <p:spPr>
          <a:xfrm>
            <a:off x="646545" y="3602038"/>
            <a:ext cx="8330478" cy="1655762"/>
          </a:xfrm>
        </p:spPr>
        <p:txBody>
          <a:bodyPr/>
          <a:lstStyle/>
          <a:p>
            <a:r>
              <a:rPr lang="en-US" dirty="0">
                <a:solidFill>
                  <a:schemeClr val="bg2">
                    <a:lumMod val="50000"/>
                  </a:schemeClr>
                </a:solidFill>
              </a:rPr>
              <a:t>Kaitlin Bates, PharmD, Manager ARHOME Quality </a:t>
            </a:r>
          </a:p>
          <a:p>
            <a:r>
              <a:rPr lang="en-US" dirty="0">
                <a:solidFill>
                  <a:schemeClr val="accent1"/>
                </a:solidFill>
              </a:rPr>
              <a:t>September 27, 2023</a:t>
            </a:r>
          </a:p>
        </p:txBody>
      </p:sp>
    </p:spTree>
    <p:extLst>
      <p:ext uri="{BB962C8B-B14F-4D97-AF65-F5344CB8AC3E}">
        <p14:creationId xmlns:p14="http://schemas.microsoft.com/office/powerpoint/2010/main" val="1776120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467-9372-7544-DB8D-EB051A561B01}"/>
              </a:ext>
            </a:extLst>
          </p:cNvPr>
          <p:cNvSpPr>
            <a:spLocks noGrp="1"/>
          </p:cNvSpPr>
          <p:nvPr>
            <p:ph type="title"/>
          </p:nvPr>
        </p:nvSpPr>
        <p:spPr>
          <a:xfrm>
            <a:off x="698091" y="206478"/>
            <a:ext cx="10970034" cy="748222"/>
          </a:xfrm>
        </p:spPr>
        <p:txBody>
          <a:bodyPr>
            <a:normAutofit fontScale="90000"/>
          </a:bodyPr>
          <a:lstStyle/>
          <a:p>
            <a:r>
              <a:rPr lang="en-US" dirty="0"/>
              <a:t>Incentive for Women’s Health Preventive Screenings</a:t>
            </a:r>
          </a:p>
        </p:txBody>
      </p:sp>
      <p:sp>
        <p:nvSpPr>
          <p:cNvPr id="3" name="Content Placeholder 2">
            <a:extLst>
              <a:ext uri="{FF2B5EF4-FFF2-40B4-BE49-F238E27FC236}">
                <a16:creationId xmlns:a16="http://schemas.microsoft.com/office/drawing/2014/main" id="{FEC57F28-0647-64F8-6173-9FF388A51797}"/>
              </a:ext>
            </a:extLst>
          </p:cNvPr>
          <p:cNvSpPr>
            <a:spLocks noGrp="1"/>
          </p:cNvSpPr>
          <p:nvPr>
            <p:ph idx="1"/>
          </p:nvPr>
        </p:nvSpPr>
        <p:spPr>
          <a:xfrm>
            <a:off x="-151727" y="1134233"/>
            <a:ext cx="5092124" cy="1943008"/>
          </a:xfrm>
        </p:spPr>
        <p:txBody>
          <a:bodyPr vert="horz" lIns="91440" tIns="45720" rIns="91440" bIns="45720" rtlCol="0" anchor="t">
            <a:normAutofit fontScale="40000" lnSpcReduction="20000"/>
          </a:bodyPr>
          <a:lstStyle/>
          <a:p>
            <a:pPr marL="457200" lvl="1" indent="0">
              <a:buNone/>
            </a:pPr>
            <a:r>
              <a:rPr lang="en-US" sz="3400" b="1" dirty="0">
                <a:solidFill>
                  <a:srgbClr val="000000"/>
                </a:solidFill>
                <a:ea typeface="Roboto"/>
                <a:cs typeface="Arial"/>
              </a:rPr>
              <a:t>Breast Cancer Screening </a:t>
            </a:r>
          </a:p>
          <a:p>
            <a:pPr lvl="1"/>
            <a:r>
              <a:rPr lang="en-US" sz="3400" dirty="0">
                <a:solidFill>
                  <a:srgbClr val="000000"/>
                </a:solidFill>
                <a:ea typeface="Roboto"/>
                <a:cs typeface="Arial"/>
              </a:rPr>
              <a:t>Goal: To identify early cases of breast cancer by encouraging breast cancer screenings for women that are eligible at recommended time intervals</a:t>
            </a:r>
          </a:p>
          <a:p>
            <a:pPr lvl="1"/>
            <a:r>
              <a:rPr lang="en-US" sz="3400" dirty="0">
                <a:solidFill>
                  <a:srgbClr val="000000"/>
                </a:solidFill>
                <a:ea typeface="Roboto"/>
                <a:cs typeface="Arial"/>
              </a:rPr>
              <a:t>Activity: Complete 1 mammogram during the recommended time frame</a:t>
            </a:r>
          </a:p>
          <a:p>
            <a:pPr lvl="1"/>
            <a:r>
              <a:rPr lang="en-US" sz="3400" dirty="0">
                <a:ea typeface="Roboto"/>
              </a:rPr>
              <a:t>Amount: $50</a:t>
            </a:r>
          </a:p>
          <a:p>
            <a:pPr lvl="1">
              <a:buClr>
                <a:srgbClr val="143F66"/>
              </a:buClr>
            </a:pPr>
            <a:endParaRPr lang="en-US" sz="1800" dirty="0">
              <a:ea typeface="Roboto"/>
            </a:endParaRPr>
          </a:p>
          <a:p>
            <a:pPr marL="0" indent="0">
              <a:buNone/>
            </a:pPr>
            <a:endParaRPr lang="en-US" dirty="0">
              <a:ea typeface="Roboto"/>
            </a:endParaRPr>
          </a:p>
        </p:txBody>
      </p:sp>
      <p:sp>
        <p:nvSpPr>
          <p:cNvPr id="4" name="Slide Number Placeholder 3">
            <a:extLst>
              <a:ext uri="{FF2B5EF4-FFF2-40B4-BE49-F238E27FC236}">
                <a16:creationId xmlns:a16="http://schemas.microsoft.com/office/drawing/2014/main" id="{64049E45-D663-B116-A000-4F246D705647}"/>
              </a:ext>
            </a:extLst>
          </p:cNvPr>
          <p:cNvSpPr>
            <a:spLocks noGrp="1"/>
          </p:cNvSpPr>
          <p:nvPr>
            <p:ph type="sldNum" sz="quarter" idx="12"/>
          </p:nvPr>
        </p:nvSpPr>
        <p:spPr/>
        <p:txBody>
          <a:bodyPr/>
          <a:lstStyle/>
          <a:p>
            <a:fld id="{F5F88C70-AE88-441D-9F59-E60D3BF64BDC}" type="slidenum">
              <a:rPr lang="en-US" smtClean="0"/>
              <a:pPr/>
              <a:t>10</a:t>
            </a:fld>
            <a:endParaRPr lang="en-US" dirty="0"/>
          </a:p>
        </p:txBody>
      </p:sp>
      <p:graphicFrame>
        <p:nvGraphicFramePr>
          <p:cNvPr id="8" name="Table 8">
            <a:extLst>
              <a:ext uri="{FF2B5EF4-FFF2-40B4-BE49-F238E27FC236}">
                <a16:creationId xmlns:a16="http://schemas.microsoft.com/office/drawing/2014/main" id="{AAF8DFD4-58C0-ED8B-9CD0-3B3E714BF54F}"/>
              </a:ext>
            </a:extLst>
          </p:cNvPr>
          <p:cNvGraphicFramePr>
            <a:graphicFrameLocks noGrp="1"/>
          </p:cNvGraphicFramePr>
          <p:nvPr/>
        </p:nvGraphicFramePr>
        <p:xfrm>
          <a:off x="288828" y="3077241"/>
          <a:ext cx="4651569" cy="2738262"/>
        </p:xfrm>
        <a:graphic>
          <a:graphicData uri="http://schemas.openxmlformats.org/drawingml/2006/table">
            <a:tbl>
              <a:tblPr firstRow="1" bandRow="1">
                <a:tableStyleId>{5C22544A-7EE6-4342-B048-85BDC9FD1C3A}</a:tableStyleId>
              </a:tblPr>
              <a:tblGrid>
                <a:gridCol w="1016097">
                  <a:extLst>
                    <a:ext uri="{9D8B030D-6E8A-4147-A177-3AD203B41FA5}">
                      <a16:colId xmlns:a16="http://schemas.microsoft.com/office/drawing/2014/main" val="1758064186"/>
                    </a:ext>
                  </a:extLst>
                </a:gridCol>
                <a:gridCol w="1914525">
                  <a:extLst>
                    <a:ext uri="{9D8B030D-6E8A-4147-A177-3AD203B41FA5}">
                      <a16:colId xmlns:a16="http://schemas.microsoft.com/office/drawing/2014/main" val="1411211714"/>
                    </a:ext>
                  </a:extLst>
                </a:gridCol>
                <a:gridCol w="1720947">
                  <a:extLst>
                    <a:ext uri="{9D8B030D-6E8A-4147-A177-3AD203B41FA5}">
                      <a16:colId xmlns:a16="http://schemas.microsoft.com/office/drawing/2014/main" val="758746096"/>
                    </a:ext>
                  </a:extLst>
                </a:gridCol>
              </a:tblGrid>
              <a:tr h="894980">
                <a:tc>
                  <a:txBody>
                    <a:bodyPr/>
                    <a:lstStyle/>
                    <a:p>
                      <a:pPr algn="ctr"/>
                      <a:r>
                        <a:rPr lang="en-US" dirty="0"/>
                        <a:t>Plan</a:t>
                      </a:r>
                    </a:p>
                  </a:txBody>
                  <a:tcPr/>
                </a:tc>
                <a:tc>
                  <a:txBody>
                    <a:bodyPr/>
                    <a:lstStyle/>
                    <a:p>
                      <a:pPr algn="ctr"/>
                      <a:r>
                        <a:rPr lang="en-US" dirty="0"/>
                        <a:t>Members who received the reward in 2022</a:t>
                      </a:r>
                    </a:p>
                  </a:txBody>
                  <a:tcPr/>
                </a:tc>
                <a:tc>
                  <a:txBody>
                    <a:bodyPr/>
                    <a:lstStyle/>
                    <a:p>
                      <a:pPr algn="ctr"/>
                      <a:r>
                        <a:rPr lang="en-US" dirty="0"/>
                        <a:t>Total amount awarded for 2022</a:t>
                      </a:r>
                    </a:p>
                  </a:txBody>
                  <a:tcPr/>
                </a:tc>
                <a:extLst>
                  <a:ext uri="{0D108BD9-81ED-4DB2-BD59-A6C34878D82A}">
                    <a16:rowId xmlns:a16="http://schemas.microsoft.com/office/drawing/2014/main" val="4018648542"/>
                  </a:ext>
                </a:extLst>
              </a:tr>
              <a:tr h="591891">
                <a:tc>
                  <a:txBody>
                    <a:bodyPr/>
                    <a:lstStyle/>
                    <a:p>
                      <a:pPr algn="ctr"/>
                      <a:r>
                        <a:rPr lang="en-US" dirty="0"/>
                        <a:t>BCBS</a:t>
                      </a:r>
                    </a:p>
                  </a:txBody>
                  <a:tcPr/>
                </a:tc>
                <a:tc>
                  <a:txBody>
                    <a:bodyPr/>
                    <a:lstStyle/>
                    <a:p>
                      <a:pPr algn="ctr"/>
                      <a:r>
                        <a:rPr lang="en-US" dirty="0"/>
                        <a:t>6,584</a:t>
                      </a:r>
                    </a:p>
                  </a:txBody>
                  <a:tcPr/>
                </a:tc>
                <a:tc>
                  <a:txBody>
                    <a:bodyPr/>
                    <a:lstStyle/>
                    <a:p>
                      <a:pPr algn="ctr"/>
                      <a:r>
                        <a:rPr lang="en-US" dirty="0"/>
                        <a:t>$329,200.00</a:t>
                      </a:r>
                    </a:p>
                  </a:txBody>
                  <a:tcPr/>
                </a:tc>
                <a:extLst>
                  <a:ext uri="{0D108BD9-81ED-4DB2-BD59-A6C34878D82A}">
                    <a16:rowId xmlns:a16="http://schemas.microsoft.com/office/drawing/2014/main" val="2058910357"/>
                  </a:ext>
                </a:extLst>
              </a:tr>
              <a:tr h="591891">
                <a:tc>
                  <a:txBody>
                    <a:bodyPr/>
                    <a:lstStyle/>
                    <a:p>
                      <a:pPr algn="ctr"/>
                      <a:r>
                        <a:rPr lang="en-US" dirty="0"/>
                        <a:t>HA</a:t>
                      </a:r>
                    </a:p>
                  </a:txBody>
                  <a:tcPr/>
                </a:tc>
                <a:tc>
                  <a:txBody>
                    <a:bodyPr/>
                    <a:lstStyle/>
                    <a:p>
                      <a:pPr algn="ctr"/>
                      <a:r>
                        <a:rPr lang="en-US" dirty="0"/>
                        <a:t>18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$900.00</a:t>
                      </a:r>
                    </a:p>
                    <a:p>
                      <a:pPr algn="ctr"/>
                      <a:endParaRPr lang="en-US" dirty="0"/>
                    </a:p>
                  </a:txBody>
                  <a:tcPr/>
                </a:tc>
                <a:extLst>
                  <a:ext uri="{0D108BD9-81ED-4DB2-BD59-A6C34878D82A}">
                    <a16:rowId xmlns:a16="http://schemas.microsoft.com/office/drawing/2014/main" val="3907904561"/>
                  </a:ext>
                </a:extLst>
              </a:tr>
              <a:tr h="591891">
                <a:tc>
                  <a:txBody>
                    <a:bodyPr/>
                    <a:lstStyle/>
                    <a:p>
                      <a:pPr algn="ctr"/>
                      <a:r>
                        <a:rPr lang="en-US" dirty="0"/>
                        <a:t>Total</a:t>
                      </a:r>
                    </a:p>
                  </a:txBody>
                  <a:tcPr/>
                </a:tc>
                <a:tc>
                  <a:txBody>
                    <a:bodyPr/>
                    <a:lstStyle/>
                    <a:p>
                      <a:pPr algn="ctr"/>
                      <a:r>
                        <a:rPr lang="en-US" dirty="0"/>
                        <a:t>6,602</a:t>
                      </a:r>
                    </a:p>
                  </a:txBody>
                  <a:tcPr/>
                </a:tc>
                <a:tc>
                  <a:txBody>
                    <a:bodyPr/>
                    <a:lstStyle/>
                    <a:p>
                      <a:pPr algn="ctr"/>
                      <a:r>
                        <a:rPr lang="en-US" dirty="0"/>
                        <a:t>$330,100.00</a:t>
                      </a:r>
                    </a:p>
                  </a:txBody>
                  <a:tcPr/>
                </a:tc>
                <a:extLst>
                  <a:ext uri="{0D108BD9-81ED-4DB2-BD59-A6C34878D82A}">
                    <a16:rowId xmlns:a16="http://schemas.microsoft.com/office/drawing/2014/main" val="2479345789"/>
                  </a:ext>
                </a:extLst>
              </a:tr>
            </a:tbl>
          </a:graphicData>
        </a:graphic>
      </p:graphicFrame>
      <p:pic>
        <p:nvPicPr>
          <p:cNvPr id="6" name="Picture 5">
            <a:extLst>
              <a:ext uri="{FF2B5EF4-FFF2-40B4-BE49-F238E27FC236}">
                <a16:creationId xmlns:a16="http://schemas.microsoft.com/office/drawing/2014/main" id="{82CEFE16-E71B-137C-392C-5DFC66D3E5B7}"/>
              </a:ext>
            </a:extLst>
          </p:cNvPr>
          <p:cNvPicPr>
            <a:picLocks noChangeAspect="1"/>
          </p:cNvPicPr>
          <p:nvPr/>
        </p:nvPicPr>
        <p:blipFill>
          <a:blip r:embed="rId3"/>
          <a:stretch>
            <a:fillRect/>
          </a:stretch>
        </p:blipFill>
        <p:spPr>
          <a:xfrm>
            <a:off x="5039020" y="1928191"/>
            <a:ext cx="7136318" cy="3409121"/>
          </a:xfrm>
          <a:prstGeom prst="rect">
            <a:avLst/>
          </a:prstGeom>
        </p:spPr>
      </p:pic>
    </p:spTree>
    <p:extLst>
      <p:ext uri="{BB962C8B-B14F-4D97-AF65-F5344CB8AC3E}">
        <p14:creationId xmlns:p14="http://schemas.microsoft.com/office/powerpoint/2010/main" val="3011714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467-9372-7544-DB8D-EB051A561B01}"/>
              </a:ext>
            </a:extLst>
          </p:cNvPr>
          <p:cNvSpPr>
            <a:spLocks noGrp="1"/>
          </p:cNvSpPr>
          <p:nvPr>
            <p:ph type="title"/>
          </p:nvPr>
        </p:nvSpPr>
        <p:spPr>
          <a:xfrm>
            <a:off x="636105" y="105002"/>
            <a:ext cx="11032020" cy="849697"/>
          </a:xfrm>
        </p:spPr>
        <p:txBody>
          <a:bodyPr>
            <a:normAutofit fontScale="90000"/>
          </a:bodyPr>
          <a:lstStyle/>
          <a:p>
            <a:r>
              <a:rPr lang="en-US" dirty="0"/>
              <a:t>Incentive for Women’s Health Preventive Screenings</a:t>
            </a:r>
          </a:p>
        </p:txBody>
      </p:sp>
      <p:sp>
        <p:nvSpPr>
          <p:cNvPr id="3" name="Content Placeholder 2">
            <a:extLst>
              <a:ext uri="{FF2B5EF4-FFF2-40B4-BE49-F238E27FC236}">
                <a16:creationId xmlns:a16="http://schemas.microsoft.com/office/drawing/2014/main" id="{FEC57F28-0647-64F8-6173-9FF388A51797}"/>
              </a:ext>
            </a:extLst>
          </p:cNvPr>
          <p:cNvSpPr>
            <a:spLocks noGrp="1"/>
          </p:cNvSpPr>
          <p:nvPr>
            <p:ph idx="1"/>
          </p:nvPr>
        </p:nvSpPr>
        <p:spPr>
          <a:xfrm>
            <a:off x="-81560" y="1068275"/>
            <a:ext cx="5092124" cy="2294766"/>
          </a:xfrm>
        </p:spPr>
        <p:txBody>
          <a:bodyPr vert="horz" lIns="91440" tIns="45720" rIns="91440" bIns="45720" rtlCol="0" anchor="t">
            <a:normAutofit fontScale="62500" lnSpcReduction="20000"/>
          </a:bodyPr>
          <a:lstStyle/>
          <a:p>
            <a:pPr marL="457200" lvl="1" indent="0">
              <a:buNone/>
            </a:pPr>
            <a:r>
              <a:rPr lang="en-US" sz="2600" b="1" dirty="0">
                <a:solidFill>
                  <a:srgbClr val="000000"/>
                </a:solidFill>
                <a:ea typeface="Roboto"/>
                <a:cs typeface="Arial"/>
              </a:rPr>
              <a:t>Cervical Cancer Screening </a:t>
            </a:r>
          </a:p>
          <a:p>
            <a:pPr lvl="1"/>
            <a:r>
              <a:rPr lang="en-US" sz="2600" dirty="0">
                <a:solidFill>
                  <a:srgbClr val="000000"/>
                </a:solidFill>
                <a:ea typeface="Roboto"/>
                <a:cs typeface="Arial"/>
              </a:rPr>
              <a:t>Goal: To prevent and identify early cases of cervical cancer by encouraging cervical cancer screenings for women at risk for cervical cancer at recommended time intervals</a:t>
            </a:r>
          </a:p>
          <a:p>
            <a:pPr lvl="1"/>
            <a:r>
              <a:rPr lang="en-US" sz="2600" dirty="0">
                <a:solidFill>
                  <a:srgbClr val="000000"/>
                </a:solidFill>
                <a:ea typeface="Roboto"/>
                <a:cs typeface="Arial"/>
              </a:rPr>
              <a:t>Activity: Complete 1 cervical cancer screening during the recommended time frame</a:t>
            </a:r>
          </a:p>
          <a:p>
            <a:pPr lvl="1"/>
            <a:r>
              <a:rPr lang="en-US" sz="2600" dirty="0">
                <a:ea typeface="Roboto"/>
              </a:rPr>
              <a:t>Amount: $50</a:t>
            </a:r>
          </a:p>
          <a:p>
            <a:pPr lvl="1">
              <a:buClr>
                <a:srgbClr val="143F66"/>
              </a:buClr>
            </a:pPr>
            <a:endParaRPr lang="en-US" sz="1800" dirty="0">
              <a:ea typeface="Roboto"/>
            </a:endParaRPr>
          </a:p>
          <a:p>
            <a:pPr marL="0" indent="0">
              <a:buNone/>
            </a:pPr>
            <a:endParaRPr lang="en-US" dirty="0">
              <a:ea typeface="Roboto"/>
            </a:endParaRPr>
          </a:p>
        </p:txBody>
      </p:sp>
      <p:sp>
        <p:nvSpPr>
          <p:cNvPr id="4" name="Slide Number Placeholder 3">
            <a:extLst>
              <a:ext uri="{FF2B5EF4-FFF2-40B4-BE49-F238E27FC236}">
                <a16:creationId xmlns:a16="http://schemas.microsoft.com/office/drawing/2014/main" id="{64049E45-D663-B116-A000-4F246D705647}"/>
              </a:ext>
            </a:extLst>
          </p:cNvPr>
          <p:cNvSpPr>
            <a:spLocks noGrp="1"/>
          </p:cNvSpPr>
          <p:nvPr>
            <p:ph type="sldNum" sz="quarter" idx="12"/>
          </p:nvPr>
        </p:nvSpPr>
        <p:spPr/>
        <p:txBody>
          <a:bodyPr/>
          <a:lstStyle/>
          <a:p>
            <a:fld id="{F5F88C70-AE88-441D-9F59-E60D3BF64BDC}" type="slidenum">
              <a:rPr lang="en-US" smtClean="0"/>
              <a:pPr/>
              <a:t>11</a:t>
            </a:fld>
            <a:endParaRPr lang="en-US" dirty="0"/>
          </a:p>
        </p:txBody>
      </p:sp>
      <p:graphicFrame>
        <p:nvGraphicFramePr>
          <p:cNvPr id="8" name="Table 8">
            <a:extLst>
              <a:ext uri="{FF2B5EF4-FFF2-40B4-BE49-F238E27FC236}">
                <a16:creationId xmlns:a16="http://schemas.microsoft.com/office/drawing/2014/main" id="{AAF8DFD4-58C0-ED8B-9CD0-3B3E714BF54F}"/>
              </a:ext>
            </a:extLst>
          </p:cNvPr>
          <p:cNvGraphicFramePr>
            <a:graphicFrameLocks noGrp="1"/>
          </p:cNvGraphicFramePr>
          <p:nvPr/>
        </p:nvGraphicFramePr>
        <p:xfrm>
          <a:off x="358995" y="3369201"/>
          <a:ext cx="4651569" cy="2821409"/>
        </p:xfrm>
        <a:graphic>
          <a:graphicData uri="http://schemas.openxmlformats.org/drawingml/2006/table">
            <a:tbl>
              <a:tblPr firstRow="1" bandRow="1">
                <a:tableStyleId>{5C22544A-7EE6-4342-B048-85BDC9FD1C3A}</a:tableStyleId>
              </a:tblPr>
              <a:tblGrid>
                <a:gridCol w="1016097">
                  <a:extLst>
                    <a:ext uri="{9D8B030D-6E8A-4147-A177-3AD203B41FA5}">
                      <a16:colId xmlns:a16="http://schemas.microsoft.com/office/drawing/2014/main" val="1758064186"/>
                    </a:ext>
                  </a:extLst>
                </a:gridCol>
                <a:gridCol w="1914525">
                  <a:extLst>
                    <a:ext uri="{9D8B030D-6E8A-4147-A177-3AD203B41FA5}">
                      <a16:colId xmlns:a16="http://schemas.microsoft.com/office/drawing/2014/main" val="1411211714"/>
                    </a:ext>
                  </a:extLst>
                </a:gridCol>
                <a:gridCol w="1720947">
                  <a:extLst>
                    <a:ext uri="{9D8B030D-6E8A-4147-A177-3AD203B41FA5}">
                      <a16:colId xmlns:a16="http://schemas.microsoft.com/office/drawing/2014/main" val="758746096"/>
                    </a:ext>
                  </a:extLst>
                </a:gridCol>
              </a:tblGrid>
              <a:tr h="1131383">
                <a:tc>
                  <a:txBody>
                    <a:bodyPr/>
                    <a:lstStyle/>
                    <a:p>
                      <a:pPr algn="ctr"/>
                      <a:r>
                        <a:rPr lang="en-US" dirty="0"/>
                        <a:t>Plan</a:t>
                      </a:r>
                    </a:p>
                  </a:txBody>
                  <a:tcPr/>
                </a:tc>
                <a:tc>
                  <a:txBody>
                    <a:bodyPr/>
                    <a:lstStyle/>
                    <a:p>
                      <a:pPr algn="ctr"/>
                      <a:r>
                        <a:rPr lang="en-US" dirty="0"/>
                        <a:t>Members who received the reward in 2022</a:t>
                      </a:r>
                    </a:p>
                  </a:txBody>
                  <a:tcPr/>
                </a:tc>
                <a:tc>
                  <a:txBody>
                    <a:bodyPr/>
                    <a:lstStyle/>
                    <a:p>
                      <a:pPr algn="ctr"/>
                      <a:r>
                        <a:rPr lang="en-US" dirty="0"/>
                        <a:t>Total amount awarded for 2022</a:t>
                      </a:r>
                    </a:p>
                  </a:txBody>
                  <a:tcPr/>
                </a:tc>
                <a:extLst>
                  <a:ext uri="{0D108BD9-81ED-4DB2-BD59-A6C34878D82A}">
                    <a16:rowId xmlns:a16="http://schemas.microsoft.com/office/drawing/2014/main" val="4018648542"/>
                  </a:ext>
                </a:extLst>
              </a:tr>
              <a:tr h="563342">
                <a:tc>
                  <a:txBody>
                    <a:bodyPr/>
                    <a:lstStyle/>
                    <a:p>
                      <a:pPr algn="ctr"/>
                      <a:r>
                        <a:rPr lang="en-US" dirty="0"/>
                        <a:t>BCBS</a:t>
                      </a:r>
                    </a:p>
                  </a:txBody>
                  <a:tcPr/>
                </a:tc>
                <a:tc>
                  <a:txBody>
                    <a:bodyPr/>
                    <a:lstStyle/>
                    <a:p>
                      <a:pPr algn="ctr"/>
                      <a:r>
                        <a:rPr lang="en-US" dirty="0"/>
                        <a:t>23,755</a:t>
                      </a:r>
                    </a:p>
                  </a:txBody>
                  <a:tcPr/>
                </a:tc>
                <a:tc>
                  <a:txBody>
                    <a:bodyPr/>
                    <a:lstStyle/>
                    <a:p>
                      <a:pPr algn="ctr"/>
                      <a:r>
                        <a:rPr lang="en-US" dirty="0"/>
                        <a:t>$1,187,750.00</a:t>
                      </a:r>
                    </a:p>
                  </a:txBody>
                  <a:tcPr/>
                </a:tc>
                <a:extLst>
                  <a:ext uri="{0D108BD9-81ED-4DB2-BD59-A6C34878D82A}">
                    <a16:rowId xmlns:a16="http://schemas.microsoft.com/office/drawing/2014/main" val="2058910357"/>
                  </a:ext>
                </a:extLst>
              </a:tr>
              <a:tr h="563342">
                <a:tc>
                  <a:txBody>
                    <a:bodyPr/>
                    <a:lstStyle/>
                    <a:p>
                      <a:pPr algn="ctr"/>
                      <a:r>
                        <a:rPr lang="en-US" dirty="0"/>
                        <a:t>HA</a:t>
                      </a:r>
                    </a:p>
                  </a:txBody>
                  <a:tcPr/>
                </a:tc>
                <a:tc>
                  <a:txBody>
                    <a:bodyPr/>
                    <a:lstStyle/>
                    <a:p>
                      <a:pPr algn="ctr"/>
                      <a:r>
                        <a:rPr lang="en-US" dirty="0"/>
                        <a:t>1,273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$63,650.00</a:t>
                      </a:r>
                    </a:p>
                  </a:txBody>
                  <a:tcPr/>
                </a:tc>
                <a:extLst>
                  <a:ext uri="{0D108BD9-81ED-4DB2-BD59-A6C34878D82A}">
                    <a16:rowId xmlns:a16="http://schemas.microsoft.com/office/drawing/2014/main" val="3907904561"/>
                  </a:ext>
                </a:extLst>
              </a:tr>
              <a:tr h="563342">
                <a:tc>
                  <a:txBody>
                    <a:bodyPr/>
                    <a:lstStyle/>
                    <a:p>
                      <a:pPr algn="ctr"/>
                      <a:r>
                        <a:rPr lang="en-US" dirty="0"/>
                        <a:t>Total</a:t>
                      </a:r>
                    </a:p>
                  </a:txBody>
                  <a:tcPr/>
                </a:tc>
                <a:tc>
                  <a:txBody>
                    <a:bodyPr/>
                    <a:lstStyle/>
                    <a:p>
                      <a:pPr algn="ctr"/>
                      <a:r>
                        <a:rPr lang="en-US" dirty="0"/>
                        <a:t>25,028</a:t>
                      </a:r>
                    </a:p>
                  </a:txBody>
                  <a:tcPr/>
                </a:tc>
                <a:tc>
                  <a:txBody>
                    <a:bodyPr/>
                    <a:lstStyle/>
                    <a:p>
                      <a:pPr algn="ctr"/>
                      <a:r>
                        <a:rPr lang="en-US" dirty="0"/>
                        <a:t>$1,251,400.00</a:t>
                      </a:r>
                    </a:p>
                  </a:txBody>
                  <a:tcPr/>
                </a:tc>
                <a:extLst>
                  <a:ext uri="{0D108BD9-81ED-4DB2-BD59-A6C34878D82A}">
                    <a16:rowId xmlns:a16="http://schemas.microsoft.com/office/drawing/2014/main" val="2479345789"/>
                  </a:ext>
                </a:extLst>
              </a:tr>
            </a:tbl>
          </a:graphicData>
        </a:graphic>
      </p:graphicFrame>
      <p:pic>
        <p:nvPicPr>
          <p:cNvPr id="7" name="Picture 6">
            <a:extLst>
              <a:ext uri="{FF2B5EF4-FFF2-40B4-BE49-F238E27FC236}">
                <a16:creationId xmlns:a16="http://schemas.microsoft.com/office/drawing/2014/main" id="{ABE37B10-7992-D069-DFC2-B397390B816D}"/>
              </a:ext>
            </a:extLst>
          </p:cNvPr>
          <p:cNvPicPr>
            <a:picLocks noChangeAspect="1"/>
          </p:cNvPicPr>
          <p:nvPr/>
        </p:nvPicPr>
        <p:blipFill>
          <a:blip r:embed="rId3"/>
          <a:stretch>
            <a:fillRect/>
          </a:stretch>
        </p:blipFill>
        <p:spPr>
          <a:xfrm>
            <a:off x="5010564" y="1975700"/>
            <a:ext cx="7068777" cy="3233762"/>
          </a:xfrm>
          <a:prstGeom prst="rect">
            <a:avLst/>
          </a:prstGeom>
        </p:spPr>
      </p:pic>
    </p:spTree>
    <p:extLst>
      <p:ext uri="{BB962C8B-B14F-4D97-AF65-F5344CB8AC3E}">
        <p14:creationId xmlns:p14="http://schemas.microsoft.com/office/powerpoint/2010/main" val="3740700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467-9372-7544-DB8D-EB051A561B01}"/>
              </a:ext>
            </a:extLst>
          </p:cNvPr>
          <p:cNvSpPr>
            <a:spLocks noGrp="1"/>
          </p:cNvSpPr>
          <p:nvPr>
            <p:ph type="title"/>
          </p:nvPr>
        </p:nvSpPr>
        <p:spPr>
          <a:xfrm>
            <a:off x="838199" y="350982"/>
            <a:ext cx="10829925" cy="603717"/>
          </a:xfrm>
        </p:spPr>
        <p:txBody>
          <a:bodyPr>
            <a:normAutofit/>
          </a:bodyPr>
          <a:lstStyle/>
          <a:p>
            <a:r>
              <a:rPr lang="en-US" dirty="0"/>
              <a:t>Incentive to Collect Data on Health Disparities</a:t>
            </a:r>
          </a:p>
        </p:txBody>
      </p:sp>
      <p:sp>
        <p:nvSpPr>
          <p:cNvPr id="3" name="Content Placeholder 2">
            <a:extLst>
              <a:ext uri="{FF2B5EF4-FFF2-40B4-BE49-F238E27FC236}">
                <a16:creationId xmlns:a16="http://schemas.microsoft.com/office/drawing/2014/main" id="{FEC57F28-0647-64F8-6173-9FF388A51797}"/>
              </a:ext>
            </a:extLst>
          </p:cNvPr>
          <p:cNvSpPr>
            <a:spLocks noGrp="1"/>
          </p:cNvSpPr>
          <p:nvPr>
            <p:ph idx="1"/>
          </p:nvPr>
        </p:nvSpPr>
        <p:spPr>
          <a:xfrm>
            <a:off x="0" y="1134234"/>
            <a:ext cx="5092124" cy="1943008"/>
          </a:xfrm>
        </p:spPr>
        <p:txBody>
          <a:bodyPr vert="horz" lIns="91440" tIns="45720" rIns="91440" bIns="45720" rtlCol="0" anchor="t">
            <a:normAutofit fontScale="70000" lnSpcReduction="20000"/>
          </a:bodyPr>
          <a:lstStyle/>
          <a:p>
            <a:pPr lvl="1"/>
            <a:r>
              <a:rPr lang="en-US" sz="2600" dirty="0">
                <a:solidFill>
                  <a:srgbClr val="000000"/>
                </a:solidFill>
                <a:ea typeface="Roboto"/>
                <a:cs typeface="Arial"/>
              </a:rPr>
              <a:t>Goal: To evaluate member risk factors to provide customized recommendations and gain insight on health inequities</a:t>
            </a:r>
          </a:p>
          <a:p>
            <a:pPr lvl="1"/>
            <a:r>
              <a:rPr lang="en-US" sz="2600" dirty="0">
                <a:solidFill>
                  <a:srgbClr val="000000"/>
                </a:solidFill>
                <a:ea typeface="Roboto"/>
                <a:cs typeface="Arial"/>
              </a:rPr>
              <a:t>Activity: Complete health risk assessment questionnaire</a:t>
            </a:r>
          </a:p>
          <a:p>
            <a:pPr lvl="1"/>
            <a:r>
              <a:rPr lang="en-US" sz="2600" dirty="0">
                <a:ea typeface="Roboto"/>
              </a:rPr>
              <a:t>Amount: $25</a:t>
            </a:r>
          </a:p>
          <a:p>
            <a:pPr lvl="1">
              <a:buClr>
                <a:srgbClr val="143F66"/>
              </a:buClr>
            </a:pPr>
            <a:endParaRPr lang="en-US" sz="1800" dirty="0">
              <a:ea typeface="Roboto"/>
            </a:endParaRPr>
          </a:p>
          <a:p>
            <a:pPr marL="0" indent="0">
              <a:buNone/>
            </a:pPr>
            <a:endParaRPr lang="en-US" dirty="0">
              <a:ea typeface="Roboto"/>
            </a:endParaRPr>
          </a:p>
        </p:txBody>
      </p:sp>
      <p:sp>
        <p:nvSpPr>
          <p:cNvPr id="4" name="Slide Number Placeholder 3">
            <a:extLst>
              <a:ext uri="{FF2B5EF4-FFF2-40B4-BE49-F238E27FC236}">
                <a16:creationId xmlns:a16="http://schemas.microsoft.com/office/drawing/2014/main" id="{64049E45-D663-B116-A000-4F246D705647}"/>
              </a:ext>
            </a:extLst>
          </p:cNvPr>
          <p:cNvSpPr>
            <a:spLocks noGrp="1"/>
          </p:cNvSpPr>
          <p:nvPr>
            <p:ph type="sldNum" sz="quarter" idx="12"/>
          </p:nvPr>
        </p:nvSpPr>
        <p:spPr/>
        <p:txBody>
          <a:bodyPr/>
          <a:lstStyle/>
          <a:p>
            <a:fld id="{F5F88C70-AE88-441D-9F59-E60D3BF64BDC}" type="slidenum">
              <a:rPr lang="en-US" smtClean="0"/>
              <a:pPr/>
              <a:t>12</a:t>
            </a:fld>
            <a:endParaRPr lang="en-US" dirty="0"/>
          </a:p>
        </p:txBody>
      </p:sp>
      <p:graphicFrame>
        <p:nvGraphicFramePr>
          <p:cNvPr id="8" name="Table 8">
            <a:extLst>
              <a:ext uri="{FF2B5EF4-FFF2-40B4-BE49-F238E27FC236}">
                <a16:creationId xmlns:a16="http://schemas.microsoft.com/office/drawing/2014/main" id="{AAF8DFD4-58C0-ED8B-9CD0-3B3E714BF54F}"/>
              </a:ext>
            </a:extLst>
          </p:cNvPr>
          <p:cNvGraphicFramePr>
            <a:graphicFrameLocks noGrp="1"/>
          </p:cNvGraphicFramePr>
          <p:nvPr/>
        </p:nvGraphicFramePr>
        <p:xfrm>
          <a:off x="288828" y="3077241"/>
          <a:ext cx="4651569" cy="2738262"/>
        </p:xfrm>
        <a:graphic>
          <a:graphicData uri="http://schemas.openxmlformats.org/drawingml/2006/table">
            <a:tbl>
              <a:tblPr firstRow="1" bandRow="1">
                <a:tableStyleId>{5C22544A-7EE6-4342-B048-85BDC9FD1C3A}</a:tableStyleId>
              </a:tblPr>
              <a:tblGrid>
                <a:gridCol w="1016097">
                  <a:extLst>
                    <a:ext uri="{9D8B030D-6E8A-4147-A177-3AD203B41FA5}">
                      <a16:colId xmlns:a16="http://schemas.microsoft.com/office/drawing/2014/main" val="1758064186"/>
                    </a:ext>
                  </a:extLst>
                </a:gridCol>
                <a:gridCol w="1914525">
                  <a:extLst>
                    <a:ext uri="{9D8B030D-6E8A-4147-A177-3AD203B41FA5}">
                      <a16:colId xmlns:a16="http://schemas.microsoft.com/office/drawing/2014/main" val="1411211714"/>
                    </a:ext>
                  </a:extLst>
                </a:gridCol>
                <a:gridCol w="1720947">
                  <a:extLst>
                    <a:ext uri="{9D8B030D-6E8A-4147-A177-3AD203B41FA5}">
                      <a16:colId xmlns:a16="http://schemas.microsoft.com/office/drawing/2014/main" val="758746096"/>
                    </a:ext>
                  </a:extLst>
                </a:gridCol>
              </a:tblGrid>
              <a:tr h="894980">
                <a:tc>
                  <a:txBody>
                    <a:bodyPr/>
                    <a:lstStyle/>
                    <a:p>
                      <a:pPr algn="ctr"/>
                      <a:r>
                        <a:rPr lang="en-US" dirty="0"/>
                        <a:t>Plan</a:t>
                      </a:r>
                    </a:p>
                  </a:txBody>
                  <a:tcPr/>
                </a:tc>
                <a:tc>
                  <a:txBody>
                    <a:bodyPr/>
                    <a:lstStyle/>
                    <a:p>
                      <a:pPr algn="ctr"/>
                      <a:r>
                        <a:rPr lang="en-US" dirty="0"/>
                        <a:t>Members who received the reward in 2022</a:t>
                      </a:r>
                    </a:p>
                  </a:txBody>
                  <a:tcPr/>
                </a:tc>
                <a:tc>
                  <a:txBody>
                    <a:bodyPr/>
                    <a:lstStyle/>
                    <a:p>
                      <a:pPr algn="ctr"/>
                      <a:r>
                        <a:rPr lang="en-US" dirty="0"/>
                        <a:t>Total amount awarded for 2022</a:t>
                      </a:r>
                    </a:p>
                  </a:txBody>
                  <a:tcPr/>
                </a:tc>
                <a:extLst>
                  <a:ext uri="{0D108BD9-81ED-4DB2-BD59-A6C34878D82A}">
                    <a16:rowId xmlns:a16="http://schemas.microsoft.com/office/drawing/2014/main" val="4018648542"/>
                  </a:ext>
                </a:extLst>
              </a:tr>
              <a:tr h="591891">
                <a:tc>
                  <a:txBody>
                    <a:bodyPr/>
                    <a:lstStyle/>
                    <a:p>
                      <a:pPr algn="ctr"/>
                      <a:r>
                        <a:rPr lang="en-US" dirty="0"/>
                        <a:t>BCBS</a:t>
                      </a:r>
                    </a:p>
                  </a:txBody>
                  <a:tcPr/>
                </a:tc>
                <a:tc>
                  <a:txBody>
                    <a:bodyPr/>
                    <a:lstStyle/>
                    <a:p>
                      <a:pPr algn="ctr"/>
                      <a:r>
                        <a:rPr lang="en-US" dirty="0"/>
                        <a:t>1,962</a:t>
                      </a:r>
                    </a:p>
                  </a:txBody>
                  <a:tcPr/>
                </a:tc>
                <a:tc>
                  <a:txBody>
                    <a:bodyPr/>
                    <a:lstStyle/>
                    <a:p>
                      <a:pPr algn="ctr"/>
                      <a:r>
                        <a:rPr lang="en-US" dirty="0"/>
                        <a:t>$49,050.00</a:t>
                      </a:r>
                    </a:p>
                  </a:txBody>
                  <a:tcPr/>
                </a:tc>
                <a:extLst>
                  <a:ext uri="{0D108BD9-81ED-4DB2-BD59-A6C34878D82A}">
                    <a16:rowId xmlns:a16="http://schemas.microsoft.com/office/drawing/2014/main" val="2058910357"/>
                  </a:ext>
                </a:extLst>
              </a:tr>
              <a:tr h="591891">
                <a:tc>
                  <a:txBody>
                    <a:bodyPr/>
                    <a:lstStyle/>
                    <a:p>
                      <a:pPr algn="ctr"/>
                      <a:r>
                        <a:rPr lang="en-US" dirty="0"/>
                        <a:t>HA</a:t>
                      </a:r>
                    </a:p>
                  </a:txBody>
                  <a:tcPr/>
                </a:tc>
                <a:tc>
                  <a:txBody>
                    <a:bodyPr/>
                    <a:lstStyle/>
                    <a:p>
                      <a:pPr algn="ctr"/>
                      <a:r>
                        <a:rPr lang="en-US" dirty="0"/>
                        <a:t>124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$3,100.00</a:t>
                      </a:r>
                    </a:p>
                    <a:p>
                      <a:pPr algn="ctr"/>
                      <a:endParaRPr lang="en-US" dirty="0"/>
                    </a:p>
                  </a:txBody>
                  <a:tcPr/>
                </a:tc>
                <a:extLst>
                  <a:ext uri="{0D108BD9-81ED-4DB2-BD59-A6C34878D82A}">
                    <a16:rowId xmlns:a16="http://schemas.microsoft.com/office/drawing/2014/main" val="3907904561"/>
                  </a:ext>
                </a:extLst>
              </a:tr>
              <a:tr h="591891">
                <a:tc>
                  <a:txBody>
                    <a:bodyPr/>
                    <a:lstStyle/>
                    <a:p>
                      <a:pPr algn="ctr"/>
                      <a:r>
                        <a:rPr lang="en-US" dirty="0"/>
                        <a:t>Total</a:t>
                      </a:r>
                    </a:p>
                  </a:txBody>
                  <a:tcPr/>
                </a:tc>
                <a:tc>
                  <a:txBody>
                    <a:bodyPr/>
                    <a:lstStyle/>
                    <a:p>
                      <a:pPr algn="ctr"/>
                      <a:r>
                        <a:rPr lang="en-US" dirty="0"/>
                        <a:t>2,086</a:t>
                      </a:r>
                    </a:p>
                  </a:txBody>
                  <a:tcPr/>
                </a:tc>
                <a:tc>
                  <a:txBody>
                    <a:bodyPr/>
                    <a:lstStyle/>
                    <a:p>
                      <a:pPr algn="ctr"/>
                      <a:r>
                        <a:rPr lang="en-US" dirty="0"/>
                        <a:t>$52,150.00</a:t>
                      </a:r>
                    </a:p>
                  </a:txBody>
                  <a:tcPr/>
                </a:tc>
                <a:extLst>
                  <a:ext uri="{0D108BD9-81ED-4DB2-BD59-A6C34878D82A}">
                    <a16:rowId xmlns:a16="http://schemas.microsoft.com/office/drawing/2014/main" val="2479345789"/>
                  </a:ext>
                </a:extLst>
              </a:tr>
            </a:tbl>
          </a:graphicData>
        </a:graphic>
      </p:graphicFrame>
      <p:pic>
        <p:nvPicPr>
          <p:cNvPr id="6" name="Picture 5">
            <a:extLst>
              <a:ext uri="{FF2B5EF4-FFF2-40B4-BE49-F238E27FC236}">
                <a16:creationId xmlns:a16="http://schemas.microsoft.com/office/drawing/2014/main" id="{D2444478-C89C-FC5E-6CEE-098D6505D2A8}"/>
              </a:ext>
            </a:extLst>
          </p:cNvPr>
          <p:cNvPicPr>
            <a:picLocks noChangeAspect="1"/>
          </p:cNvPicPr>
          <p:nvPr/>
        </p:nvPicPr>
        <p:blipFill>
          <a:blip r:embed="rId3"/>
          <a:stretch>
            <a:fillRect/>
          </a:stretch>
        </p:blipFill>
        <p:spPr>
          <a:xfrm>
            <a:off x="5015950" y="1790505"/>
            <a:ext cx="7116652" cy="3129365"/>
          </a:xfrm>
          <a:prstGeom prst="rect">
            <a:avLst/>
          </a:prstGeom>
        </p:spPr>
      </p:pic>
      <p:sp>
        <p:nvSpPr>
          <p:cNvPr id="9" name="Rectangle: Rounded Corners 8">
            <a:extLst>
              <a:ext uri="{FF2B5EF4-FFF2-40B4-BE49-F238E27FC236}">
                <a16:creationId xmlns:a16="http://schemas.microsoft.com/office/drawing/2014/main" id="{938E4790-01A3-F761-4970-1E7D6FA090AB}"/>
              </a:ext>
            </a:extLst>
          </p:cNvPr>
          <p:cNvSpPr/>
          <p:nvPr/>
        </p:nvSpPr>
        <p:spPr>
          <a:xfrm>
            <a:off x="6143047" y="5066852"/>
            <a:ext cx="4862457" cy="102297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Based upon responses from the HRA, members in need of assistance are triaged to appropriate areas for access to food, transportation, housing, case management, etc.</a:t>
            </a:r>
            <a:endParaRPr lang="en-US" dirty="0"/>
          </a:p>
        </p:txBody>
      </p:sp>
    </p:spTree>
    <p:extLst>
      <p:ext uri="{BB962C8B-B14F-4D97-AF65-F5344CB8AC3E}">
        <p14:creationId xmlns:p14="http://schemas.microsoft.com/office/powerpoint/2010/main" val="286519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FFAB-14EE-B713-3BA1-C2BA788B0E88}"/>
              </a:ext>
            </a:extLst>
          </p:cNvPr>
          <p:cNvSpPr>
            <a:spLocks noGrp="1"/>
          </p:cNvSpPr>
          <p:nvPr>
            <p:ph type="title"/>
          </p:nvPr>
        </p:nvSpPr>
        <p:spPr/>
        <p:txBody>
          <a:bodyPr/>
          <a:lstStyle/>
          <a:p>
            <a:r>
              <a:rPr lang="en-US" dirty="0"/>
              <a:t>Incentive Plan for 2024</a:t>
            </a:r>
          </a:p>
        </p:txBody>
      </p:sp>
      <p:sp>
        <p:nvSpPr>
          <p:cNvPr id="3" name="Content Placeholder 2">
            <a:extLst>
              <a:ext uri="{FF2B5EF4-FFF2-40B4-BE49-F238E27FC236}">
                <a16:creationId xmlns:a16="http://schemas.microsoft.com/office/drawing/2014/main" id="{460A2FAE-FA7B-4E94-788C-F53397ADF231}"/>
              </a:ext>
            </a:extLst>
          </p:cNvPr>
          <p:cNvSpPr>
            <a:spLocks noGrp="1"/>
          </p:cNvSpPr>
          <p:nvPr>
            <p:ph idx="1"/>
          </p:nvPr>
        </p:nvSpPr>
        <p:spPr>
          <a:xfrm>
            <a:off x="838200" y="1196110"/>
            <a:ext cx="10672482" cy="4968022"/>
          </a:xfrm>
        </p:spPr>
        <p:txBody>
          <a:bodyPr>
            <a:normAutofit/>
          </a:bodyPr>
          <a:lstStyle/>
          <a:p>
            <a:pPr marL="0" indent="0">
              <a:buNone/>
            </a:pPr>
            <a:r>
              <a:rPr lang="en-US" sz="1500" dirty="0"/>
              <a:t>ABCBS continues to learn from the level of member engagement with our incentive program and the impact our incentive program has on our overall quality metric results. As we uncover more about our member preferences and what motivates action, we adapt our rewards program each year to better fit our population. Our goal is to continue to drive and increase engagement by offering incentives that members care about so Arkansans can live healthier lives.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74094-94F3-781C-8905-22F85BB81404}"/>
              </a:ext>
            </a:extLst>
          </p:cNvPr>
          <p:cNvSpPr>
            <a:spLocks noGrp="1"/>
          </p:cNvSpPr>
          <p:nvPr>
            <p:ph type="sldNum" sz="quarter" idx="12"/>
          </p:nvPr>
        </p:nvSpPr>
        <p:spPr/>
        <p:txBody>
          <a:bodyPr/>
          <a:lstStyle/>
          <a:p>
            <a:fld id="{F5F88C70-AE88-441D-9F59-E60D3BF64BDC}" type="slidenum">
              <a:rPr lang="en-US" smtClean="0"/>
              <a:pPr/>
              <a:t>13</a:t>
            </a:fld>
            <a:endParaRPr lang="en-US" dirty="0"/>
          </a:p>
        </p:txBody>
      </p:sp>
      <p:graphicFrame>
        <p:nvGraphicFramePr>
          <p:cNvPr id="7" name="Table 7">
            <a:extLst>
              <a:ext uri="{FF2B5EF4-FFF2-40B4-BE49-F238E27FC236}">
                <a16:creationId xmlns:a16="http://schemas.microsoft.com/office/drawing/2014/main" id="{C1670CD1-3293-C72F-8B86-52D3ACA69343}"/>
              </a:ext>
            </a:extLst>
          </p:cNvPr>
          <p:cNvGraphicFramePr>
            <a:graphicFrameLocks noGrp="1"/>
          </p:cNvGraphicFramePr>
          <p:nvPr/>
        </p:nvGraphicFramePr>
        <p:xfrm>
          <a:off x="1913666" y="2699074"/>
          <a:ext cx="8128000" cy="25704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48934983"/>
                    </a:ext>
                  </a:extLst>
                </a:gridCol>
                <a:gridCol w="4064000">
                  <a:extLst>
                    <a:ext uri="{9D8B030D-6E8A-4147-A177-3AD203B41FA5}">
                      <a16:colId xmlns:a16="http://schemas.microsoft.com/office/drawing/2014/main" val="2815488997"/>
                    </a:ext>
                  </a:extLst>
                </a:gridCol>
              </a:tblGrid>
              <a:tr h="370840">
                <a:tc gridSpan="2">
                  <a:txBody>
                    <a:bodyPr/>
                    <a:lstStyle/>
                    <a:p>
                      <a:pPr algn="ctr"/>
                      <a:r>
                        <a:rPr lang="en-US" dirty="0"/>
                        <a:t>2024 Incentive Program Changes</a:t>
                      </a:r>
                    </a:p>
                  </a:txBody>
                  <a:tcPr/>
                </a:tc>
                <a:tc hMerge="1">
                  <a:txBody>
                    <a:bodyPr/>
                    <a:lstStyle/>
                    <a:p>
                      <a:endParaRPr lang="en-US" dirty="0"/>
                    </a:p>
                  </a:txBody>
                  <a:tcPr/>
                </a:tc>
                <a:extLst>
                  <a:ext uri="{0D108BD9-81ED-4DB2-BD59-A6C34878D82A}">
                    <a16:rowId xmlns:a16="http://schemas.microsoft.com/office/drawing/2014/main" val="2222562954"/>
                  </a:ext>
                </a:extLst>
              </a:tr>
              <a:tr h="370840">
                <a:tc>
                  <a:txBody>
                    <a:bodyPr/>
                    <a:lstStyle/>
                    <a:p>
                      <a:r>
                        <a:rPr lang="en-US" dirty="0"/>
                        <a:t>Addition of New Incentives</a:t>
                      </a:r>
                    </a:p>
                  </a:txBody>
                  <a:tcPr/>
                </a:tc>
                <a:tc>
                  <a:txBody>
                    <a:bodyPr/>
                    <a:lstStyle/>
                    <a:p>
                      <a:pPr marL="285750" indent="-285750">
                        <a:buFont typeface="Arial" panose="020B0604020202020204" pitchFamily="34" charset="0"/>
                        <a:buChar char="•"/>
                      </a:pPr>
                      <a:r>
                        <a:rPr lang="en-US" dirty="0"/>
                        <a:t>Chlamydia Screening</a:t>
                      </a:r>
                    </a:p>
                    <a:p>
                      <a:pPr marL="285750" indent="-285750">
                        <a:buFont typeface="Arial" panose="020B0604020202020204" pitchFamily="34" charset="0"/>
                        <a:buChar char="•"/>
                      </a:pPr>
                      <a:r>
                        <a:rPr lang="en-US" dirty="0"/>
                        <a:t>Contraception Post Partum</a:t>
                      </a:r>
                    </a:p>
                  </a:txBody>
                  <a:tcPr/>
                </a:tc>
                <a:extLst>
                  <a:ext uri="{0D108BD9-81ED-4DB2-BD59-A6C34878D82A}">
                    <a16:rowId xmlns:a16="http://schemas.microsoft.com/office/drawing/2014/main" val="768518463"/>
                  </a:ext>
                </a:extLst>
              </a:tr>
              <a:tr h="370840">
                <a:tc>
                  <a:txBody>
                    <a:bodyPr/>
                    <a:lstStyle/>
                    <a:p>
                      <a:r>
                        <a:rPr lang="en-US" dirty="0"/>
                        <a:t>Increase in Incentive Amounts </a:t>
                      </a:r>
                    </a:p>
                  </a:txBody>
                  <a:tcPr/>
                </a:tc>
                <a:tc>
                  <a:txBody>
                    <a:bodyPr/>
                    <a:lstStyle/>
                    <a:p>
                      <a:pPr marL="285750" indent="-285750">
                        <a:buFont typeface="Arial" panose="020B0604020202020204" pitchFamily="34" charset="0"/>
                        <a:buChar char="•"/>
                      </a:pPr>
                      <a:r>
                        <a:rPr lang="en-US" dirty="0"/>
                        <a:t>Career Readiness Certificate </a:t>
                      </a:r>
                    </a:p>
                    <a:p>
                      <a:pPr marL="285750" indent="-285750">
                        <a:buFont typeface="Arial" panose="020B0604020202020204" pitchFamily="34" charset="0"/>
                        <a:buChar char="•"/>
                      </a:pPr>
                      <a:r>
                        <a:rPr lang="en-US" dirty="0"/>
                        <a:t>Continuing Education</a:t>
                      </a:r>
                    </a:p>
                    <a:p>
                      <a:pPr marL="285750" indent="-285750">
                        <a:buFont typeface="Arial" panose="020B0604020202020204" pitchFamily="34" charset="0"/>
                        <a:buChar char="•"/>
                      </a:pPr>
                      <a:r>
                        <a:rPr lang="en-US" dirty="0"/>
                        <a:t>Health Fair attendance for rural members</a:t>
                      </a:r>
                    </a:p>
                  </a:txBody>
                  <a:tcPr/>
                </a:tc>
                <a:extLst>
                  <a:ext uri="{0D108BD9-81ED-4DB2-BD59-A6C34878D82A}">
                    <a16:rowId xmlns:a16="http://schemas.microsoft.com/office/drawing/2014/main" val="2112754179"/>
                  </a:ext>
                </a:extLst>
              </a:tr>
              <a:tr h="370840">
                <a:tc>
                  <a:txBody>
                    <a:bodyPr/>
                    <a:lstStyle/>
                    <a:p>
                      <a:r>
                        <a:rPr lang="en-US" dirty="0"/>
                        <a:t>Removal of Incentive</a:t>
                      </a:r>
                    </a:p>
                  </a:txBody>
                  <a:tcPr/>
                </a:tc>
                <a:tc>
                  <a:txBody>
                    <a:bodyPr/>
                    <a:lstStyle/>
                    <a:p>
                      <a:pPr marL="285750" indent="-285750">
                        <a:buFont typeface="Arial" panose="020B0604020202020204" pitchFamily="34" charset="0"/>
                        <a:buChar char="•"/>
                      </a:pPr>
                      <a:r>
                        <a:rPr lang="en-US" dirty="0"/>
                        <a:t>Blood Pressure</a:t>
                      </a:r>
                    </a:p>
                  </a:txBody>
                  <a:tcPr/>
                </a:tc>
                <a:extLst>
                  <a:ext uri="{0D108BD9-81ED-4DB2-BD59-A6C34878D82A}">
                    <a16:rowId xmlns:a16="http://schemas.microsoft.com/office/drawing/2014/main" val="2714725571"/>
                  </a:ext>
                </a:extLst>
              </a:tr>
            </a:tbl>
          </a:graphicData>
        </a:graphic>
      </p:graphicFrame>
    </p:spTree>
    <p:extLst>
      <p:ext uri="{BB962C8B-B14F-4D97-AF65-F5344CB8AC3E}">
        <p14:creationId xmlns:p14="http://schemas.microsoft.com/office/powerpoint/2010/main" val="293186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06213B-7BBA-6AB6-72CE-913628E863C7}"/>
              </a:ext>
            </a:extLst>
          </p:cNvPr>
          <p:cNvSpPr/>
          <p:nvPr/>
        </p:nvSpPr>
        <p:spPr>
          <a:xfrm>
            <a:off x="8956984" y="1989965"/>
            <a:ext cx="1737360" cy="1397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 </a:t>
            </a:r>
          </a:p>
        </p:txBody>
      </p:sp>
      <p:sp>
        <p:nvSpPr>
          <p:cNvPr id="2" name="Title 1">
            <a:extLst>
              <a:ext uri="{FF2B5EF4-FFF2-40B4-BE49-F238E27FC236}">
                <a16:creationId xmlns:a16="http://schemas.microsoft.com/office/drawing/2014/main" id="{38F09523-AA88-6847-ACA5-15B2B025CD93}"/>
              </a:ext>
            </a:extLst>
          </p:cNvPr>
          <p:cNvSpPr>
            <a:spLocks noGrp="1"/>
          </p:cNvSpPr>
          <p:nvPr>
            <p:ph type="title"/>
          </p:nvPr>
        </p:nvSpPr>
        <p:spPr>
          <a:xfrm>
            <a:off x="571499" y="138855"/>
            <a:ext cx="11048997" cy="461665"/>
          </a:xfrm>
        </p:spPr>
        <p:txBody>
          <a:bodyPr/>
          <a:lstStyle/>
          <a:p>
            <a:r>
              <a:rPr lang="en-US" dirty="0"/>
              <a:t>Blue Wellness Rewards</a:t>
            </a:r>
            <a:endParaRPr lang="en-SV" dirty="0"/>
          </a:p>
        </p:txBody>
      </p:sp>
      <p:sp>
        <p:nvSpPr>
          <p:cNvPr id="4" name="Slide Number Placeholder 3">
            <a:extLst>
              <a:ext uri="{FF2B5EF4-FFF2-40B4-BE49-F238E27FC236}">
                <a16:creationId xmlns:a16="http://schemas.microsoft.com/office/drawing/2014/main" id="{8D7BBFB9-AFB1-D64E-B252-A0426AA084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771D12-E5D1-4808-89FC-C3ED50A94168}" type="slidenum">
              <a:rPr kumimoji="0" lang="en-US" sz="900" b="0" i="0" u="none" strike="noStrike" kern="1200" cap="none" spc="0" normalizeH="0" baseline="0" noProof="0" smtClean="0">
                <a:ln>
                  <a:noFill/>
                </a:ln>
                <a:solidFill>
                  <a:srgbClr val="00AEEF"/>
                </a:solidFill>
                <a:effectLst/>
                <a:uLnTx/>
                <a:uFillTx/>
                <a:latin typeface="Corbel"/>
                <a:ea typeface="Open Sans Light" panose="020B0306030504020204" pitchFamily="34" charset="0"/>
                <a:cs typeface="Open Sans Light" panose="020B03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00AEEF"/>
              </a:solidFill>
              <a:effectLst/>
              <a:uLnTx/>
              <a:uFillTx/>
              <a:latin typeface="Corbel"/>
              <a:ea typeface="Open Sans Light" panose="020B0306030504020204" pitchFamily="34" charset="0"/>
              <a:cs typeface="Open Sans Light" panose="020B0306030504020204" pitchFamily="34" charset="0"/>
            </a:endParaRPr>
          </a:p>
        </p:txBody>
      </p:sp>
      <p:pic>
        <p:nvPicPr>
          <p:cNvPr id="107" name="Picture 106" descr="Graphical user interface, application&#10;&#10;Description automatically generated">
            <a:extLst>
              <a:ext uri="{FF2B5EF4-FFF2-40B4-BE49-F238E27FC236}">
                <a16:creationId xmlns:a16="http://schemas.microsoft.com/office/drawing/2014/main" id="{AA3FE461-9896-C331-B60A-C3837EC72B7C}"/>
              </a:ext>
            </a:extLst>
          </p:cNvPr>
          <p:cNvPicPr>
            <a:picLocks noChangeAspect="1"/>
          </p:cNvPicPr>
          <p:nvPr/>
        </p:nvPicPr>
        <p:blipFill rotWithShape="1">
          <a:blip r:embed="rId3"/>
          <a:srcRect l="36558" t="13550" r="36410" b="32792"/>
          <a:stretch/>
        </p:blipFill>
        <p:spPr>
          <a:xfrm>
            <a:off x="8271021" y="2001950"/>
            <a:ext cx="1098435" cy="1430283"/>
          </a:xfrm>
          <a:prstGeom prst="rect">
            <a:avLst/>
          </a:prstGeom>
          <a:effectLst>
            <a:outerShdw blurRad="50800" dist="38100" dir="11820000" algn="tl" rotWithShape="0">
              <a:prstClr val="black">
                <a:alpha val="10000"/>
              </a:prstClr>
            </a:outerShdw>
          </a:effectLst>
        </p:spPr>
      </p:pic>
      <p:sp>
        <p:nvSpPr>
          <p:cNvPr id="12" name="Rounded Rectangle 25">
            <a:extLst>
              <a:ext uri="{FF2B5EF4-FFF2-40B4-BE49-F238E27FC236}">
                <a16:creationId xmlns:a16="http://schemas.microsoft.com/office/drawing/2014/main" id="{1521106D-6219-D1B4-11BA-9317348B463C}"/>
              </a:ext>
            </a:extLst>
          </p:cNvPr>
          <p:cNvSpPr/>
          <p:nvPr/>
        </p:nvSpPr>
        <p:spPr>
          <a:xfrm flipH="1">
            <a:off x="507728" y="767652"/>
            <a:ext cx="4983693" cy="2781132"/>
          </a:xfrm>
          <a:prstGeom prst="roundRect">
            <a:avLst>
              <a:gd name="adj" fmla="val 4861"/>
            </a:avLst>
          </a:prstGeom>
          <a:solidFill>
            <a:srgbClr val="F2F2F2"/>
          </a:solidFill>
          <a:ln>
            <a:noFill/>
          </a:ln>
          <a:effectLst>
            <a:outerShdw blurRad="50800" dist="381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3" name="Rounded Rectangle 25">
            <a:extLst>
              <a:ext uri="{FF2B5EF4-FFF2-40B4-BE49-F238E27FC236}">
                <a16:creationId xmlns:a16="http://schemas.microsoft.com/office/drawing/2014/main" id="{1FD4621D-F5E9-148E-9DE0-BD3D245C0E78}"/>
              </a:ext>
            </a:extLst>
          </p:cNvPr>
          <p:cNvSpPr/>
          <p:nvPr/>
        </p:nvSpPr>
        <p:spPr>
          <a:xfrm flipH="1">
            <a:off x="5960513" y="762862"/>
            <a:ext cx="4983693" cy="2781132"/>
          </a:xfrm>
          <a:prstGeom prst="roundRect">
            <a:avLst>
              <a:gd name="adj" fmla="val 4861"/>
            </a:avLst>
          </a:prstGeom>
          <a:solidFill>
            <a:srgbClr val="F2F2F2"/>
          </a:solidFill>
          <a:ln>
            <a:noFill/>
          </a:ln>
          <a:effectLst>
            <a:outerShdw blurRad="50800" dist="381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4" name="TextBox 13">
            <a:extLst>
              <a:ext uri="{FF2B5EF4-FFF2-40B4-BE49-F238E27FC236}">
                <a16:creationId xmlns:a16="http://schemas.microsoft.com/office/drawing/2014/main" id="{67DDDB13-AFFD-0A9D-64FB-3FA46B8C7B6A}"/>
              </a:ext>
            </a:extLst>
          </p:cNvPr>
          <p:cNvSpPr txBox="1"/>
          <p:nvPr/>
        </p:nvSpPr>
        <p:spPr>
          <a:xfrm>
            <a:off x="930412" y="850442"/>
            <a:ext cx="436143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Roboto (body)"/>
              </a:rPr>
              <a:t>Communications encourage our ARHOME members to sign up for the program</a:t>
            </a:r>
          </a:p>
        </p:txBody>
      </p:sp>
      <p:cxnSp>
        <p:nvCxnSpPr>
          <p:cNvPr id="20" name="Straight Connector 19">
            <a:extLst>
              <a:ext uri="{FF2B5EF4-FFF2-40B4-BE49-F238E27FC236}">
                <a16:creationId xmlns:a16="http://schemas.microsoft.com/office/drawing/2014/main" id="{26EC5F3A-6BEC-F936-4D97-68874F05940D}"/>
              </a:ext>
            </a:extLst>
          </p:cNvPr>
          <p:cNvCxnSpPr>
            <a:cxnSpLocks/>
          </p:cNvCxnSpPr>
          <p:nvPr/>
        </p:nvCxnSpPr>
        <p:spPr>
          <a:xfrm flipH="1" flipV="1">
            <a:off x="1372397" y="1373662"/>
            <a:ext cx="3403884" cy="437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2BC8B24-925D-77BA-38BF-789B45C9FBDA}"/>
              </a:ext>
            </a:extLst>
          </p:cNvPr>
          <p:cNvSpPr txBox="1"/>
          <p:nvPr/>
        </p:nvSpPr>
        <p:spPr>
          <a:xfrm>
            <a:off x="1497877" y="1379383"/>
            <a:ext cx="3226503" cy="5078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F7F7F"/>
                </a:solidFill>
                <a:effectLst/>
                <a:uLnTx/>
                <a:uFillTx/>
                <a:latin typeface="Corbel"/>
                <a:ea typeface="+mn-ea"/>
                <a:cs typeface="+mn-cs"/>
              </a:rPr>
              <a:t>Messaging available on our </a:t>
            </a:r>
            <a:r>
              <a:rPr lang="en-US" sz="900" dirty="0">
                <a:solidFill>
                  <a:srgbClr val="7F7F7F"/>
                </a:solidFill>
                <a:latin typeface="Corbel"/>
              </a:rPr>
              <a:t>website, within our welcome materials, as well as</a:t>
            </a:r>
            <a:r>
              <a:rPr kumimoji="0" lang="en-US" sz="900" b="0" i="0" u="none" strike="noStrike" kern="1200" cap="none" spc="0" normalizeH="0" baseline="0" noProof="0" dirty="0">
                <a:ln>
                  <a:noFill/>
                </a:ln>
                <a:solidFill>
                  <a:srgbClr val="7F7F7F"/>
                </a:solidFill>
                <a:effectLst/>
                <a:uLnTx/>
                <a:uFillTx/>
                <a:latin typeface="Corbel"/>
                <a:ea typeface="+mn-ea"/>
                <a:cs typeface="+mn-cs"/>
              </a:rPr>
              <a:t> campaigns throughout the year for specific health actions</a:t>
            </a:r>
          </a:p>
        </p:txBody>
      </p:sp>
      <p:grpSp>
        <p:nvGrpSpPr>
          <p:cNvPr id="24" name="Group 23">
            <a:extLst>
              <a:ext uri="{FF2B5EF4-FFF2-40B4-BE49-F238E27FC236}">
                <a16:creationId xmlns:a16="http://schemas.microsoft.com/office/drawing/2014/main" id="{3F20FB43-130F-2F6B-F48A-7CD21F1A3992}"/>
              </a:ext>
            </a:extLst>
          </p:cNvPr>
          <p:cNvGrpSpPr/>
          <p:nvPr/>
        </p:nvGrpSpPr>
        <p:grpSpPr>
          <a:xfrm>
            <a:off x="5445481" y="1936862"/>
            <a:ext cx="569683" cy="591770"/>
            <a:chOff x="1005512" y="2171676"/>
            <a:chExt cx="455570" cy="455570"/>
          </a:xfrm>
        </p:grpSpPr>
        <p:sp>
          <p:nvSpPr>
            <p:cNvPr id="25" name="Oval 24">
              <a:extLst>
                <a:ext uri="{FF2B5EF4-FFF2-40B4-BE49-F238E27FC236}">
                  <a16:creationId xmlns:a16="http://schemas.microsoft.com/office/drawing/2014/main" id="{39266698-6AE1-47D9-D9FC-A7E8144EFC45}"/>
                </a:ext>
              </a:extLst>
            </p:cNvPr>
            <p:cNvSpPr/>
            <p:nvPr/>
          </p:nvSpPr>
          <p:spPr>
            <a:xfrm>
              <a:off x="1005512" y="2171676"/>
              <a:ext cx="455570" cy="455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V" sz="1800" b="0" i="0" u="none" strike="noStrike" kern="1200" cap="none" spc="0" normalizeH="0" baseline="0" noProof="0">
                <a:ln>
                  <a:noFill/>
                </a:ln>
                <a:solidFill>
                  <a:prstClr val="white"/>
                </a:solidFill>
                <a:effectLst/>
                <a:uLnTx/>
                <a:uFillTx/>
                <a:latin typeface="Corbel"/>
                <a:ea typeface="+mn-ea"/>
                <a:cs typeface="+mn-cs"/>
              </a:endParaRPr>
            </a:p>
          </p:txBody>
        </p:sp>
        <p:sp>
          <p:nvSpPr>
            <p:cNvPr id="28" name="Graphic 9">
              <a:extLst>
                <a:ext uri="{FF2B5EF4-FFF2-40B4-BE49-F238E27FC236}">
                  <a16:creationId xmlns:a16="http://schemas.microsoft.com/office/drawing/2014/main" id="{F9CFF956-790C-F85E-7CE7-1238AE4AD60D}"/>
                </a:ext>
              </a:extLst>
            </p:cNvPr>
            <p:cNvSpPr/>
            <p:nvPr/>
          </p:nvSpPr>
          <p:spPr>
            <a:xfrm rot="19599661">
              <a:off x="1129339" y="2297608"/>
              <a:ext cx="171592" cy="203707"/>
            </a:xfrm>
            <a:custGeom>
              <a:avLst/>
              <a:gdLst>
                <a:gd name="connsiteX0" fmla="*/ 8576 w 87150"/>
                <a:gd name="connsiteY0" fmla="*/ 103462 h 103461"/>
                <a:gd name="connsiteX1" fmla="*/ 294 w 87150"/>
                <a:gd name="connsiteY1" fmla="*/ 97109 h 103461"/>
                <a:gd name="connsiteX2" fmla="*/ 6363 w 87150"/>
                <a:gd name="connsiteY2" fmla="*/ 86608 h 103461"/>
                <a:gd name="connsiteX3" fmla="*/ 66148 w 87150"/>
                <a:gd name="connsiteY3" fmla="*/ 70586 h 103461"/>
                <a:gd name="connsiteX4" fmla="*/ 50126 w 87150"/>
                <a:gd name="connsiteY4" fmla="*/ 10801 h 103461"/>
                <a:gd name="connsiteX5" fmla="*/ 56195 w 87150"/>
                <a:gd name="connsiteY5" fmla="*/ 300 h 103461"/>
                <a:gd name="connsiteX6" fmla="*/ 66696 w 87150"/>
                <a:gd name="connsiteY6" fmla="*/ 6361 h 103461"/>
                <a:gd name="connsiteX7" fmla="*/ 87150 w 87150"/>
                <a:gd name="connsiteY7" fmla="*/ 82708 h 103461"/>
                <a:gd name="connsiteX8" fmla="*/ 10804 w 87150"/>
                <a:gd name="connsiteY8" fmla="*/ 103161 h 103461"/>
                <a:gd name="connsiteX9" fmla="*/ 8576 w 87150"/>
                <a:gd name="connsiteY9" fmla="*/ 103462 h 10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150" h="103461">
                  <a:moveTo>
                    <a:pt x="8576" y="103462"/>
                  </a:moveTo>
                  <a:cubicBezTo>
                    <a:pt x="4795" y="103462"/>
                    <a:pt x="1323" y="100933"/>
                    <a:pt x="294" y="97109"/>
                  </a:cubicBezTo>
                  <a:cubicBezTo>
                    <a:pt x="-931" y="92532"/>
                    <a:pt x="1785" y="87834"/>
                    <a:pt x="6363" y="86608"/>
                  </a:cubicBezTo>
                  <a:lnTo>
                    <a:pt x="66148" y="70586"/>
                  </a:lnTo>
                  <a:lnTo>
                    <a:pt x="50126" y="10801"/>
                  </a:lnTo>
                  <a:cubicBezTo>
                    <a:pt x="48900" y="6224"/>
                    <a:pt x="51618" y="1526"/>
                    <a:pt x="56195" y="300"/>
                  </a:cubicBezTo>
                  <a:cubicBezTo>
                    <a:pt x="60756" y="-943"/>
                    <a:pt x="65471" y="1792"/>
                    <a:pt x="66696" y="6361"/>
                  </a:cubicBezTo>
                  <a:lnTo>
                    <a:pt x="87150" y="82708"/>
                  </a:lnTo>
                  <a:lnTo>
                    <a:pt x="10804" y="103161"/>
                  </a:lnTo>
                  <a:cubicBezTo>
                    <a:pt x="10058" y="103367"/>
                    <a:pt x="9304" y="103462"/>
                    <a:pt x="8576" y="103462"/>
                  </a:cubicBezTo>
                  <a:close/>
                </a:path>
              </a:pathLst>
            </a:custGeom>
            <a:solidFill>
              <a:schemeClr val="accent1"/>
            </a:solidFill>
            <a:ln w="8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grpSp>
      <p:sp>
        <p:nvSpPr>
          <p:cNvPr id="30" name="TextBox 29">
            <a:extLst>
              <a:ext uri="{FF2B5EF4-FFF2-40B4-BE49-F238E27FC236}">
                <a16:creationId xmlns:a16="http://schemas.microsoft.com/office/drawing/2014/main" id="{6C1BFAA0-AD23-EA64-F5B5-4B0F7C033588}"/>
              </a:ext>
            </a:extLst>
          </p:cNvPr>
          <p:cNvSpPr txBox="1"/>
          <p:nvPr/>
        </p:nvSpPr>
        <p:spPr>
          <a:xfrm>
            <a:off x="6276912" y="854819"/>
            <a:ext cx="437232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Roboto (body)"/>
              </a:rPr>
              <a:t>Registration is simple and user friendly and collects preliminary health and lifestyle data</a:t>
            </a:r>
          </a:p>
        </p:txBody>
      </p:sp>
      <p:cxnSp>
        <p:nvCxnSpPr>
          <p:cNvPr id="32" name="Straight Connector 31">
            <a:extLst>
              <a:ext uri="{FF2B5EF4-FFF2-40B4-BE49-F238E27FC236}">
                <a16:creationId xmlns:a16="http://schemas.microsoft.com/office/drawing/2014/main" id="{D6682397-75C3-EC7A-30D9-BDEE05A1EC6E}"/>
              </a:ext>
            </a:extLst>
          </p:cNvPr>
          <p:cNvCxnSpPr>
            <a:cxnSpLocks/>
          </p:cNvCxnSpPr>
          <p:nvPr/>
        </p:nvCxnSpPr>
        <p:spPr>
          <a:xfrm flipH="1" flipV="1">
            <a:off x="6566764" y="1370328"/>
            <a:ext cx="3403884" cy="437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0EAB64B-A2CC-E910-0749-DC9D1DBE9B17}"/>
              </a:ext>
            </a:extLst>
          </p:cNvPr>
          <p:cNvSpPr txBox="1"/>
          <p:nvPr/>
        </p:nvSpPr>
        <p:spPr>
          <a:xfrm>
            <a:off x="6664681" y="1393328"/>
            <a:ext cx="357535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F7F7F"/>
                </a:solidFill>
                <a:effectLst/>
                <a:uLnTx/>
                <a:uFillTx/>
                <a:latin typeface="Corbel"/>
                <a:ea typeface="+mn-ea"/>
                <a:cs typeface="+mn-cs"/>
              </a:rPr>
              <a:t>A personalized member experience. </a:t>
            </a:r>
            <a:r>
              <a:rPr lang="en-US" sz="900" dirty="0">
                <a:solidFill>
                  <a:srgbClr val="7F7F7F"/>
                </a:solidFill>
                <a:latin typeface="Corbel"/>
              </a:rPr>
              <a:t>Members can also enroll through our customer service reps by phone.</a:t>
            </a:r>
            <a:endParaRPr kumimoji="0" lang="en-US" sz="900" b="0" i="0" u="none" strike="noStrike" kern="1200" cap="none" spc="0" normalizeH="0" baseline="0" noProof="0" dirty="0">
              <a:ln>
                <a:noFill/>
              </a:ln>
              <a:solidFill>
                <a:srgbClr val="7F7F7F"/>
              </a:solidFill>
              <a:effectLst/>
              <a:uLnTx/>
              <a:uFillTx/>
              <a:latin typeface="Corbel"/>
              <a:ea typeface="+mn-ea"/>
              <a:cs typeface="+mn-cs"/>
            </a:endParaRPr>
          </a:p>
        </p:txBody>
      </p:sp>
      <p:grpSp>
        <p:nvGrpSpPr>
          <p:cNvPr id="37" name="Group 36">
            <a:extLst>
              <a:ext uri="{FF2B5EF4-FFF2-40B4-BE49-F238E27FC236}">
                <a16:creationId xmlns:a16="http://schemas.microsoft.com/office/drawing/2014/main" id="{4429051D-7A88-AAAD-6835-795E9AB69CE0}"/>
              </a:ext>
            </a:extLst>
          </p:cNvPr>
          <p:cNvGrpSpPr/>
          <p:nvPr/>
        </p:nvGrpSpPr>
        <p:grpSpPr>
          <a:xfrm>
            <a:off x="6680509" y="1748715"/>
            <a:ext cx="2463601" cy="1702752"/>
            <a:chOff x="7353783" y="2119985"/>
            <a:chExt cx="4377257" cy="2813255"/>
          </a:xfrm>
        </p:grpSpPr>
        <p:grpSp>
          <p:nvGrpSpPr>
            <p:cNvPr id="38" name="Group 37">
              <a:extLst>
                <a:ext uri="{FF2B5EF4-FFF2-40B4-BE49-F238E27FC236}">
                  <a16:creationId xmlns:a16="http://schemas.microsoft.com/office/drawing/2014/main" id="{038BBC2E-58B1-F65C-31C1-8883F6367254}"/>
                </a:ext>
              </a:extLst>
            </p:cNvPr>
            <p:cNvGrpSpPr/>
            <p:nvPr/>
          </p:nvGrpSpPr>
          <p:grpSpPr>
            <a:xfrm>
              <a:off x="8520168" y="2313440"/>
              <a:ext cx="1918767" cy="2619800"/>
              <a:chOff x="6029328" y="1935679"/>
              <a:chExt cx="2042832" cy="2789193"/>
            </a:xfrm>
          </p:grpSpPr>
          <p:sp>
            <p:nvSpPr>
              <p:cNvPr id="40" name="Rectangle 39">
                <a:extLst>
                  <a:ext uri="{FF2B5EF4-FFF2-40B4-BE49-F238E27FC236}">
                    <a16:creationId xmlns:a16="http://schemas.microsoft.com/office/drawing/2014/main" id="{125162FF-128A-1B42-69E3-7737ECAEFB75}"/>
                  </a:ext>
                </a:extLst>
              </p:cNvPr>
              <p:cNvSpPr/>
              <p:nvPr/>
            </p:nvSpPr>
            <p:spPr>
              <a:xfrm>
                <a:off x="6029328" y="1935679"/>
                <a:ext cx="2015811" cy="2789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pic>
            <p:nvPicPr>
              <p:cNvPr id="41" name="Picture 40" descr="Graphical user interface, application&#10;&#10;Description automatically generated">
                <a:extLst>
                  <a:ext uri="{FF2B5EF4-FFF2-40B4-BE49-F238E27FC236}">
                    <a16:creationId xmlns:a16="http://schemas.microsoft.com/office/drawing/2014/main" id="{75FD1166-E159-82EC-4297-4B5A03D5B80D}"/>
                  </a:ext>
                </a:extLst>
              </p:cNvPr>
              <p:cNvPicPr>
                <a:picLocks noChangeAspect="1"/>
              </p:cNvPicPr>
              <p:nvPr/>
            </p:nvPicPr>
            <p:blipFill rotWithShape="1">
              <a:blip r:embed="rId3"/>
              <a:srcRect l="3700" t="9939" r="69268" b="36403"/>
              <a:stretch/>
            </p:blipFill>
            <p:spPr>
              <a:xfrm>
                <a:off x="6029328" y="2064882"/>
                <a:ext cx="2042832" cy="2659990"/>
              </a:xfrm>
              <a:prstGeom prst="rect">
                <a:avLst/>
              </a:prstGeom>
            </p:spPr>
          </p:pic>
        </p:grpSp>
        <p:pic>
          <p:nvPicPr>
            <p:cNvPr id="39" name="Picture 1" descr="Picture 1">
              <a:extLst>
                <a:ext uri="{FF2B5EF4-FFF2-40B4-BE49-F238E27FC236}">
                  <a16:creationId xmlns:a16="http://schemas.microsoft.com/office/drawing/2014/main" id="{3CC4E8BB-7F48-2894-A98F-B4296322540C}"/>
                </a:ext>
              </a:extLst>
            </p:cNvPr>
            <p:cNvPicPr>
              <a:picLocks noChangeAspect="1"/>
            </p:cNvPicPr>
            <p:nvPr/>
          </p:nvPicPr>
          <p:blipFill rotWithShape="1">
            <a:blip r:embed="rId4"/>
            <a:srcRect b="35561"/>
            <a:stretch/>
          </p:blipFill>
          <p:spPr>
            <a:xfrm>
              <a:off x="7353783" y="2119985"/>
              <a:ext cx="4377257" cy="2813255"/>
            </a:xfrm>
            <a:prstGeom prst="rect">
              <a:avLst/>
            </a:prstGeom>
            <a:ln w="12700">
              <a:miter lim="400000"/>
            </a:ln>
          </p:spPr>
        </p:pic>
      </p:grpSp>
      <p:pic>
        <p:nvPicPr>
          <p:cNvPr id="42" name="Picture 41" descr="Graphical user interface, application&#10;&#10;Description automatically generated">
            <a:extLst>
              <a:ext uri="{FF2B5EF4-FFF2-40B4-BE49-F238E27FC236}">
                <a16:creationId xmlns:a16="http://schemas.microsoft.com/office/drawing/2014/main" id="{34281BC7-81AA-FFC2-AD97-F12F99F37BFE}"/>
              </a:ext>
            </a:extLst>
          </p:cNvPr>
          <p:cNvPicPr>
            <a:picLocks noChangeAspect="1"/>
          </p:cNvPicPr>
          <p:nvPr/>
        </p:nvPicPr>
        <p:blipFill rotWithShape="1">
          <a:blip r:embed="rId3"/>
          <a:srcRect l="36558" t="13550" r="36410" b="32792"/>
          <a:stretch/>
        </p:blipFill>
        <p:spPr>
          <a:xfrm>
            <a:off x="8275182" y="1974489"/>
            <a:ext cx="1098435" cy="1430283"/>
          </a:xfrm>
          <a:prstGeom prst="rect">
            <a:avLst/>
          </a:prstGeom>
          <a:effectLst>
            <a:outerShdw blurRad="50800" dist="38100" dir="11820000" algn="tl" rotWithShape="0">
              <a:prstClr val="black">
                <a:alpha val="10000"/>
              </a:prstClr>
            </a:outerShdw>
          </a:effectLst>
        </p:spPr>
      </p:pic>
      <p:pic>
        <p:nvPicPr>
          <p:cNvPr id="43" name="Picture 42" descr="Graphical user interface, application&#10;&#10;Description automatically generated">
            <a:extLst>
              <a:ext uri="{FF2B5EF4-FFF2-40B4-BE49-F238E27FC236}">
                <a16:creationId xmlns:a16="http://schemas.microsoft.com/office/drawing/2014/main" id="{700BCF3A-8B9C-0429-7A14-207ED0665DF0}"/>
              </a:ext>
            </a:extLst>
          </p:cNvPr>
          <p:cNvPicPr>
            <a:picLocks noChangeAspect="1"/>
          </p:cNvPicPr>
          <p:nvPr/>
        </p:nvPicPr>
        <p:blipFill rotWithShape="1">
          <a:blip r:embed="rId3"/>
          <a:srcRect l="68837" t="14297" r="4529" b="32044"/>
          <a:stretch/>
        </p:blipFill>
        <p:spPr>
          <a:xfrm>
            <a:off x="8961884" y="1990765"/>
            <a:ext cx="1082273" cy="1430283"/>
          </a:xfrm>
          <a:prstGeom prst="rect">
            <a:avLst/>
          </a:prstGeom>
          <a:effectLst>
            <a:outerShdw blurRad="50800" dist="38100" dir="11820000" algn="tl" rotWithShape="0">
              <a:prstClr val="black">
                <a:alpha val="10000"/>
              </a:prstClr>
            </a:outerShdw>
          </a:effectLst>
        </p:spPr>
      </p:pic>
      <p:sp>
        <p:nvSpPr>
          <p:cNvPr id="44" name="Rounded Rectangle 25">
            <a:extLst>
              <a:ext uri="{FF2B5EF4-FFF2-40B4-BE49-F238E27FC236}">
                <a16:creationId xmlns:a16="http://schemas.microsoft.com/office/drawing/2014/main" id="{2DCE41C8-9309-1C6C-8C05-03FCAFC9C846}"/>
              </a:ext>
            </a:extLst>
          </p:cNvPr>
          <p:cNvSpPr/>
          <p:nvPr/>
        </p:nvSpPr>
        <p:spPr>
          <a:xfrm flipH="1">
            <a:off x="475850" y="3661173"/>
            <a:ext cx="4983693" cy="2781132"/>
          </a:xfrm>
          <a:prstGeom prst="roundRect">
            <a:avLst>
              <a:gd name="adj" fmla="val 4861"/>
            </a:avLst>
          </a:prstGeom>
          <a:solidFill>
            <a:srgbClr val="F2F2F2"/>
          </a:solidFill>
          <a:ln>
            <a:noFill/>
          </a:ln>
          <a:effectLst>
            <a:outerShdw blurRad="50800" dist="381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45" name="TextBox 44">
            <a:extLst>
              <a:ext uri="{FF2B5EF4-FFF2-40B4-BE49-F238E27FC236}">
                <a16:creationId xmlns:a16="http://schemas.microsoft.com/office/drawing/2014/main" id="{83AD6F67-6EFA-218A-6B81-948500D54BA7}"/>
              </a:ext>
            </a:extLst>
          </p:cNvPr>
          <p:cNvSpPr txBox="1"/>
          <p:nvPr/>
        </p:nvSpPr>
        <p:spPr>
          <a:xfrm>
            <a:off x="888177" y="3770623"/>
            <a:ext cx="437232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Roboto (body)"/>
              </a:rPr>
              <a:t>Personalized action plans are created for each member linked to rewards to motivate action</a:t>
            </a:r>
          </a:p>
        </p:txBody>
      </p:sp>
      <p:cxnSp>
        <p:nvCxnSpPr>
          <p:cNvPr id="46" name="Straight Connector 45">
            <a:extLst>
              <a:ext uri="{FF2B5EF4-FFF2-40B4-BE49-F238E27FC236}">
                <a16:creationId xmlns:a16="http://schemas.microsoft.com/office/drawing/2014/main" id="{A66D0CF4-2A7F-C123-7639-6564DC6FA4EE}"/>
              </a:ext>
            </a:extLst>
          </p:cNvPr>
          <p:cNvCxnSpPr>
            <a:cxnSpLocks/>
          </p:cNvCxnSpPr>
          <p:nvPr/>
        </p:nvCxnSpPr>
        <p:spPr>
          <a:xfrm flipH="1" flipV="1">
            <a:off x="1303621" y="4282260"/>
            <a:ext cx="3403884" cy="437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A42B8D4-D853-90C7-B593-1B2783EAACD6}"/>
              </a:ext>
            </a:extLst>
          </p:cNvPr>
          <p:cNvSpPr txBox="1"/>
          <p:nvPr/>
        </p:nvSpPr>
        <p:spPr>
          <a:xfrm>
            <a:off x="1393317" y="4302776"/>
            <a:ext cx="33629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F7F7F"/>
                </a:solidFill>
                <a:effectLst/>
                <a:uLnTx/>
                <a:uFillTx/>
                <a:latin typeface="Corbel"/>
                <a:ea typeface="+mn-ea"/>
                <a:cs typeface="+mn-cs"/>
              </a:rPr>
              <a:t>We </a:t>
            </a:r>
            <a:r>
              <a:rPr lang="en-US" sz="900" dirty="0">
                <a:solidFill>
                  <a:srgbClr val="7F7F7F"/>
                </a:solidFill>
                <a:latin typeface="Corbel"/>
              </a:rPr>
              <a:t>lead our </a:t>
            </a:r>
            <a:r>
              <a:rPr kumimoji="0" lang="en-US" sz="900" b="0" i="0" u="none" strike="noStrike" kern="1200" cap="none" spc="0" normalizeH="0" baseline="0" noProof="0" dirty="0">
                <a:ln>
                  <a:noFill/>
                </a:ln>
                <a:solidFill>
                  <a:srgbClr val="7F7F7F"/>
                </a:solidFill>
                <a:effectLst/>
                <a:uLnTx/>
                <a:uFillTx/>
                <a:latin typeface="Corbel"/>
                <a:ea typeface="+mn-ea"/>
                <a:cs typeface="+mn-cs"/>
              </a:rPr>
              <a:t>members to the platform to view all assigned health actions.</a:t>
            </a:r>
            <a:r>
              <a:rPr lang="en-US" sz="900" dirty="0">
                <a:solidFill>
                  <a:srgbClr val="7F7F7F"/>
                </a:solidFill>
                <a:latin typeface="Corbel"/>
              </a:rPr>
              <a:t> Up to 17 actions available.</a:t>
            </a:r>
            <a:endParaRPr kumimoji="0" lang="en-US" sz="900" b="0" i="0" u="none" strike="noStrike" kern="1200" cap="none" spc="0" normalizeH="0" baseline="0" noProof="0" dirty="0">
              <a:ln>
                <a:noFill/>
              </a:ln>
              <a:solidFill>
                <a:srgbClr val="7F7F7F"/>
              </a:solidFill>
              <a:effectLst/>
              <a:uLnTx/>
              <a:uFillTx/>
              <a:latin typeface="Corbel"/>
              <a:ea typeface="+mn-ea"/>
              <a:cs typeface="+mn-cs"/>
            </a:endParaRPr>
          </a:p>
        </p:txBody>
      </p:sp>
      <p:pic>
        <p:nvPicPr>
          <p:cNvPr id="59" name="Picture 58">
            <a:extLst>
              <a:ext uri="{FF2B5EF4-FFF2-40B4-BE49-F238E27FC236}">
                <a16:creationId xmlns:a16="http://schemas.microsoft.com/office/drawing/2014/main" id="{81F141B6-750D-2EE5-F83E-A7C39D214D11}"/>
              </a:ext>
            </a:extLst>
          </p:cNvPr>
          <p:cNvPicPr>
            <a:picLocks noChangeAspect="1"/>
          </p:cNvPicPr>
          <p:nvPr/>
        </p:nvPicPr>
        <p:blipFill rotWithShape="1">
          <a:blip r:embed="rId5"/>
          <a:srcRect t="7140" b="7140"/>
          <a:stretch/>
        </p:blipFill>
        <p:spPr>
          <a:xfrm>
            <a:off x="2139381" y="4905485"/>
            <a:ext cx="1737360" cy="1274270"/>
          </a:xfrm>
          <a:prstGeom prst="rect">
            <a:avLst/>
          </a:prstGeom>
        </p:spPr>
      </p:pic>
      <p:pic>
        <p:nvPicPr>
          <p:cNvPr id="69" name="Picture 68">
            <a:extLst>
              <a:ext uri="{FF2B5EF4-FFF2-40B4-BE49-F238E27FC236}">
                <a16:creationId xmlns:a16="http://schemas.microsoft.com/office/drawing/2014/main" id="{C6A85E5C-DDB9-A781-9B8C-FFDA0658E06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59765"/>
          <a:stretch/>
        </p:blipFill>
        <p:spPr>
          <a:xfrm>
            <a:off x="1685360" y="4747770"/>
            <a:ext cx="2602076" cy="1584043"/>
          </a:xfrm>
          <a:prstGeom prst="rect">
            <a:avLst/>
          </a:prstGeom>
        </p:spPr>
      </p:pic>
      <p:sp>
        <p:nvSpPr>
          <p:cNvPr id="70" name="Rounded Rectangle 25">
            <a:extLst>
              <a:ext uri="{FF2B5EF4-FFF2-40B4-BE49-F238E27FC236}">
                <a16:creationId xmlns:a16="http://schemas.microsoft.com/office/drawing/2014/main" id="{356468C1-EBA6-D3FE-EC2E-A378D3C9163A}"/>
              </a:ext>
            </a:extLst>
          </p:cNvPr>
          <p:cNvSpPr/>
          <p:nvPr/>
        </p:nvSpPr>
        <p:spPr>
          <a:xfrm flipH="1">
            <a:off x="5925042" y="3660587"/>
            <a:ext cx="4983693" cy="2781132"/>
          </a:xfrm>
          <a:prstGeom prst="roundRect">
            <a:avLst>
              <a:gd name="adj" fmla="val 4861"/>
            </a:avLst>
          </a:prstGeom>
          <a:solidFill>
            <a:srgbClr val="F2F2F2"/>
          </a:solidFill>
          <a:ln>
            <a:noFill/>
          </a:ln>
          <a:effectLst>
            <a:outerShdw blurRad="50800" dist="381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grpSp>
        <p:nvGrpSpPr>
          <p:cNvPr id="77" name="Group 76">
            <a:extLst>
              <a:ext uri="{FF2B5EF4-FFF2-40B4-BE49-F238E27FC236}">
                <a16:creationId xmlns:a16="http://schemas.microsoft.com/office/drawing/2014/main" id="{0606E094-1A1A-522A-EB5B-570E12001447}"/>
              </a:ext>
            </a:extLst>
          </p:cNvPr>
          <p:cNvGrpSpPr/>
          <p:nvPr/>
        </p:nvGrpSpPr>
        <p:grpSpPr>
          <a:xfrm>
            <a:off x="5422769" y="4609600"/>
            <a:ext cx="569683" cy="591770"/>
            <a:chOff x="1005512" y="2171676"/>
            <a:chExt cx="455570" cy="455570"/>
          </a:xfrm>
        </p:grpSpPr>
        <p:sp>
          <p:nvSpPr>
            <p:cNvPr id="81" name="Oval 80">
              <a:extLst>
                <a:ext uri="{FF2B5EF4-FFF2-40B4-BE49-F238E27FC236}">
                  <a16:creationId xmlns:a16="http://schemas.microsoft.com/office/drawing/2014/main" id="{23A07CEE-3E09-351C-465D-AC94DB6093F9}"/>
                </a:ext>
              </a:extLst>
            </p:cNvPr>
            <p:cNvSpPr/>
            <p:nvPr/>
          </p:nvSpPr>
          <p:spPr>
            <a:xfrm>
              <a:off x="1005512" y="2171676"/>
              <a:ext cx="455570" cy="455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V" sz="1800" b="0" i="0" u="none" strike="noStrike" kern="1200" cap="none" spc="0" normalizeH="0" baseline="0" noProof="0">
                <a:ln>
                  <a:noFill/>
                </a:ln>
                <a:solidFill>
                  <a:prstClr val="white"/>
                </a:solidFill>
                <a:effectLst/>
                <a:uLnTx/>
                <a:uFillTx/>
                <a:latin typeface="Corbel"/>
                <a:ea typeface="+mn-ea"/>
                <a:cs typeface="+mn-cs"/>
              </a:endParaRPr>
            </a:p>
          </p:txBody>
        </p:sp>
        <p:sp>
          <p:nvSpPr>
            <p:cNvPr id="84" name="Graphic 9">
              <a:extLst>
                <a:ext uri="{FF2B5EF4-FFF2-40B4-BE49-F238E27FC236}">
                  <a16:creationId xmlns:a16="http://schemas.microsoft.com/office/drawing/2014/main" id="{FC563E8C-B231-DFCB-E36E-D7910085D6D2}"/>
                </a:ext>
              </a:extLst>
            </p:cNvPr>
            <p:cNvSpPr/>
            <p:nvPr/>
          </p:nvSpPr>
          <p:spPr>
            <a:xfrm rot="19599661">
              <a:off x="1129339" y="2297608"/>
              <a:ext cx="171592" cy="203707"/>
            </a:xfrm>
            <a:custGeom>
              <a:avLst/>
              <a:gdLst>
                <a:gd name="connsiteX0" fmla="*/ 8576 w 87150"/>
                <a:gd name="connsiteY0" fmla="*/ 103462 h 103461"/>
                <a:gd name="connsiteX1" fmla="*/ 294 w 87150"/>
                <a:gd name="connsiteY1" fmla="*/ 97109 h 103461"/>
                <a:gd name="connsiteX2" fmla="*/ 6363 w 87150"/>
                <a:gd name="connsiteY2" fmla="*/ 86608 h 103461"/>
                <a:gd name="connsiteX3" fmla="*/ 66148 w 87150"/>
                <a:gd name="connsiteY3" fmla="*/ 70586 h 103461"/>
                <a:gd name="connsiteX4" fmla="*/ 50126 w 87150"/>
                <a:gd name="connsiteY4" fmla="*/ 10801 h 103461"/>
                <a:gd name="connsiteX5" fmla="*/ 56195 w 87150"/>
                <a:gd name="connsiteY5" fmla="*/ 300 h 103461"/>
                <a:gd name="connsiteX6" fmla="*/ 66696 w 87150"/>
                <a:gd name="connsiteY6" fmla="*/ 6361 h 103461"/>
                <a:gd name="connsiteX7" fmla="*/ 87150 w 87150"/>
                <a:gd name="connsiteY7" fmla="*/ 82708 h 103461"/>
                <a:gd name="connsiteX8" fmla="*/ 10804 w 87150"/>
                <a:gd name="connsiteY8" fmla="*/ 103161 h 103461"/>
                <a:gd name="connsiteX9" fmla="*/ 8576 w 87150"/>
                <a:gd name="connsiteY9" fmla="*/ 103462 h 10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150" h="103461">
                  <a:moveTo>
                    <a:pt x="8576" y="103462"/>
                  </a:moveTo>
                  <a:cubicBezTo>
                    <a:pt x="4795" y="103462"/>
                    <a:pt x="1323" y="100933"/>
                    <a:pt x="294" y="97109"/>
                  </a:cubicBezTo>
                  <a:cubicBezTo>
                    <a:pt x="-931" y="92532"/>
                    <a:pt x="1785" y="87834"/>
                    <a:pt x="6363" y="86608"/>
                  </a:cubicBezTo>
                  <a:lnTo>
                    <a:pt x="66148" y="70586"/>
                  </a:lnTo>
                  <a:lnTo>
                    <a:pt x="50126" y="10801"/>
                  </a:lnTo>
                  <a:cubicBezTo>
                    <a:pt x="48900" y="6224"/>
                    <a:pt x="51618" y="1526"/>
                    <a:pt x="56195" y="300"/>
                  </a:cubicBezTo>
                  <a:cubicBezTo>
                    <a:pt x="60756" y="-943"/>
                    <a:pt x="65471" y="1792"/>
                    <a:pt x="66696" y="6361"/>
                  </a:cubicBezTo>
                  <a:lnTo>
                    <a:pt x="87150" y="82708"/>
                  </a:lnTo>
                  <a:lnTo>
                    <a:pt x="10804" y="103161"/>
                  </a:lnTo>
                  <a:cubicBezTo>
                    <a:pt x="10058" y="103367"/>
                    <a:pt x="9304" y="103462"/>
                    <a:pt x="8576" y="103462"/>
                  </a:cubicBezTo>
                  <a:close/>
                </a:path>
              </a:pathLst>
            </a:custGeom>
            <a:solidFill>
              <a:schemeClr val="accent1"/>
            </a:solidFill>
            <a:ln w="8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grpSp>
      <p:sp>
        <p:nvSpPr>
          <p:cNvPr id="86" name="TextBox 85">
            <a:extLst>
              <a:ext uri="{FF2B5EF4-FFF2-40B4-BE49-F238E27FC236}">
                <a16:creationId xmlns:a16="http://schemas.microsoft.com/office/drawing/2014/main" id="{2ACF0EB1-C317-D86A-7B8A-5B9C613AF080}"/>
              </a:ext>
            </a:extLst>
          </p:cNvPr>
          <p:cNvSpPr txBox="1"/>
          <p:nvPr/>
        </p:nvSpPr>
        <p:spPr>
          <a:xfrm>
            <a:off x="6159548" y="3796926"/>
            <a:ext cx="437232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Roboto (body)"/>
              </a:rPr>
              <a:t>Reward redemption is easy and allows members to select gift cards to local and national retailers</a:t>
            </a:r>
          </a:p>
        </p:txBody>
      </p:sp>
      <p:cxnSp>
        <p:nvCxnSpPr>
          <p:cNvPr id="87" name="Straight Connector 86">
            <a:extLst>
              <a:ext uri="{FF2B5EF4-FFF2-40B4-BE49-F238E27FC236}">
                <a16:creationId xmlns:a16="http://schemas.microsoft.com/office/drawing/2014/main" id="{5D2CB910-D97F-84E0-9288-5D51B27E4DEE}"/>
              </a:ext>
            </a:extLst>
          </p:cNvPr>
          <p:cNvCxnSpPr>
            <a:cxnSpLocks/>
          </p:cNvCxnSpPr>
          <p:nvPr/>
        </p:nvCxnSpPr>
        <p:spPr>
          <a:xfrm flipH="1" flipV="1">
            <a:off x="6552329" y="4304367"/>
            <a:ext cx="3403884" cy="437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6037D73F-5689-1CFC-218C-2F21BD856871}"/>
              </a:ext>
            </a:extLst>
          </p:cNvPr>
          <p:cNvSpPr txBox="1"/>
          <p:nvPr/>
        </p:nvSpPr>
        <p:spPr>
          <a:xfrm>
            <a:off x="6655454" y="4329637"/>
            <a:ext cx="322650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F7F7F"/>
                </a:solidFill>
                <a:effectLst/>
                <a:uLnTx/>
                <a:uFillTx/>
                <a:latin typeface="Corbel"/>
                <a:ea typeface="+mn-ea"/>
                <a:cs typeface="+mn-cs"/>
              </a:rPr>
              <a:t>Rewards automatically awarded based on completion of health actions. </a:t>
            </a:r>
          </a:p>
        </p:txBody>
      </p:sp>
      <p:pic>
        <p:nvPicPr>
          <p:cNvPr id="93" name="Picture 92" descr="Graphical user interface, text, application, letter&#10;&#10;Description automatically generated">
            <a:extLst>
              <a:ext uri="{FF2B5EF4-FFF2-40B4-BE49-F238E27FC236}">
                <a16:creationId xmlns:a16="http://schemas.microsoft.com/office/drawing/2014/main" id="{71E98DC2-C017-D869-5FCE-8758F36952B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 t="7050" r="376" b="53958"/>
          <a:stretch/>
        </p:blipFill>
        <p:spPr>
          <a:xfrm>
            <a:off x="8674928" y="4818253"/>
            <a:ext cx="1718628" cy="1456511"/>
          </a:xfrm>
          <a:prstGeom prst="rect">
            <a:avLst/>
          </a:prstGeom>
          <a:effectLst>
            <a:outerShdw blurRad="50800" dist="38100" dir="12900000" algn="tl" rotWithShape="0">
              <a:prstClr val="black">
                <a:alpha val="10000"/>
              </a:prstClr>
            </a:outerShdw>
          </a:effectLst>
        </p:spPr>
      </p:pic>
      <p:pic>
        <p:nvPicPr>
          <p:cNvPr id="98" name="Picture 97">
            <a:extLst>
              <a:ext uri="{FF2B5EF4-FFF2-40B4-BE49-F238E27FC236}">
                <a16:creationId xmlns:a16="http://schemas.microsoft.com/office/drawing/2014/main" id="{72F40888-313D-1ECA-04E0-7DEF25ACA78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59765"/>
          <a:stretch/>
        </p:blipFill>
        <p:spPr>
          <a:xfrm>
            <a:off x="8231326" y="4698969"/>
            <a:ext cx="2543388" cy="1548316"/>
          </a:xfrm>
          <a:prstGeom prst="rect">
            <a:avLst/>
          </a:prstGeom>
        </p:spPr>
      </p:pic>
      <p:pic>
        <p:nvPicPr>
          <p:cNvPr id="105" name="Picture 104">
            <a:extLst>
              <a:ext uri="{FF2B5EF4-FFF2-40B4-BE49-F238E27FC236}">
                <a16:creationId xmlns:a16="http://schemas.microsoft.com/office/drawing/2014/main" id="{724091AE-EEBB-66AD-8690-FD1F99B960C2}"/>
              </a:ext>
            </a:extLst>
          </p:cNvPr>
          <p:cNvPicPr>
            <a:picLocks noChangeAspect="1"/>
          </p:cNvPicPr>
          <p:nvPr/>
        </p:nvPicPr>
        <p:blipFill rotWithShape="1">
          <a:blip r:embed="rId8"/>
          <a:srcRect t="24" r="5" b="61920"/>
          <a:stretch/>
        </p:blipFill>
        <p:spPr>
          <a:xfrm>
            <a:off x="6477044" y="4808944"/>
            <a:ext cx="1719855" cy="1417320"/>
          </a:xfrm>
          <a:prstGeom prst="roundRect">
            <a:avLst/>
          </a:prstGeom>
          <a:ln>
            <a:solidFill>
              <a:schemeClr val="bg2"/>
            </a:solidFill>
          </a:ln>
        </p:spPr>
      </p:pic>
      <p:pic>
        <p:nvPicPr>
          <p:cNvPr id="106" name="Picture 105">
            <a:extLst>
              <a:ext uri="{FF2B5EF4-FFF2-40B4-BE49-F238E27FC236}">
                <a16:creationId xmlns:a16="http://schemas.microsoft.com/office/drawing/2014/main" id="{67C53CBD-1706-F003-A948-C5BC299A550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59765"/>
          <a:stretch/>
        </p:blipFill>
        <p:spPr>
          <a:xfrm>
            <a:off x="6055464" y="4718522"/>
            <a:ext cx="2555982" cy="1555983"/>
          </a:xfrm>
          <a:prstGeom prst="rect">
            <a:avLst/>
          </a:prstGeom>
        </p:spPr>
      </p:pic>
      <p:pic>
        <p:nvPicPr>
          <p:cNvPr id="6" name="Picture 5" descr="A picture containing text, person, screenshot">
            <a:extLst>
              <a:ext uri="{FF2B5EF4-FFF2-40B4-BE49-F238E27FC236}">
                <a16:creationId xmlns:a16="http://schemas.microsoft.com/office/drawing/2014/main" id="{784B32AC-57A0-BF96-01C4-FC7129C5649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9228"/>
          <a:stretch/>
        </p:blipFill>
        <p:spPr>
          <a:xfrm>
            <a:off x="3646924" y="1915847"/>
            <a:ext cx="1744711" cy="1377762"/>
          </a:xfrm>
          <a:prstGeom prst="rect">
            <a:avLst/>
          </a:prstGeom>
          <a:ln>
            <a:noFill/>
          </a:ln>
          <a:effectLst>
            <a:outerShdw blurRad="50800" dist="38100" dir="2700000" algn="tl" rotWithShape="0">
              <a:prstClr val="black">
                <a:alpha val="10000"/>
              </a:prstClr>
            </a:outerShdw>
          </a:effectLst>
        </p:spPr>
      </p:pic>
      <p:pic>
        <p:nvPicPr>
          <p:cNvPr id="9" name="Picture 8">
            <a:extLst>
              <a:ext uri="{FF2B5EF4-FFF2-40B4-BE49-F238E27FC236}">
                <a16:creationId xmlns:a16="http://schemas.microsoft.com/office/drawing/2014/main" id="{39B957F5-FDD5-C1F5-8975-369DA3CD7A4B}"/>
              </a:ext>
            </a:extLst>
          </p:cNvPr>
          <p:cNvPicPr>
            <a:picLocks noChangeAspect="1"/>
          </p:cNvPicPr>
          <p:nvPr/>
        </p:nvPicPr>
        <p:blipFill>
          <a:blip r:embed="rId10"/>
          <a:stretch>
            <a:fillRect/>
          </a:stretch>
        </p:blipFill>
        <p:spPr>
          <a:xfrm>
            <a:off x="807038" y="1996664"/>
            <a:ext cx="2590024" cy="1259664"/>
          </a:xfrm>
          <a:prstGeom prst="rect">
            <a:avLst/>
          </a:prstGeom>
        </p:spPr>
      </p:pic>
    </p:spTree>
    <p:extLst>
      <p:ext uri="{BB962C8B-B14F-4D97-AF65-F5344CB8AC3E}">
        <p14:creationId xmlns:p14="http://schemas.microsoft.com/office/powerpoint/2010/main" val="2821592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3A4C-D59B-C5FD-9621-96EAFD4D4065}"/>
              </a:ext>
            </a:extLst>
          </p:cNvPr>
          <p:cNvSpPr>
            <a:spLocks noGrp="1"/>
          </p:cNvSpPr>
          <p:nvPr>
            <p:ph type="title"/>
          </p:nvPr>
        </p:nvSpPr>
        <p:spPr>
          <a:xfrm>
            <a:off x="838200" y="350982"/>
            <a:ext cx="10419826" cy="603717"/>
          </a:xfrm>
        </p:spPr>
        <p:txBody>
          <a:bodyPr>
            <a:normAutofit/>
          </a:bodyPr>
          <a:lstStyle/>
          <a:p>
            <a:r>
              <a:rPr lang="en-US" dirty="0"/>
              <a:t>Blue Wellness Rewards</a:t>
            </a:r>
          </a:p>
        </p:txBody>
      </p:sp>
      <p:sp>
        <p:nvSpPr>
          <p:cNvPr id="3" name="Content Placeholder 2">
            <a:extLst>
              <a:ext uri="{FF2B5EF4-FFF2-40B4-BE49-F238E27FC236}">
                <a16:creationId xmlns:a16="http://schemas.microsoft.com/office/drawing/2014/main" id="{7C12C65D-9B37-4707-DDB2-0B64A8F20B11}"/>
              </a:ext>
            </a:extLst>
          </p:cNvPr>
          <p:cNvSpPr>
            <a:spLocks noGrp="1"/>
          </p:cNvSpPr>
          <p:nvPr>
            <p:ph idx="1"/>
          </p:nvPr>
        </p:nvSpPr>
        <p:spPr>
          <a:xfrm>
            <a:off x="838200" y="1196110"/>
            <a:ext cx="10515600" cy="820153"/>
          </a:xfrm>
        </p:spPr>
        <p:txBody>
          <a:bodyPr>
            <a:normAutofit lnSpcReduction="10000"/>
          </a:bodyPr>
          <a:lstStyle/>
          <a:p>
            <a:pPr marL="0" indent="0">
              <a:buNone/>
            </a:pPr>
            <a:r>
              <a:rPr lang="en-US" sz="2200" dirty="0"/>
              <a:t>Our mobile app and web portal allows members to take the right steps to improve their health and redeem their rewards. </a:t>
            </a:r>
          </a:p>
        </p:txBody>
      </p:sp>
      <p:sp>
        <p:nvSpPr>
          <p:cNvPr id="4" name="Slide Number Placeholder 3">
            <a:extLst>
              <a:ext uri="{FF2B5EF4-FFF2-40B4-BE49-F238E27FC236}">
                <a16:creationId xmlns:a16="http://schemas.microsoft.com/office/drawing/2014/main" id="{732CF2AE-9E39-DEAA-DF3B-7B3E9D420EB8}"/>
              </a:ext>
            </a:extLst>
          </p:cNvPr>
          <p:cNvSpPr>
            <a:spLocks noGrp="1"/>
          </p:cNvSpPr>
          <p:nvPr>
            <p:ph type="sldNum" sz="quarter" idx="12"/>
          </p:nvPr>
        </p:nvSpPr>
        <p:spPr/>
        <p:txBody>
          <a:bodyPr/>
          <a:lstStyle/>
          <a:p>
            <a:fld id="{F5F88C70-AE88-441D-9F59-E60D3BF64BDC}" type="slidenum">
              <a:rPr lang="en-US" smtClean="0"/>
              <a:pPr/>
              <a:t>3</a:t>
            </a:fld>
            <a:endParaRPr lang="en-US" dirty="0"/>
          </a:p>
        </p:txBody>
      </p:sp>
      <p:sp>
        <p:nvSpPr>
          <p:cNvPr id="24" name="Oval 23">
            <a:extLst>
              <a:ext uri="{FF2B5EF4-FFF2-40B4-BE49-F238E27FC236}">
                <a16:creationId xmlns:a16="http://schemas.microsoft.com/office/drawing/2014/main" id="{32776C71-6805-EBCA-8BC9-B02232AEA7E6}"/>
              </a:ext>
            </a:extLst>
          </p:cNvPr>
          <p:cNvSpPr/>
          <p:nvPr/>
        </p:nvSpPr>
        <p:spPr>
          <a:xfrm>
            <a:off x="3895414" y="2237560"/>
            <a:ext cx="4086539" cy="4086539"/>
          </a:xfrm>
          <a:prstGeom prst="ellipse">
            <a:avLst/>
          </a:prstGeom>
          <a:noFill/>
          <a:ln w="19050">
            <a:solidFill>
              <a:schemeClr val="bg2">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pic>
        <p:nvPicPr>
          <p:cNvPr id="25" name="Picture 24">
            <a:extLst>
              <a:ext uri="{FF2B5EF4-FFF2-40B4-BE49-F238E27FC236}">
                <a16:creationId xmlns:a16="http://schemas.microsoft.com/office/drawing/2014/main" id="{342DDD3D-03B9-79C0-2855-4615C8C08F5C}"/>
              </a:ext>
            </a:extLst>
          </p:cNvPr>
          <p:cNvPicPr>
            <a:picLocks noChangeAspect="1"/>
          </p:cNvPicPr>
          <p:nvPr/>
        </p:nvPicPr>
        <p:blipFill rotWithShape="1">
          <a:blip r:embed="rId3">
            <a:alphaModFix/>
          </a:blip>
          <a:srcRect l="-8230" t="-795" r="-9523" b="31539"/>
          <a:stretch/>
        </p:blipFill>
        <p:spPr>
          <a:xfrm>
            <a:off x="4182963" y="2095718"/>
            <a:ext cx="3383280" cy="4008022"/>
          </a:xfrm>
          <a:prstGeom prst="round2SameRect">
            <a:avLst>
              <a:gd name="adj1" fmla="val 0"/>
              <a:gd name="adj2" fmla="val 50000"/>
            </a:avLst>
          </a:prstGeom>
          <a:effectLst/>
        </p:spPr>
      </p:pic>
      <p:sp>
        <p:nvSpPr>
          <p:cNvPr id="26" name="Rounded Rectangle 27">
            <a:extLst>
              <a:ext uri="{FF2B5EF4-FFF2-40B4-BE49-F238E27FC236}">
                <a16:creationId xmlns:a16="http://schemas.microsoft.com/office/drawing/2014/main" id="{31F1CB57-437D-7D4D-6972-BB474DBD3F9B}"/>
              </a:ext>
            </a:extLst>
          </p:cNvPr>
          <p:cNvSpPr/>
          <p:nvPr/>
        </p:nvSpPr>
        <p:spPr>
          <a:xfrm>
            <a:off x="292514" y="2847439"/>
            <a:ext cx="3120032" cy="686472"/>
          </a:xfrm>
          <a:prstGeom prst="roundRect">
            <a:avLst>
              <a:gd name="adj" fmla="val 50000"/>
            </a:avLst>
          </a:prstGeom>
          <a:gradFill>
            <a:gsLst>
              <a:gs pos="94000">
                <a:schemeClr val="accent1">
                  <a:lumMod val="60000"/>
                  <a:lumOff val="40000"/>
                </a:schemeClr>
              </a:gs>
              <a:gs pos="7000">
                <a:schemeClr val="accent1"/>
              </a:gs>
            </a:gsLst>
            <a:lin ang="0" scaled="0"/>
          </a:gradFill>
          <a:ln w="9525" cap="flat">
            <a:noFill/>
            <a:prstDash val="solid"/>
            <a:miter/>
          </a:ln>
          <a:effectLst>
            <a:outerShdw blurRad="50800" sx="101000" sy="101000" algn="ctr" rotWithShape="0">
              <a:srgbClr val="000000">
                <a:alpha val="19000"/>
              </a:srgbClr>
            </a:outerShdw>
          </a:effectLst>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Personalized action plans</a:t>
            </a:r>
          </a:p>
        </p:txBody>
      </p:sp>
      <p:sp>
        <p:nvSpPr>
          <p:cNvPr id="27" name="Rounded Rectangle 23">
            <a:extLst>
              <a:ext uri="{FF2B5EF4-FFF2-40B4-BE49-F238E27FC236}">
                <a16:creationId xmlns:a16="http://schemas.microsoft.com/office/drawing/2014/main" id="{7C650E2A-2EC5-725B-0B3C-B76A341AD6EE}"/>
              </a:ext>
            </a:extLst>
          </p:cNvPr>
          <p:cNvSpPr/>
          <p:nvPr/>
        </p:nvSpPr>
        <p:spPr>
          <a:xfrm>
            <a:off x="292514" y="3762594"/>
            <a:ext cx="3120032" cy="686472"/>
          </a:xfrm>
          <a:prstGeom prst="roundRect">
            <a:avLst>
              <a:gd name="adj" fmla="val 50000"/>
            </a:avLst>
          </a:prstGeom>
          <a:gradFill>
            <a:gsLst>
              <a:gs pos="94000">
                <a:schemeClr val="accent1">
                  <a:lumMod val="60000"/>
                  <a:lumOff val="40000"/>
                </a:schemeClr>
              </a:gs>
              <a:gs pos="7000">
                <a:schemeClr val="accent1"/>
              </a:gs>
            </a:gsLst>
            <a:lin ang="0" scaled="0"/>
          </a:gradFill>
          <a:ln w="9525" cap="flat">
            <a:noFill/>
            <a:prstDash val="solid"/>
            <a:miter/>
          </a:ln>
          <a:effectLst>
            <a:outerShdw blurRad="50800" sx="101000" sy="101000" algn="ctr" rotWithShape="0">
              <a:srgbClr val="000000">
                <a:alpha val="19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English and Spanish</a:t>
            </a:r>
            <a:br>
              <a:rPr lang="en-US" sz="1600" dirty="0">
                <a:solidFill>
                  <a:schemeClr val="bg1"/>
                </a:solidFill>
              </a:rPr>
            </a:br>
            <a:r>
              <a:rPr lang="en-US" sz="1600" dirty="0">
                <a:solidFill>
                  <a:schemeClr val="bg1"/>
                </a:solidFill>
              </a:rPr>
              <a:t>language options</a:t>
            </a:r>
          </a:p>
        </p:txBody>
      </p:sp>
      <p:sp>
        <p:nvSpPr>
          <p:cNvPr id="28" name="Rounded Rectangle 60">
            <a:extLst>
              <a:ext uri="{FF2B5EF4-FFF2-40B4-BE49-F238E27FC236}">
                <a16:creationId xmlns:a16="http://schemas.microsoft.com/office/drawing/2014/main" id="{89223F27-6710-EFC8-764E-AD9F9D66A8DE}"/>
              </a:ext>
            </a:extLst>
          </p:cNvPr>
          <p:cNvSpPr/>
          <p:nvPr/>
        </p:nvSpPr>
        <p:spPr>
          <a:xfrm flipH="1">
            <a:off x="8633898" y="2383147"/>
            <a:ext cx="3120032" cy="686472"/>
          </a:xfrm>
          <a:prstGeom prst="roundRect">
            <a:avLst>
              <a:gd name="adj" fmla="val 50000"/>
            </a:avLst>
          </a:prstGeom>
          <a:gradFill>
            <a:gsLst>
              <a:gs pos="94000">
                <a:schemeClr val="accent1">
                  <a:lumMod val="60000"/>
                  <a:lumOff val="40000"/>
                </a:schemeClr>
              </a:gs>
              <a:gs pos="7000">
                <a:schemeClr val="accent1"/>
              </a:gs>
            </a:gsLst>
            <a:lin ang="0" scaled="0"/>
          </a:gradFill>
          <a:ln w="9525" cap="flat">
            <a:noFill/>
            <a:prstDash val="solid"/>
            <a:miter/>
          </a:ln>
          <a:effectLst>
            <a:outerShdw blurRad="50800" sx="101000" sy="101000" algn="ctr" rotWithShape="0">
              <a:srgbClr val="000000">
                <a:alpha val="19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NCQA-certified</a:t>
            </a:r>
            <a:br>
              <a:rPr lang="en-US" sz="1600" dirty="0">
                <a:solidFill>
                  <a:schemeClr val="bg1"/>
                </a:solidFill>
              </a:rPr>
            </a:br>
            <a:r>
              <a:rPr lang="en-US" sz="1600" dirty="0">
                <a:solidFill>
                  <a:schemeClr val="bg1"/>
                </a:solidFill>
              </a:rPr>
              <a:t>health education</a:t>
            </a:r>
          </a:p>
        </p:txBody>
      </p:sp>
      <p:sp>
        <p:nvSpPr>
          <p:cNvPr id="29" name="Rounded Rectangle 68">
            <a:extLst>
              <a:ext uri="{FF2B5EF4-FFF2-40B4-BE49-F238E27FC236}">
                <a16:creationId xmlns:a16="http://schemas.microsoft.com/office/drawing/2014/main" id="{A2DDD616-6E87-8364-9AAD-C26ABC7C0077}"/>
              </a:ext>
            </a:extLst>
          </p:cNvPr>
          <p:cNvSpPr/>
          <p:nvPr/>
        </p:nvSpPr>
        <p:spPr>
          <a:xfrm flipH="1">
            <a:off x="8409583" y="4467882"/>
            <a:ext cx="3120032" cy="686472"/>
          </a:xfrm>
          <a:prstGeom prst="roundRect">
            <a:avLst>
              <a:gd name="adj" fmla="val 50000"/>
            </a:avLst>
          </a:prstGeom>
          <a:gradFill>
            <a:gsLst>
              <a:gs pos="94000">
                <a:schemeClr val="accent1">
                  <a:lumMod val="60000"/>
                  <a:lumOff val="40000"/>
                </a:schemeClr>
              </a:gs>
              <a:gs pos="7000">
                <a:schemeClr val="accent1"/>
              </a:gs>
            </a:gsLst>
            <a:lin ang="0" scaled="0"/>
          </a:gradFill>
          <a:ln w="9525" cap="flat">
            <a:noFill/>
            <a:prstDash val="solid"/>
            <a:miter/>
          </a:ln>
          <a:effectLst>
            <a:outerShdw blurRad="50800" sx="101000" sy="101000" algn="ctr" rotWithShape="0">
              <a:srgbClr val="000000">
                <a:alpha val="19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Biometrics and</a:t>
            </a:r>
            <a:br>
              <a:rPr lang="en-US" sz="1600" dirty="0">
                <a:solidFill>
                  <a:schemeClr val="bg1"/>
                </a:solidFill>
              </a:rPr>
            </a:br>
            <a:r>
              <a:rPr lang="en-US" sz="1600" dirty="0">
                <a:solidFill>
                  <a:schemeClr val="bg1"/>
                </a:solidFill>
              </a:rPr>
              <a:t>wellness tracking</a:t>
            </a:r>
          </a:p>
        </p:txBody>
      </p:sp>
      <p:sp>
        <p:nvSpPr>
          <p:cNvPr id="30" name="Rounded Rectangle 20">
            <a:extLst>
              <a:ext uri="{FF2B5EF4-FFF2-40B4-BE49-F238E27FC236}">
                <a16:creationId xmlns:a16="http://schemas.microsoft.com/office/drawing/2014/main" id="{3173F2DE-CFF8-EA53-231A-09378698C69D}"/>
              </a:ext>
            </a:extLst>
          </p:cNvPr>
          <p:cNvSpPr/>
          <p:nvPr/>
        </p:nvSpPr>
        <p:spPr>
          <a:xfrm>
            <a:off x="306753" y="5557184"/>
            <a:ext cx="3120032" cy="686472"/>
          </a:xfrm>
          <a:prstGeom prst="roundRect">
            <a:avLst>
              <a:gd name="adj" fmla="val 50000"/>
            </a:avLst>
          </a:prstGeom>
          <a:gradFill>
            <a:gsLst>
              <a:gs pos="94000">
                <a:schemeClr val="accent1">
                  <a:lumMod val="60000"/>
                  <a:lumOff val="40000"/>
                </a:schemeClr>
              </a:gs>
              <a:gs pos="7000">
                <a:schemeClr val="accent1"/>
              </a:gs>
            </a:gsLst>
            <a:lin ang="0" scaled="0"/>
          </a:gradFill>
          <a:ln w="9525" cap="flat">
            <a:noFill/>
            <a:prstDash val="solid"/>
            <a:miter/>
          </a:ln>
          <a:effectLst>
            <a:outerShdw blurRad="50800" sx="101000" sy="101000" algn="ctr" rotWithShape="0">
              <a:srgbClr val="000000">
                <a:alpha val="19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rPr>
              <a:t>Customized incentives and rewards</a:t>
            </a:r>
          </a:p>
        </p:txBody>
      </p:sp>
      <p:sp>
        <p:nvSpPr>
          <p:cNvPr id="43" name="Oval 42">
            <a:extLst>
              <a:ext uri="{FF2B5EF4-FFF2-40B4-BE49-F238E27FC236}">
                <a16:creationId xmlns:a16="http://schemas.microsoft.com/office/drawing/2014/main" id="{038E46C7-418C-E395-8B96-095989921C31}"/>
              </a:ext>
            </a:extLst>
          </p:cNvPr>
          <p:cNvSpPr/>
          <p:nvPr/>
        </p:nvSpPr>
        <p:spPr>
          <a:xfrm>
            <a:off x="4109706" y="3209608"/>
            <a:ext cx="116148" cy="102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E50ADCC8-F901-4948-03EE-9EFBCC97A2C5}"/>
              </a:ext>
            </a:extLst>
          </p:cNvPr>
          <p:cNvSpPr/>
          <p:nvPr/>
        </p:nvSpPr>
        <p:spPr>
          <a:xfrm>
            <a:off x="3839532" y="4099729"/>
            <a:ext cx="116148" cy="102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706F8ECD-3847-ADA9-BD8B-03F4DBA49020}"/>
              </a:ext>
            </a:extLst>
          </p:cNvPr>
          <p:cNvSpPr/>
          <p:nvPr/>
        </p:nvSpPr>
        <p:spPr>
          <a:xfrm>
            <a:off x="4373014" y="5592034"/>
            <a:ext cx="116148" cy="102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4355FC97-681E-5A93-9B23-41B0CBD44CCF}"/>
              </a:ext>
            </a:extLst>
          </p:cNvPr>
          <p:cNvSpPr/>
          <p:nvPr/>
        </p:nvSpPr>
        <p:spPr>
          <a:xfrm>
            <a:off x="7509905" y="3069619"/>
            <a:ext cx="116148" cy="102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0B88909F-B74E-EE5C-9374-9F62F144A656}"/>
              </a:ext>
            </a:extLst>
          </p:cNvPr>
          <p:cNvSpPr/>
          <p:nvPr/>
        </p:nvSpPr>
        <p:spPr>
          <a:xfrm>
            <a:off x="7851600" y="4759821"/>
            <a:ext cx="116148" cy="102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8FD799BB-418B-C148-3A66-DB30FF6FF0C5}"/>
              </a:ext>
            </a:extLst>
          </p:cNvPr>
          <p:cNvCxnSpPr>
            <a:cxnSpLocks/>
            <a:stCxn id="43" idx="2"/>
            <a:endCxn id="26" idx="3"/>
          </p:cNvCxnSpPr>
          <p:nvPr/>
        </p:nvCxnSpPr>
        <p:spPr>
          <a:xfrm flipH="1" flipV="1">
            <a:off x="3412546" y="3190675"/>
            <a:ext cx="697160" cy="7023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5023C6-4261-F7B4-A3F5-70615051BC2B}"/>
              </a:ext>
            </a:extLst>
          </p:cNvPr>
          <p:cNvCxnSpPr>
            <a:cxnSpLocks/>
            <a:stCxn id="46" idx="2"/>
            <a:endCxn id="27" idx="3"/>
          </p:cNvCxnSpPr>
          <p:nvPr/>
        </p:nvCxnSpPr>
        <p:spPr>
          <a:xfrm flipH="1" flipV="1">
            <a:off x="3412546" y="4105830"/>
            <a:ext cx="426986" cy="45196"/>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4437F8D-A0CA-691B-DCAE-22977B38BAC7}"/>
              </a:ext>
            </a:extLst>
          </p:cNvPr>
          <p:cNvCxnSpPr>
            <a:cxnSpLocks/>
            <a:stCxn id="47" idx="2"/>
            <a:endCxn id="30" idx="3"/>
          </p:cNvCxnSpPr>
          <p:nvPr/>
        </p:nvCxnSpPr>
        <p:spPr>
          <a:xfrm flipH="1">
            <a:off x="3426785" y="5643331"/>
            <a:ext cx="946229" cy="257089"/>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DEC786E-304A-8C34-02FF-6B80E8496444}"/>
              </a:ext>
            </a:extLst>
          </p:cNvPr>
          <p:cNvCxnSpPr>
            <a:cxnSpLocks/>
            <a:stCxn id="28" idx="3"/>
            <a:endCxn id="48" idx="7"/>
          </p:cNvCxnSpPr>
          <p:nvPr/>
        </p:nvCxnSpPr>
        <p:spPr>
          <a:xfrm flipH="1">
            <a:off x="7609044" y="2726383"/>
            <a:ext cx="1024854" cy="35826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B3866DE-0C9A-3F1B-E4E7-D6E35CF9BC34}"/>
              </a:ext>
            </a:extLst>
          </p:cNvPr>
          <p:cNvCxnSpPr>
            <a:cxnSpLocks/>
            <a:stCxn id="29" idx="3"/>
          </p:cNvCxnSpPr>
          <p:nvPr/>
        </p:nvCxnSpPr>
        <p:spPr>
          <a:xfrm flipH="1">
            <a:off x="7937203" y="4811118"/>
            <a:ext cx="472380" cy="5033"/>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8907645B-8A95-5919-3350-6960B1C69B1D}"/>
              </a:ext>
            </a:extLst>
          </p:cNvPr>
          <p:cNvPicPr>
            <a:picLocks noChangeAspect="1"/>
          </p:cNvPicPr>
          <p:nvPr/>
        </p:nvPicPr>
        <p:blipFill>
          <a:blip r:embed="rId4"/>
          <a:stretch>
            <a:fillRect/>
          </a:stretch>
        </p:blipFill>
        <p:spPr>
          <a:xfrm>
            <a:off x="9630456" y="5067074"/>
            <a:ext cx="2254791" cy="1291404"/>
          </a:xfrm>
          <a:prstGeom prst="rect">
            <a:avLst/>
          </a:prstGeom>
        </p:spPr>
      </p:pic>
      <p:pic>
        <p:nvPicPr>
          <p:cNvPr id="69" name="Picture 68">
            <a:extLst>
              <a:ext uri="{FF2B5EF4-FFF2-40B4-BE49-F238E27FC236}">
                <a16:creationId xmlns:a16="http://schemas.microsoft.com/office/drawing/2014/main" id="{B0696695-04C4-9FF3-71D6-545EEAC2F5A3}"/>
              </a:ext>
            </a:extLst>
          </p:cNvPr>
          <p:cNvPicPr>
            <a:picLocks noChangeAspect="1"/>
          </p:cNvPicPr>
          <p:nvPr/>
        </p:nvPicPr>
        <p:blipFill>
          <a:blip r:embed="rId5"/>
          <a:stretch>
            <a:fillRect/>
          </a:stretch>
        </p:blipFill>
        <p:spPr>
          <a:xfrm>
            <a:off x="9740283" y="3010393"/>
            <a:ext cx="2169436" cy="1321256"/>
          </a:xfrm>
          <a:prstGeom prst="rect">
            <a:avLst/>
          </a:prstGeom>
        </p:spPr>
      </p:pic>
      <p:sp>
        <p:nvSpPr>
          <p:cNvPr id="5" name="Oval 4">
            <a:extLst>
              <a:ext uri="{FF2B5EF4-FFF2-40B4-BE49-F238E27FC236}">
                <a16:creationId xmlns:a16="http://schemas.microsoft.com/office/drawing/2014/main" id="{B01014B1-2AD8-7C8B-679B-9D5B63FF50E1}"/>
              </a:ext>
            </a:extLst>
          </p:cNvPr>
          <p:cNvSpPr/>
          <p:nvPr/>
        </p:nvSpPr>
        <p:spPr>
          <a:xfrm>
            <a:off x="3934662" y="4866798"/>
            <a:ext cx="116148" cy="102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F8E8364-339D-55E1-FA8B-0C2C84BAD953}"/>
              </a:ext>
            </a:extLst>
          </p:cNvPr>
          <p:cNvCxnSpPr>
            <a:cxnSpLocks/>
            <a:stCxn id="5" idx="2"/>
          </p:cNvCxnSpPr>
          <p:nvPr/>
        </p:nvCxnSpPr>
        <p:spPr>
          <a:xfrm flipH="1">
            <a:off x="3159964" y="4918095"/>
            <a:ext cx="774698" cy="176402"/>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20">
            <a:extLst>
              <a:ext uri="{FF2B5EF4-FFF2-40B4-BE49-F238E27FC236}">
                <a16:creationId xmlns:a16="http://schemas.microsoft.com/office/drawing/2014/main" id="{486BAA16-2AB4-C449-C1AC-4114025D6F30}"/>
              </a:ext>
            </a:extLst>
          </p:cNvPr>
          <p:cNvSpPr/>
          <p:nvPr/>
        </p:nvSpPr>
        <p:spPr>
          <a:xfrm>
            <a:off x="306753" y="4699859"/>
            <a:ext cx="3120032" cy="662405"/>
          </a:xfrm>
          <a:prstGeom prst="roundRect">
            <a:avLst>
              <a:gd name="adj" fmla="val 50000"/>
            </a:avLst>
          </a:prstGeom>
          <a:gradFill>
            <a:gsLst>
              <a:gs pos="94000">
                <a:schemeClr val="accent1">
                  <a:lumMod val="60000"/>
                  <a:lumOff val="40000"/>
                </a:schemeClr>
              </a:gs>
              <a:gs pos="7000">
                <a:schemeClr val="accent1"/>
              </a:gs>
            </a:gsLst>
            <a:lin ang="0" scaled="0"/>
          </a:gradFill>
          <a:ln w="9525" cap="flat">
            <a:noFill/>
            <a:prstDash val="solid"/>
            <a:miter/>
          </a:ln>
          <a:effectLst>
            <a:outerShdw blurRad="50800" sx="101000" sy="101000" algn="ctr" rotWithShape="0">
              <a:srgbClr val="000000">
                <a:alpha val="19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solidFill>
                  <a:schemeClr val="bg1"/>
                </a:solidFill>
              </a:rPr>
              <a:t>Easy to read menu with total earned amount available to redeem gift cards</a:t>
            </a:r>
          </a:p>
        </p:txBody>
      </p:sp>
    </p:spTree>
    <p:extLst>
      <p:ext uri="{BB962C8B-B14F-4D97-AF65-F5344CB8AC3E}">
        <p14:creationId xmlns:p14="http://schemas.microsoft.com/office/powerpoint/2010/main" val="696605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467-9372-7544-DB8D-EB051A561B01}"/>
              </a:ext>
            </a:extLst>
          </p:cNvPr>
          <p:cNvSpPr>
            <a:spLocks noGrp="1"/>
          </p:cNvSpPr>
          <p:nvPr>
            <p:ph type="title"/>
          </p:nvPr>
        </p:nvSpPr>
        <p:spPr/>
        <p:txBody>
          <a:bodyPr>
            <a:normAutofit/>
          </a:bodyPr>
          <a:lstStyle/>
          <a:p>
            <a:r>
              <a:rPr lang="en-US" dirty="0"/>
              <a:t>Incentive for Preventive Care</a:t>
            </a:r>
          </a:p>
        </p:txBody>
      </p:sp>
      <p:sp>
        <p:nvSpPr>
          <p:cNvPr id="3" name="Content Placeholder 2">
            <a:extLst>
              <a:ext uri="{FF2B5EF4-FFF2-40B4-BE49-F238E27FC236}">
                <a16:creationId xmlns:a16="http://schemas.microsoft.com/office/drawing/2014/main" id="{FEC57F28-0647-64F8-6173-9FF388A51797}"/>
              </a:ext>
            </a:extLst>
          </p:cNvPr>
          <p:cNvSpPr>
            <a:spLocks noGrp="1"/>
          </p:cNvSpPr>
          <p:nvPr>
            <p:ph idx="1"/>
          </p:nvPr>
        </p:nvSpPr>
        <p:spPr>
          <a:xfrm>
            <a:off x="0" y="1234876"/>
            <a:ext cx="4707857" cy="1985240"/>
          </a:xfrm>
        </p:spPr>
        <p:txBody>
          <a:bodyPr vert="horz" lIns="91440" tIns="45720" rIns="91440" bIns="45720" rtlCol="0" anchor="t">
            <a:normAutofit/>
          </a:bodyPr>
          <a:lstStyle/>
          <a:p>
            <a:pPr lvl="1"/>
            <a:r>
              <a:rPr lang="en-US" sz="1800" dirty="0">
                <a:solidFill>
                  <a:srgbClr val="000000"/>
                </a:solidFill>
                <a:ea typeface="Roboto"/>
                <a:cs typeface="Arial"/>
              </a:rPr>
              <a:t>Goal: To increase annual preventive health visits</a:t>
            </a:r>
          </a:p>
          <a:p>
            <a:pPr lvl="1"/>
            <a:r>
              <a:rPr lang="en-US" sz="1800" dirty="0">
                <a:solidFill>
                  <a:srgbClr val="000000"/>
                </a:solidFill>
                <a:ea typeface="Roboto"/>
                <a:cs typeface="Arial"/>
              </a:rPr>
              <a:t>Activity: Completion of annual wellness visit</a:t>
            </a:r>
          </a:p>
          <a:p>
            <a:pPr lvl="1"/>
            <a:r>
              <a:rPr lang="en-US" sz="1800" dirty="0">
                <a:ea typeface="Roboto"/>
              </a:rPr>
              <a:t>Amount: $15</a:t>
            </a:r>
          </a:p>
          <a:p>
            <a:pPr lvl="1">
              <a:buClr>
                <a:srgbClr val="143F66"/>
              </a:buClr>
            </a:pPr>
            <a:endParaRPr lang="en-US" sz="1800" dirty="0">
              <a:ea typeface="Roboto"/>
            </a:endParaRPr>
          </a:p>
          <a:p>
            <a:pPr marL="0" indent="0">
              <a:buNone/>
            </a:pPr>
            <a:endParaRPr lang="en-US" dirty="0">
              <a:ea typeface="Roboto"/>
            </a:endParaRPr>
          </a:p>
        </p:txBody>
      </p:sp>
      <p:sp>
        <p:nvSpPr>
          <p:cNvPr id="4" name="Slide Number Placeholder 3">
            <a:extLst>
              <a:ext uri="{FF2B5EF4-FFF2-40B4-BE49-F238E27FC236}">
                <a16:creationId xmlns:a16="http://schemas.microsoft.com/office/drawing/2014/main" id="{64049E45-D663-B116-A000-4F246D705647}"/>
              </a:ext>
            </a:extLst>
          </p:cNvPr>
          <p:cNvSpPr>
            <a:spLocks noGrp="1"/>
          </p:cNvSpPr>
          <p:nvPr>
            <p:ph type="sldNum" sz="quarter" idx="12"/>
          </p:nvPr>
        </p:nvSpPr>
        <p:spPr/>
        <p:txBody>
          <a:bodyPr/>
          <a:lstStyle/>
          <a:p>
            <a:fld id="{F5F88C70-AE88-441D-9F59-E60D3BF64BDC}" type="slidenum">
              <a:rPr lang="en-US" smtClean="0"/>
              <a:pPr/>
              <a:t>4</a:t>
            </a:fld>
            <a:endParaRPr lang="en-US" dirty="0"/>
          </a:p>
        </p:txBody>
      </p:sp>
      <p:graphicFrame>
        <p:nvGraphicFramePr>
          <p:cNvPr id="8" name="Table 8">
            <a:extLst>
              <a:ext uri="{FF2B5EF4-FFF2-40B4-BE49-F238E27FC236}">
                <a16:creationId xmlns:a16="http://schemas.microsoft.com/office/drawing/2014/main" id="{AAF8DFD4-58C0-ED8B-9CD0-3B3E714BF54F}"/>
              </a:ext>
            </a:extLst>
          </p:cNvPr>
          <p:cNvGraphicFramePr>
            <a:graphicFrameLocks noGrp="1"/>
          </p:cNvGraphicFramePr>
          <p:nvPr/>
        </p:nvGraphicFramePr>
        <p:xfrm>
          <a:off x="307878" y="3220116"/>
          <a:ext cx="4651569" cy="2738262"/>
        </p:xfrm>
        <a:graphic>
          <a:graphicData uri="http://schemas.openxmlformats.org/drawingml/2006/table">
            <a:tbl>
              <a:tblPr firstRow="1" bandRow="1">
                <a:tableStyleId>{5C22544A-7EE6-4342-B048-85BDC9FD1C3A}</a:tableStyleId>
              </a:tblPr>
              <a:tblGrid>
                <a:gridCol w="1016097">
                  <a:extLst>
                    <a:ext uri="{9D8B030D-6E8A-4147-A177-3AD203B41FA5}">
                      <a16:colId xmlns:a16="http://schemas.microsoft.com/office/drawing/2014/main" val="1758064186"/>
                    </a:ext>
                  </a:extLst>
                </a:gridCol>
                <a:gridCol w="1914525">
                  <a:extLst>
                    <a:ext uri="{9D8B030D-6E8A-4147-A177-3AD203B41FA5}">
                      <a16:colId xmlns:a16="http://schemas.microsoft.com/office/drawing/2014/main" val="1411211714"/>
                    </a:ext>
                  </a:extLst>
                </a:gridCol>
                <a:gridCol w="1720947">
                  <a:extLst>
                    <a:ext uri="{9D8B030D-6E8A-4147-A177-3AD203B41FA5}">
                      <a16:colId xmlns:a16="http://schemas.microsoft.com/office/drawing/2014/main" val="758746096"/>
                    </a:ext>
                  </a:extLst>
                </a:gridCol>
              </a:tblGrid>
              <a:tr h="894980">
                <a:tc>
                  <a:txBody>
                    <a:bodyPr/>
                    <a:lstStyle/>
                    <a:p>
                      <a:pPr algn="ctr"/>
                      <a:r>
                        <a:rPr lang="en-US" dirty="0"/>
                        <a:t>Plan</a:t>
                      </a:r>
                    </a:p>
                  </a:txBody>
                  <a:tcPr/>
                </a:tc>
                <a:tc>
                  <a:txBody>
                    <a:bodyPr/>
                    <a:lstStyle/>
                    <a:p>
                      <a:pPr algn="ctr"/>
                      <a:r>
                        <a:rPr lang="en-US" dirty="0"/>
                        <a:t>Members who received the reward in 2022</a:t>
                      </a:r>
                    </a:p>
                  </a:txBody>
                  <a:tcPr/>
                </a:tc>
                <a:tc>
                  <a:txBody>
                    <a:bodyPr/>
                    <a:lstStyle/>
                    <a:p>
                      <a:pPr algn="ctr"/>
                      <a:r>
                        <a:rPr lang="en-US" dirty="0"/>
                        <a:t>Total amount awarded in 2022</a:t>
                      </a:r>
                    </a:p>
                  </a:txBody>
                  <a:tcPr/>
                </a:tc>
                <a:extLst>
                  <a:ext uri="{0D108BD9-81ED-4DB2-BD59-A6C34878D82A}">
                    <a16:rowId xmlns:a16="http://schemas.microsoft.com/office/drawing/2014/main" val="4018648542"/>
                  </a:ext>
                </a:extLst>
              </a:tr>
              <a:tr h="591891">
                <a:tc>
                  <a:txBody>
                    <a:bodyPr/>
                    <a:lstStyle/>
                    <a:p>
                      <a:pPr algn="ctr"/>
                      <a:r>
                        <a:rPr lang="en-US" dirty="0"/>
                        <a:t>BCBS</a:t>
                      </a:r>
                    </a:p>
                  </a:txBody>
                  <a:tcPr/>
                </a:tc>
                <a:tc>
                  <a:txBody>
                    <a:bodyPr/>
                    <a:lstStyle/>
                    <a:p>
                      <a:pPr algn="ctr"/>
                      <a:r>
                        <a:rPr lang="en-US" dirty="0"/>
                        <a:t>27,702</a:t>
                      </a:r>
                    </a:p>
                  </a:txBody>
                  <a:tcPr/>
                </a:tc>
                <a:tc>
                  <a:txBody>
                    <a:bodyPr/>
                    <a:lstStyle/>
                    <a:p>
                      <a:pPr algn="ctr"/>
                      <a:r>
                        <a:rPr lang="en-US" dirty="0"/>
                        <a:t>$415,530.00</a:t>
                      </a:r>
                    </a:p>
                  </a:txBody>
                  <a:tcPr/>
                </a:tc>
                <a:extLst>
                  <a:ext uri="{0D108BD9-81ED-4DB2-BD59-A6C34878D82A}">
                    <a16:rowId xmlns:a16="http://schemas.microsoft.com/office/drawing/2014/main" val="2058910357"/>
                  </a:ext>
                </a:extLst>
              </a:tr>
              <a:tr h="591891">
                <a:tc>
                  <a:txBody>
                    <a:bodyPr/>
                    <a:lstStyle/>
                    <a:p>
                      <a:pPr algn="ctr"/>
                      <a:r>
                        <a:rPr lang="en-US" dirty="0"/>
                        <a:t>HA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4,719</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$70,785.00</a:t>
                      </a:r>
                    </a:p>
                    <a:p>
                      <a:pPr algn="ctr"/>
                      <a:endParaRPr lang="en-US" dirty="0"/>
                    </a:p>
                  </a:txBody>
                  <a:tcPr/>
                </a:tc>
                <a:extLst>
                  <a:ext uri="{0D108BD9-81ED-4DB2-BD59-A6C34878D82A}">
                    <a16:rowId xmlns:a16="http://schemas.microsoft.com/office/drawing/2014/main" val="3907904561"/>
                  </a:ext>
                </a:extLst>
              </a:tr>
              <a:tr h="591891">
                <a:tc>
                  <a:txBody>
                    <a:bodyPr/>
                    <a:lstStyle/>
                    <a:p>
                      <a:pPr algn="ctr"/>
                      <a:r>
                        <a:rPr lang="en-US" dirty="0"/>
                        <a:t>Total</a:t>
                      </a:r>
                    </a:p>
                  </a:txBody>
                  <a:tcPr/>
                </a:tc>
                <a:tc>
                  <a:txBody>
                    <a:bodyPr/>
                    <a:lstStyle/>
                    <a:p>
                      <a:pPr algn="ctr"/>
                      <a:r>
                        <a:rPr lang="en-US" dirty="0"/>
                        <a:t>32,421</a:t>
                      </a:r>
                    </a:p>
                  </a:txBody>
                  <a:tcPr/>
                </a:tc>
                <a:tc>
                  <a:txBody>
                    <a:bodyPr/>
                    <a:lstStyle/>
                    <a:p>
                      <a:pPr algn="ctr"/>
                      <a:r>
                        <a:rPr lang="en-US" dirty="0"/>
                        <a:t>$486,315.00</a:t>
                      </a:r>
                    </a:p>
                  </a:txBody>
                  <a:tcPr/>
                </a:tc>
                <a:extLst>
                  <a:ext uri="{0D108BD9-81ED-4DB2-BD59-A6C34878D82A}">
                    <a16:rowId xmlns:a16="http://schemas.microsoft.com/office/drawing/2014/main" val="2479345789"/>
                  </a:ext>
                </a:extLst>
              </a:tr>
            </a:tbl>
          </a:graphicData>
        </a:graphic>
      </p:graphicFrame>
      <p:pic>
        <p:nvPicPr>
          <p:cNvPr id="9" name="Picture 8">
            <a:extLst>
              <a:ext uri="{FF2B5EF4-FFF2-40B4-BE49-F238E27FC236}">
                <a16:creationId xmlns:a16="http://schemas.microsoft.com/office/drawing/2014/main" id="{75E26FA9-8228-C011-8F0F-DC10523150C0}"/>
              </a:ext>
            </a:extLst>
          </p:cNvPr>
          <p:cNvPicPr>
            <a:picLocks noChangeAspect="1"/>
          </p:cNvPicPr>
          <p:nvPr/>
        </p:nvPicPr>
        <p:blipFill>
          <a:blip r:embed="rId3"/>
          <a:stretch>
            <a:fillRect/>
          </a:stretch>
        </p:blipFill>
        <p:spPr>
          <a:xfrm>
            <a:off x="5131469" y="1467903"/>
            <a:ext cx="6872035" cy="3943882"/>
          </a:xfrm>
          <a:prstGeom prst="rect">
            <a:avLst/>
          </a:prstGeom>
        </p:spPr>
      </p:pic>
    </p:spTree>
    <p:extLst>
      <p:ext uri="{BB962C8B-B14F-4D97-AF65-F5344CB8AC3E}">
        <p14:creationId xmlns:p14="http://schemas.microsoft.com/office/powerpoint/2010/main" val="369814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467-9372-7544-DB8D-EB051A561B01}"/>
              </a:ext>
            </a:extLst>
          </p:cNvPr>
          <p:cNvSpPr>
            <a:spLocks noGrp="1"/>
          </p:cNvSpPr>
          <p:nvPr>
            <p:ph type="title"/>
          </p:nvPr>
        </p:nvSpPr>
        <p:spPr/>
        <p:txBody>
          <a:bodyPr/>
          <a:lstStyle/>
          <a:p>
            <a:r>
              <a:rPr lang="en-US" dirty="0"/>
              <a:t>Incentive for Pregnant Women</a:t>
            </a:r>
          </a:p>
        </p:txBody>
      </p:sp>
      <p:sp>
        <p:nvSpPr>
          <p:cNvPr id="3" name="Content Placeholder 2">
            <a:extLst>
              <a:ext uri="{FF2B5EF4-FFF2-40B4-BE49-F238E27FC236}">
                <a16:creationId xmlns:a16="http://schemas.microsoft.com/office/drawing/2014/main" id="{FEC57F28-0647-64F8-6173-9FF388A51797}"/>
              </a:ext>
            </a:extLst>
          </p:cNvPr>
          <p:cNvSpPr>
            <a:spLocks noGrp="1"/>
          </p:cNvSpPr>
          <p:nvPr>
            <p:ph idx="1"/>
          </p:nvPr>
        </p:nvSpPr>
        <p:spPr>
          <a:xfrm>
            <a:off x="-35042" y="1187316"/>
            <a:ext cx="4707857" cy="1985240"/>
          </a:xfrm>
        </p:spPr>
        <p:txBody>
          <a:bodyPr vert="horz" lIns="91440" tIns="45720" rIns="91440" bIns="45720" rtlCol="0" anchor="t">
            <a:normAutofit fontScale="62500" lnSpcReduction="20000"/>
          </a:bodyPr>
          <a:lstStyle/>
          <a:p>
            <a:pPr lvl="1"/>
            <a:r>
              <a:rPr lang="en-US" sz="2600" dirty="0">
                <a:solidFill>
                  <a:srgbClr val="000000"/>
                </a:solidFill>
                <a:ea typeface="Roboto"/>
                <a:cs typeface="Arial"/>
              </a:rPr>
              <a:t>Goal: To encourage the use of prenatal care to promote healthy pregnancies and decrease maternal and neonatal morbidity and mortality</a:t>
            </a:r>
          </a:p>
          <a:p>
            <a:pPr lvl="1"/>
            <a:r>
              <a:rPr lang="en-US" sz="2600" dirty="0">
                <a:solidFill>
                  <a:srgbClr val="000000"/>
                </a:solidFill>
                <a:ea typeface="Roboto"/>
                <a:cs typeface="Arial"/>
              </a:rPr>
              <a:t>Activity: Report due date and complete one prenatal visit</a:t>
            </a:r>
          </a:p>
          <a:p>
            <a:pPr lvl="1"/>
            <a:r>
              <a:rPr lang="en-US" sz="2600" dirty="0">
                <a:ea typeface="Roboto"/>
              </a:rPr>
              <a:t>Amount: $200</a:t>
            </a:r>
          </a:p>
          <a:p>
            <a:pPr lvl="1">
              <a:buClr>
                <a:srgbClr val="143F66"/>
              </a:buClr>
            </a:pPr>
            <a:endParaRPr lang="en-US" sz="1800" dirty="0">
              <a:ea typeface="Roboto"/>
            </a:endParaRPr>
          </a:p>
          <a:p>
            <a:pPr marL="0" indent="0">
              <a:buNone/>
            </a:pPr>
            <a:endParaRPr lang="en-US" dirty="0">
              <a:ea typeface="Roboto"/>
            </a:endParaRPr>
          </a:p>
        </p:txBody>
      </p:sp>
      <p:sp>
        <p:nvSpPr>
          <p:cNvPr id="4" name="Slide Number Placeholder 3">
            <a:extLst>
              <a:ext uri="{FF2B5EF4-FFF2-40B4-BE49-F238E27FC236}">
                <a16:creationId xmlns:a16="http://schemas.microsoft.com/office/drawing/2014/main" id="{64049E45-D663-B116-A000-4F246D705647}"/>
              </a:ext>
            </a:extLst>
          </p:cNvPr>
          <p:cNvSpPr>
            <a:spLocks noGrp="1"/>
          </p:cNvSpPr>
          <p:nvPr>
            <p:ph type="sldNum" sz="quarter" idx="12"/>
          </p:nvPr>
        </p:nvSpPr>
        <p:spPr/>
        <p:txBody>
          <a:bodyPr/>
          <a:lstStyle/>
          <a:p>
            <a:fld id="{F5F88C70-AE88-441D-9F59-E60D3BF64BDC}" type="slidenum">
              <a:rPr lang="en-US" smtClean="0"/>
              <a:pPr/>
              <a:t>5</a:t>
            </a:fld>
            <a:endParaRPr lang="en-US" dirty="0"/>
          </a:p>
        </p:txBody>
      </p:sp>
      <p:graphicFrame>
        <p:nvGraphicFramePr>
          <p:cNvPr id="8" name="Table 8">
            <a:extLst>
              <a:ext uri="{FF2B5EF4-FFF2-40B4-BE49-F238E27FC236}">
                <a16:creationId xmlns:a16="http://schemas.microsoft.com/office/drawing/2014/main" id="{AAF8DFD4-58C0-ED8B-9CD0-3B3E714BF54F}"/>
              </a:ext>
            </a:extLst>
          </p:cNvPr>
          <p:cNvGraphicFramePr>
            <a:graphicFrameLocks noGrp="1"/>
          </p:cNvGraphicFramePr>
          <p:nvPr/>
        </p:nvGraphicFramePr>
        <p:xfrm>
          <a:off x="307878" y="3220116"/>
          <a:ext cx="4651569" cy="2738262"/>
        </p:xfrm>
        <a:graphic>
          <a:graphicData uri="http://schemas.openxmlformats.org/drawingml/2006/table">
            <a:tbl>
              <a:tblPr firstRow="1" bandRow="1">
                <a:tableStyleId>{5C22544A-7EE6-4342-B048-85BDC9FD1C3A}</a:tableStyleId>
              </a:tblPr>
              <a:tblGrid>
                <a:gridCol w="1016097">
                  <a:extLst>
                    <a:ext uri="{9D8B030D-6E8A-4147-A177-3AD203B41FA5}">
                      <a16:colId xmlns:a16="http://schemas.microsoft.com/office/drawing/2014/main" val="1758064186"/>
                    </a:ext>
                  </a:extLst>
                </a:gridCol>
                <a:gridCol w="1914525">
                  <a:extLst>
                    <a:ext uri="{9D8B030D-6E8A-4147-A177-3AD203B41FA5}">
                      <a16:colId xmlns:a16="http://schemas.microsoft.com/office/drawing/2014/main" val="1411211714"/>
                    </a:ext>
                  </a:extLst>
                </a:gridCol>
                <a:gridCol w="1720947">
                  <a:extLst>
                    <a:ext uri="{9D8B030D-6E8A-4147-A177-3AD203B41FA5}">
                      <a16:colId xmlns:a16="http://schemas.microsoft.com/office/drawing/2014/main" val="758746096"/>
                    </a:ext>
                  </a:extLst>
                </a:gridCol>
              </a:tblGrid>
              <a:tr h="894980">
                <a:tc>
                  <a:txBody>
                    <a:bodyPr/>
                    <a:lstStyle/>
                    <a:p>
                      <a:pPr algn="ctr"/>
                      <a:r>
                        <a:rPr lang="en-US" dirty="0"/>
                        <a:t>Plan</a:t>
                      </a:r>
                    </a:p>
                  </a:txBody>
                  <a:tcPr/>
                </a:tc>
                <a:tc>
                  <a:txBody>
                    <a:bodyPr/>
                    <a:lstStyle/>
                    <a:p>
                      <a:pPr algn="ctr"/>
                      <a:r>
                        <a:rPr lang="en-US" dirty="0"/>
                        <a:t>Members who received the reward in 2022</a:t>
                      </a:r>
                    </a:p>
                  </a:txBody>
                  <a:tcPr/>
                </a:tc>
                <a:tc>
                  <a:txBody>
                    <a:bodyPr/>
                    <a:lstStyle/>
                    <a:p>
                      <a:pPr algn="ctr"/>
                      <a:r>
                        <a:rPr lang="en-US" dirty="0"/>
                        <a:t>Total amount awarded in 2022</a:t>
                      </a:r>
                    </a:p>
                  </a:txBody>
                  <a:tcPr/>
                </a:tc>
                <a:extLst>
                  <a:ext uri="{0D108BD9-81ED-4DB2-BD59-A6C34878D82A}">
                    <a16:rowId xmlns:a16="http://schemas.microsoft.com/office/drawing/2014/main" val="4018648542"/>
                  </a:ext>
                </a:extLst>
              </a:tr>
              <a:tr h="591891">
                <a:tc>
                  <a:txBody>
                    <a:bodyPr/>
                    <a:lstStyle/>
                    <a:p>
                      <a:pPr algn="ctr"/>
                      <a:r>
                        <a:rPr lang="en-US" dirty="0"/>
                        <a:t>BCBS</a:t>
                      </a:r>
                    </a:p>
                  </a:txBody>
                  <a:tcPr/>
                </a:tc>
                <a:tc>
                  <a:txBody>
                    <a:bodyPr/>
                    <a:lstStyle/>
                    <a:p>
                      <a:pPr algn="ctr"/>
                      <a:r>
                        <a:rPr lang="en-US" dirty="0"/>
                        <a:t>1,822</a:t>
                      </a:r>
                    </a:p>
                  </a:txBody>
                  <a:tcPr/>
                </a:tc>
                <a:tc>
                  <a:txBody>
                    <a:bodyPr/>
                    <a:lstStyle/>
                    <a:p>
                      <a:pPr algn="ctr"/>
                      <a:r>
                        <a:rPr lang="en-US" dirty="0"/>
                        <a:t>$364,400.00</a:t>
                      </a:r>
                    </a:p>
                  </a:txBody>
                  <a:tcPr/>
                </a:tc>
                <a:extLst>
                  <a:ext uri="{0D108BD9-81ED-4DB2-BD59-A6C34878D82A}">
                    <a16:rowId xmlns:a16="http://schemas.microsoft.com/office/drawing/2014/main" val="2058910357"/>
                  </a:ext>
                </a:extLst>
              </a:tr>
              <a:tr h="591891">
                <a:tc>
                  <a:txBody>
                    <a:bodyPr/>
                    <a:lstStyle/>
                    <a:p>
                      <a:pPr algn="ctr"/>
                      <a:r>
                        <a:rPr lang="en-US" dirty="0"/>
                        <a:t>HA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713</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$142,600.00</a:t>
                      </a:r>
                    </a:p>
                    <a:p>
                      <a:pPr algn="ctr"/>
                      <a:endParaRPr lang="en-US" dirty="0"/>
                    </a:p>
                  </a:txBody>
                  <a:tcPr/>
                </a:tc>
                <a:extLst>
                  <a:ext uri="{0D108BD9-81ED-4DB2-BD59-A6C34878D82A}">
                    <a16:rowId xmlns:a16="http://schemas.microsoft.com/office/drawing/2014/main" val="3907904561"/>
                  </a:ext>
                </a:extLst>
              </a:tr>
              <a:tr h="591891">
                <a:tc>
                  <a:txBody>
                    <a:bodyPr/>
                    <a:lstStyle/>
                    <a:p>
                      <a:pPr algn="ctr"/>
                      <a:r>
                        <a:rPr lang="en-US" dirty="0"/>
                        <a:t>Total</a:t>
                      </a:r>
                    </a:p>
                  </a:txBody>
                  <a:tcPr/>
                </a:tc>
                <a:tc>
                  <a:txBody>
                    <a:bodyPr/>
                    <a:lstStyle/>
                    <a:p>
                      <a:pPr algn="ctr"/>
                      <a:r>
                        <a:rPr lang="en-US" dirty="0"/>
                        <a:t>2,535</a:t>
                      </a:r>
                    </a:p>
                  </a:txBody>
                  <a:tcPr/>
                </a:tc>
                <a:tc>
                  <a:txBody>
                    <a:bodyPr/>
                    <a:lstStyle/>
                    <a:p>
                      <a:pPr algn="ctr"/>
                      <a:r>
                        <a:rPr lang="en-US" dirty="0"/>
                        <a:t>$507,000.00</a:t>
                      </a:r>
                    </a:p>
                  </a:txBody>
                  <a:tcPr/>
                </a:tc>
                <a:extLst>
                  <a:ext uri="{0D108BD9-81ED-4DB2-BD59-A6C34878D82A}">
                    <a16:rowId xmlns:a16="http://schemas.microsoft.com/office/drawing/2014/main" val="2479345789"/>
                  </a:ext>
                </a:extLst>
              </a:tr>
            </a:tbl>
          </a:graphicData>
        </a:graphic>
      </p:graphicFrame>
      <p:sp>
        <p:nvSpPr>
          <p:cNvPr id="9" name="TextBox 8">
            <a:extLst>
              <a:ext uri="{FF2B5EF4-FFF2-40B4-BE49-F238E27FC236}">
                <a16:creationId xmlns:a16="http://schemas.microsoft.com/office/drawing/2014/main" id="{C19C339F-C98D-28C0-34DA-30AC57E4EE1A}"/>
              </a:ext>
            </a:extLst>
          </p:cNvPr>
          <p:cNvSpPr txBox="1"/>
          <p:nvPr/>
        </p:nvSpPr>
        <p:spPr>
          <a:xfrm>
            <a:off x="5898231" y="3897545"/>
            <a:ext cx="5019675" cy="1077218"/>
          </a:xfrm>
          <a:prstGeom prst="rect">
            <a:avLst/>
          </a:prstGeom>
          <a:noFill/>
          <a:ln w="38100">
            <a:solidFill>
              <a:schemeClr val="accent1"/>
            </a:solidFill>
          </a:ln>
          <a:effectLst>
            <a:outerShdw blurRad="152400" dist="317500" dir="5400000" sx="90000" sy="-19000" rotWithShape="0">
              <a:prstClr val="black">
                <a:alpha val="15000"/>
              </a:prstClr>
            </a:outerShdw>
          </a:effectLst>
        </p:spPr>
        <p:txBody>
          <a:bodyPr wrap="square" rtlCol="0">
            <a:spAutoFit/>
          </a:bodyPr>
          <a:lstStyle/>
          <a:p>
            <a:r>
              <a:rPr lang="en-US" sz="1600" dirty="0"/>
              <a:t>Changes made for 2023: </a:t>
            </a:r>
          </a:p>
          <a:p>
            <a:pPr marL="285750" indent="-285750">
              <a:buFont typeface="Arial" panose="020B0604020202020204" pitchFamily="34" charset="0"/>
              <a:buChar char="•"/>
            </a:pPr>
            <a:r>
              <a:rPr lang="en-US" sz="1600" dirty="0"/>
              <a:t>Focus on longitudinal care by incentivizing 4 visits </a:t>
            </a:r>
          </a:p>
          <a:p>
            <a:pPr marL="285750" indent="-285750">
              <a:buFont typeface="Arial" panose="020B0604020202020204" pitchFamily="34" charset="0"/>
              <a:buChar char="•"/>
            </a:pPr>
            <a:r>
              <a:rPr lang="en-US" sz="1600" dirty="0"/>
              <a:t>Added a separate pregnancy care manager engagement incentive</a:t>
            </a:r>
          </a:p>
        </p:txBody>
      </p:sp>
      <p:cxnSp>
        <p:nvCxnSpPr>
          <p:cNvPr id="12" name="Connector: Elbow 11">
            <a:extLst>
              <a:ext uri="{FF2B5EF4-FFF2-40B4-BE49-F238E27FC236}">
                <a16:creationId xmlns:a16="http://schemas.microsoft.com/office/drawing/2014/main" id="{2A7E2457-4B73-7FED-8EBF-FBE592279F10}"/>
              </a:ext>
            </a:extLst>
          </p:cNvPr>
          <p:cNvCxnSpPr/>
          <p:nvPr/>
        </p:nvCxnSpPr>
        <p:spPr>
          <a:xfrm>
            <a:off x="4364706" y="2935420"/>
            <a:ext cx="1533525" cy="1362075"/>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1EC842B-C053-A4B8-C931-0C769D428866}"/>
              </a:ext>
            </a:extLst>
          </p:cNvPr>
          <p:cNvPicPr>
            <a:picLocks noChangeAspect="1"/>
          </p:cNvPicPr>
          <p:nvPr/>
        </p:nvPicPr>
        <p:blipFill>
          <a:blip r:embed="rId3"/>
          <a:stretch>
            <a:fillRect/>
          </a:stretch>
        </p:blipFill>
        <p:spPr>
          <a:xfrm>
            <a:off x="5371094" y="1275803"/>
            <a:ext cx="6643300" cy="2187304"/>
          </a:xfrm>
          <a:prstGeom prst="rect">
            <a:avLst/>
          </a:prstGeom>
        </p:spPr>
      </p:pic>
    </p:spTree>
    <p:extLst>
      <p:ext uri="{BB962C8B-B14F-4D97-AF65-F5344CB8AC3E}">
        <p14:creationId xmlns:p14="http://schemas.microsoft.com/office/powerpoint/2010/main" val="52983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467-9372-7544-DB8D-EB051A561B01}"/>
              </a:ext>
            </a:extLst>
          </p:cNvPr>
          <p:cNvSpPr>
            <a:spLocks noGrp="1"/>
          </p:cNvSpPr>
          <p:nvPr>
            <p:ph type="title"/>
          </p:nvPr>
        </p:nvSpPr>
        <p:spPr/>
        <p:txBody>
          <a:bodyPr>
            <a:normAutofit fontScale="90000"/>
          </a:bodyPr>
          <a:lstStyle/>
          <a:p>
            <a:r>
              <a:rPr lang="en-US" dirty="0"/>
              <a:t>Incentive for Individuals with Mental Illness</a:t>
            </a:r>
          </a:p>
        </p:txBody>
      </p:sp>
      <p:sp>
        <p:nvSpPr>
          <p:cNvPr id="3" name="Content Placeholder 2">
            <a:extLst>
              <a:ext uri="{FF2B5EF4-FFF2-40B4-BE49-F238E27FC236}">
                <a16:creationId xmlns:a16="http://schemas.microsoft.com/office/drawing/2014/main" id="{FEC57F28-0647-64F8-6173-9FF388A51797}"/>
              </a:ext>
            </a:extLst>
          </p:cNvPr>
          <p:cNvSpPr>
            <a:spLocks noGrp="1"/>
          </p:cNvSpPr>
          <p:nvPr>
            <p:ph idx="1"/>
          </p:nvPr>
        </p:nvSpPr>
        <p:spPr>
          <a:xfrm>
            <a:off x="8462" y="1133567"/>
            <a:ext cx="5250401" cy="2295433"/>
          </a:xfrm>
        </p:spPr>
        <p:txBody>
          <a:bodyPr vert="horz" lIns="91440" tIns="45720" rIns="91440" bIns="45720" rtlCol="0" anchor="t">
            <a:normAutofit fontScale="62500" lnSpcReduction="20000"/>
          </a:bodyPr>
          <a:lstStyle/>
          <a:p>
            <a:pPr lvl="1"/>
            <a:r>
              <a:rPr lang="en-US" sz="2600" dirty="0">
                <a:solidFill>
                  <a:srgbClr val="000000"/>
                </a:solidFill>
                <a:ea typeface="Roboto"/>
                <a:cs typeface="Arial"/>
              </a:rPr>
              <a:t>Goal: To encourage follow-up with a mental health provider after hospitalization for mental illness to prevent rehospitalization and promote continued support for mental health conditions</a:t>
            </a:r>
          </a:p>
          <a:p>
            <a:pPr lvl="1"/>
            <a:r>
              <a:rPr lang="en-US" sz="2600" dirty="0">
                <a:solidFill>
                  <a:srgbClr val="000000"/>
                </a:solidFill>
                <a:ea typeface="Roboto"/>
                <a:cs typeface="Arial"/>
              </a:rPr>
              <a:t>Activity: Completion of a follow-up visit 30 days after hospitalization for a mental health disorder</a:t>
            </a:r>
          </a:p>
          <a:p>
            <a:pPr lvl="1"/>
            <a:r>
              <a:rPr lang="en-US" sz="2600" dirty="0">
                <a:ea typeface="Roboto"/>
              </a:rPr>
              <a:t>Amount: $100</a:t>
            </a:r>
          </a:p>
          <a:p>
            <a:pPr lvl="1">
              <a:buClr>
                <a:srgbClr val="143F66"/>
              </a:buClr>
            </a:pPr>
            <a:endParaRPr lang="en-US" sz="1800" dirty="0">
              <a:ea typeface="Roboto"/>
            </a:endParaRPr>
          </a:p>
          <a:p>
            <a:pPr marL="0" indent="0">
              <a:buNone/>
            </a:pPr>
            <a:endParaRPr lang="en-US" dirty="0">
              <a:ea typeface="Roboto"/>
            </a:endParaRPr>
          </a:p>
        </p:txBody>
      </p:sp>
      <p:sp>
        <p:nvSpPr>
          <p:cNvPr id="4" name="Slide Number Placeholder 3">
            <a:extLst>
              <a:ext uri="{FF2B5EF4-FFF2-40B4-BE49-F238E27FC236}">
                <a16:creationId xmlns:a16="http://schemas.microsoft.com/office/drawing/2014/main" id="{64049E45-D663-B116-A000-4F246D705647}"/>
              </a:ext>
            </a:extLst>
          </p:cNvPr>
          <p:cNvSpPr>
            <a:spLocks noGrp="1"/>
          </p:cNvSpPr>
          <p:nvPr>
            <p:ph type="sldNum" sz="quarter" idx="12"/>
          </p:nvPr>
        </p:nvSpPr>
        <p:spPr/>
        <p:txBody>
          <a:bodyPr/>
          <a:lstStyle/>
          <a:p>
            <a:fld id="{F5F88C70-AE88-441D-9F59-E60D3BF64BDC}" type="slidenum">
              <a:rPr lang="en-US" smtClean="0"/>
              <a:pPr/>
              <a:t>6</a:t>
            </a:fld>
            <a:endParaRPr lang="en-US" dirty="0"/>
          </a:p>
        </p:txBody>
      </p:sp>
      <p:graphicFrame>
        <p:nvGraphicFramePr>
          <p:cNvPr id="8" name="Table 8">
            <a:extLst>
              <a:ext uri="{FF2B5EF4-FFF2-40B4-BE49-F238E27FC236}">
                <a16:creationId xmlns:a16="http://schemas.microsoft.com/office/drawing/2014/main" id="{AAF8DFD4-58C0-ED8B-9CD0-3B3E714BF54F}"/>
              </a:ext>
            </a:extLst>
          </p:cNvPr>
          <p:cNvGraphicFramePr>
            <a:graphicFrameLocks noGrp="1"/>
          </p:cNvGraphicFramePr>
          <p:nvPr/>
        </p:nvGraphicFramePr>
        <p:xfrm>
          <a:off x="307878" y="3220116"/>
          <a:ext cx="4651569" cy="2738262"/>
        </p:xfrm>
        <a:graphic>
          <a:graphicData uri="http://schemas.openxmlformats.org/drawingml/2006/table">
            <a:tbl>
              <a:tblPr firstRow="1" bandRow="1">
                <a:tableStyleId>{5C22544A-7EE6-4342-B048-85BDC9FD1C3A}</a:tableStyleId>
              </a:tblPr>
              <a:tblGrid>
                <a:gridCol w="1016097">
                  <a:extLst>
                    <a:ext uri="{9D8B030D-6E8A-4147-A177-3AD203B41FA5}">
                      <a16:colId xmlns:a16="http://schemas.microsoft.com/office/drawing/2014/main" val="1758064186"/>
                    </a:ext>
                  </a:extLst>
                </a:gridCol>
                <a:gridCol w="1914525">
                  <a:extLst>
                    <a:ext uri="{9D8B030D-6E8A-4147-A177-3AD203B41FA5}">
                      <a16:colId xmlns:a16="http://schemas.microsoft.com/office/drawing/2014/main" val="1411211714"/>
                    </a:ext>
                  </a:extLst>
                </a:gridCol>
                <a:gridCol w="1720947">
                  <a:extLst>
                    <a:ext uri="{9D8B030D-6E8A-4147-A177-3AD203B41FA5}">
                      <a16:colId xmlns:a16="http://schemas.microsoft.com/office/drawing/2014/main" val="758746096"/>
                    </a:ext>
                  </a:extLst>
                </a:gridCol>
              </a:tblGrid>
              <a:tr h="894980">
                <a:tc>
                  <a:txBody>
                    <a:bodyPr/>
                    <a:lstStyle/>
                    <a:p>
                      <a:pPr algn="ctr"/>
                      <a:r>
                        <a:rPr lang="en-US" dirty="0"/>
                        <a:t>Plan</a:t>
                      </a:r>
                    </a:p>
                  </a:txBody>
                  <a:tcPr/>
                </a:tc>
                <a:tc>
                  <a:txBody>
                    <a:bodyPr/>
                    <a:lstStyle/>
                    <a:p>
                      <a:pPr algn="ctr"/>
                      <a:r>
                        <a:rPr lang="en-US" dirty="0"/>
                        <a:t>Members who received the reward in 2022</a:t>
                      </a:r>
                    </a:p>
                  </a:txBody>
                  <a:tcPr/>
                </a:tc>
                <a:tc>
                  <a:txBody>
                    <a:bodyPr/>
                    <a:lstStyle/>
                    <a:p>
                      <a:pPr algn="ctr"/>
                      <a:r>
                        <a:rPr lang="en-US" dirty="0"/>
                        <a:t>Total amount awarded for 2022</a:t>
                      </a:r>
                    </a:p>
                  </a:txBody>
                  <a:tcPr/>
                </a:tc>
                <a:extLst>
                  <a:ext uri="{0D108BD9-81ED-4DB2-BD59-A6C34878D82A}">
                    <a16:rowId xmlns:a16="http://schemas.microsoft.com/office/drawing/2014/main" val="4018648542"/>
                  </a:ext>
                </a:extLst>
              </a:tr>
              <a:tr h="591891">
                <a:tc>
                  <a:txBody>
                    <a:bodyPr/>
                    <a:lstStyle/>
                    <a:p>
                      <a:pPr algn="ctr"/>
                      <a:r>
                        <a:rPr lang="en-US" dirty="0"/>
                        <a:t>BCBS</a:t>
                      </a:r>
                    </a:p>
                  </a:txBody>
                  <a:tcPr/>
                </a:tc>
                <a:tc>
                  <a:txBody>
                    <a:bodyPr/>
                    <a:lstStyle/>
                    <a:p>
                      <a:pPr algn="ctr"/>
                      <a:r>
                        <a:rPr lang="en-US" dirty="0"/>
                        <a:t>440</a:t>
                      </a:r>
                    </a:p>
                  </a:txBody>
                  <a:tcPr/>
                </a:tc>
                <a:tc>
                  <a:txBody>
                    <a:bodyPr/>
                    <a:lstStyle/>
                    <a:p>
                      <a:pPr algn="ctr"/>
                      <a:r>
                        <a:rPr lang="en-US" dirty="0"/>
                        <a:t>$26,300.00</a:t>
                      </a:r>
                    </a:p>
                  </a:txBody>
                  <a:tcPr/>
                </a:tc>
                <a:extLst>
                  <a:ext uri="{0D108BD9-81ED-4DB2-BD59-A6C34878D82A}">
                    <a16:rowId xmlns:a16="http://schemas.microsoft.com/office/drawing/2014/main" val="2058910357"/>
                  </a:ext>
                </a:extLst>
              </a:tr>
              <a:tr h="591891">
                <a:tc>
                  <a:txBody>
                    <a:bodyPr/>
                    <a:lstStyle/>
                    <a:p>
                      <a:pPr algn="ctr"/>
                      <a:r>
                        <a:rPr lang="en-US" dirty="0"/>
                        <a:t>HA</a:t>
                      </a:r>
                    </a:p>
                  </a:txBody>
                  <a:tcPr/>
                </a:tc>
                <a:tc>
                  <a:txBody>
                    <a:bodyPr/>
                    <a:lstStyle/>
                    <a:p>
                      <a:pPr algn="ctr"/>
                      <a:r>
                        <a:rPr lang="en-US" dirty="0"/>
                        <a:t>97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$5,700.00</a:t>
                      </a:r>
                    </a:p>
                    <a:p>
                      <a:pPr algn="ctr"/>
                      <a:endParaRPr lang="en-US" dirty="0"/>
                    </a:p>
                  </a:txBody>
                  <a:tcPr/>
                </a:tc>
                <a:extLst>
                  <a:ext uri="{0D108BD9-81ED-4DB2-BD59-A6C34878D82A}">
                    <a16:rowId xmlns:a16="http://schemas.microsoft.com/office/drawing/2014/main" val="3907904561"/>
                  </a:ext>
                </a:extLst>
              </a:tr>
              <a:tr h="591891">
                <a:tc>
                  <a:txBody>
                    <a:bodyPr/>
                    <a:lstStyle/>
                    <a:p>
                      <a:pPr algn="ctr"/>
                      <a:r>
                        <a:rPr lang="en-US" dirty="0"/>
                        <a:t>Total</a:t>
                      </a:r>
                    </a:p>
                  </a:txBody>
                  <a:tcPr/>
                </a:tc>
                <a:tc>
                  <a:txBody>
                    <a:bodyPr/>
                    <a:lstStyle/>
                    <a:p>
                      <a:pPr algn="ctr"/>
                      <a:r>
                        <a:rPr lang="en-US" dirty="0"/>
                        <a:t>537</a:t>
                      </a:r>
                    </a:p>
                  </a:txBody>
                  <a:tcPr/>
                </a:tc>
                <a:tc>
                  <a:txBody>
                    <a:bodyPr/>
                    <a:lstStyle/>
                    <a:p>
                      <a:pPr algn="ctr"/>
                      <a:r>
                        <a:rPr lang="en-US" dirty="0"/>
                        <a:t>$32,000.00</a:t>
                      </a:r>
                    </a:p>
                  </a:txBody>
                  <a:tcPr/>
                </a:tc>
                <a:extLst>
                  <a:ext uri="{0D108BD9-81ED-4DB2-BD59-A6C34878D82A}">
                    <a16:rowId xmlns:a16="http://schemas.microsoft.com/office/drawing/2014/main" val="2479345789"/>
                  </a:ext>
                </a:extLst>
              </a:tr>
            </a:tbl>
          </a:graphicData>
        </a:graphic>
      </p:graphicFrame>
      <p:sp>
        <p:nvSpPr>
          <p:cNvPr id="5" name="TextBox 4">
            <a:extLst>
              <a:ext uri="{FF2B5EF4-FFF2-40B4-BE49-F238E27FC236}">
                <a16:creationId xmlns:a16="http://schemas.microsoft.com/office/drawing/2014/main" id="{BA170B40-5EAA-B55C-3EAD-6D0DC52A3041}"/>
              </a:ext>
            </a:extLst>
          </p:cNvPr>
          <p:cNvSpPr txBox="1"/>
          <p:nvPr/>
        </p:nvSpPr>
        <p:spPr>
          <a:xfrm>
            <a:off x="2009425" y="6232698"/>
            <a:ext cx="3032358" cy="215444"/>
          </a:xfrm>
          <a:prstGeom prst="rect">
            <a:avLst/>
          </a:prstGeom>
          <a:noFill/>
        </p:spPr>
        <p:txBody>
          <a:bodyPr wrap="square" rtlCol="0">
            <a:spAutoFit/>
          </a:bodyPr>
          <a:lstStyle/>
          <a:p>
            <a:r>
              <a:rPr lang="en-US" sz="800" i="1" dirty="0"/>
              <a:t>*Technical glitch caused a delay in administration of the reward. </a:t>
            </a:r>
          </a:p>
        </p:txBody>
      </p:sp>
      <p:pic>
        <p:nvPicPr>
          <p:cNvPr id="9" name="Picture 8">
            <a:extLst>
              <a:ext uri="{FF2B5EF4-FFF2-40B4-BE49-F238E27FC236}">
                <a16:creationId xmlns:a16="http://schemas.microsoft.com/office/drawing/2014/main" id="{6E64372B-91BC-ADA7-6E0E-80445DE94708}"/>
              </a:ext>
            </a:extLst>
          </p:cNvPr>
          <p:cNvPicPr>
            <a:picLocks noChangeAspect="1"/>
          </p:cNvPicPr>
          <p:nvPr/>
        </p:nvPicPr>
        <p:blipFill>
          <a:blip r:embed="rId3"/>
          <a:stretch>
            <a:fillRect/>
          </a:stretch>
        </p:blipFill>
        <p:spPr>
          <a:xfrm>
            <a:off x="5345968" y="1911132"/>
            <a:ext cx="6846032" cy="3344326"/>
          </a:xfrm>
          <a:prstGeom prst="rect">
            <a:avLst/>
          </a:prstGeom>
        </p:spPr>
      </p:pic>
    </p:spTree>
    <p:extLst>
      <p:ext uri="{BB962C8B-B14F-4D97-AF65-F5344CB8AC3E}">
        <p14:creationId xmlns:p14="http://schemas.microsoft.com/office/powerpoint/2010/main" val="10664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467-9372-7544-DB8D-EB051A561B01}"/>
              </a:ext>
            </a:extLst>
          </p:cNvPr>
          <p:cNvSpPr>
            <a:spLocks noGrp="1"/>
          </p:cNvSpPr>
          <p:nvPr>
            <p:ph type="title"/>
          </p:nvPr>
        </p:nvSpPr>
        <p:spPr>
          <a:xfrm>
            <a:off x="838199" y="350982"/>
            <a:ext cx="10829925" cy="603717"/>
          </a:xfrm>
        </p:spPr>
        <p:txBody>
          <a:bodyPr>
            <a:normAutofit fontScale="90000"/>
          </a:bodyPr>
          <a:lstStyle/>
          <a:p>
            <a:r>
              <a:rPr lang="en-US" dirty="0"/>
              <a:t>Incentive for Individuals with Substance Use Disorder</a:t>
            </a:r>
          </a:p>
        </p:txBody>
      </p:sp>
      <p:sp>
        <p:nvSpPr>
          <p:cNvPr id="3" name="Content Placeholder 2">
            <a:extLst>
              <a:ext uri="{FF2B5EF4-FFF2-40B4-BE49-F238E27FC236}">
                <a16:creationId xmlns:a16="http://schemas.microsoft.com/office/drawing/2014/main" id="{FEC57F28-0647-64F8-6173-9FF388A51797}"/>
              </a:ext>
            </a:extLst>
          </p:cNvPr>
          <p:cNvSpPr>
            <a:spLocks noGrp="1"/>
          </p:cNvSpPr>
          <p:nvPr>
            <p:ph idx="1"/>
          </p:nvPr>
        </p:nvSpPr>
        <p:spPr>
          <a:xfrm>
            <a:off x="-177570" y="1038983"/>
            <a:ext cx="5250401" cy="2181133"/>
          </a:xfrm>
        </p:spPr>
        <p:txBody>
          <a:bodyPr vert="horz" lIns="91440" tIns="45720" rIns="91440" bIns="45720" rtlCol="0" anchor="t">
            <a:normAutofit fontScale="62500" lnSpcReduction="20000"/>
          </a:bodyPr>
          <a:lstStyle/>
          <a:p>
            <a:pPr lvl="1"/>
            <a:r>
              <a:rPr lang="en-US" sz="2600" dirty="0">
                <a:solidFill>
                  <a:srgbClr val="000000"/>
                </a:solidFill>
                <a:ea typeface="Roboto"/>
                <a:cs typeface="Arial"/>
              </a:rPr>
              <a:t>Goal: To encourage follow-up after hospitalization for substance use disorder to prevent rehospitalization and encourage treatment and continued support for substance use disorder </a:t>
            </a:r>
          </a:p>
          <a:p>
            <a:pPr lvl="1"/>
            <a:r>
              <a:rPr lang="en-US" sz="2600" dirty="0">
                <a:solidFill>
                  <a:srgbClr val="000000"/>
                </a:solidFill>
                <a:ea typeface="Roboto"/>
                <a:cs typeface="Arial"/>
              </a:rPr>
              <a:t>Activity: Completion of a follow-up visit 30 days after hospitalization for substance use disorder</a:t>
            </a:r>
          </a:p>
          <a:p>
            <a:pPr lvl="1"/>
            <a:r>
              <a:rPr lang="en-US" sz="2600" dirty="0">
                <a:ea typeface="Roboto"/>
              </a:rPr>
              <a:t>Amount: $100</a:t>
            </a:r>
          </a:p>
          <a:p>
            <a:pPr lvl="1">
              <a:buClr>
                <a:srgbClr val="143F66"/>
              </a:buClr>
            </a:pPr>
            <a:endParaRPr lang="en-US" sz="1800" dirty="0">
              <a:ea typeface="Roboto"/>
            </a:endParaRPr>
          </a:p>
          <a:p>
            <a:pPr marL="0" indent="0">
              <a:buNone/>
            </a:pPr>
            <a:endParaRPr lang="en-US" dirty="0">
              <a:ea typeface="Roboto"/>
            </a:endParaRPr>
          </a:p>
        </p:txBody>
      </p:sp>
      <p:sp>
        <p:nvSpPr>
          <p:cNvPr id="4" name="Slide Number Placeholder 3">
            <a:extLst>
              <a:ext uri="{FF2B5EF4-FFF2-40B4-BE49-F238E27FC236}">
                <a16:creationId xmlns:a16="http://schemas.microsoft.com/office/drawing/2014/main" id="{64049E45-D663-B116-A000-4F246D705647}"/>
              </a:ext>
            </a:extLst>
          </p:cNvPr>
          <p:cNvSpPr>
            <a:spLocks noGrp="1"/>
          </p:cNvSpPr>
          <p:nvPr>
            <p:ph type="sldNum" sz="quarter" idx="12"/>
          </p:nvPr>
        </p:nvSpPr>
        <p:spPr/>
        <p:txBody>
          <a:bodyPr/>
          <a:lstStyle/>
          <a:p>
            <a:fld id="{F5F88C70-AE88-441D-9F59-E60D3BF64BDC}" type="slidenum">
              <a:rPr lang="en-US" smtClean="0"/>
              <a:pPr/>
              <a:t>7</a:t>
            </a:fld>
            <a:endParaRPr lang="en-US" dirty="0"/>
          </a:p>
        </p:txBody>
      </p:sp>
      <p:graphicFrame>
        <p:nvGraphicFramePr>
          <p:cNvPr id="8" name="Table 8">
            <a:extLst>
              <a:ext uri="{FF2B5EF4-FFF2-40B4-BE49-F238E27FC236}">
                <a16:creationId xmlns:a16="http://schemas.microsoft.com/office/drawing/2014/main" id="{AAF8DFD4-58C0-ED8B-9CD0-3B3E714BF54F}"/>
              </a:ext>
            </a:extLst>
          </p:cNvPr>
          <p:cNvGraphicFramePr>
            <a:graphicFrameLocks noGrp="1"/>
          </p:cNvGraphicFramePr>
          <p:nvPr/>
        </p:nvGraphicFramePr>
        <p:xfrm>
          <a:off x="307878" y="3220116"/>
          <a:ext cx="4651569" cy="2738262"/>
        </p:xfrm>
        <a:graphic>
          <a:graphicData uri="http://schemas.openxmlformats.org/drawingml/2006/table">
            <a:tbl>
              <a:tblPr firstRow="1" bandRow="1">
                <a:tableStyleId>{5C22544A-7EE6-4342-B048-85BDC9FD1C3A}</a:tableStyleId>
              </a:tblPr>
              <a:tblGrid>
                <a:gridCol w="1016097">
                  <a:extLst>
                    <a:ext uri="{9D8B030D-6E8A-4147-A177-3AD203B41FA5}">
                      <a16:colId xmlns:a16="http://schemas.microsoft.com/office/drawing/2014/main" val="1758064186"/>
                    </a:ext>
                  </a:extLst>
                </a:gridCol>
                <a:gridCol w="1914525">
                  <a:extLst>
                    <a:ext uri="{9D8B030D-6E8A-4147-A177-3AD203B41FA5}">
                      <a16:colId xmlns:a16="http://schemas.microsoft.com/office/drawing/2014/main" val="1411211714"/>
                    </a:ext>
                  </a:extLst>
                </a:gridCol>
                <a:gridCol w="1720947">
                  <a:extLst>
                    <a:ext uri="{9D8B030D-6E8A-4147-A177-3AD203B41FA5}">
                      <a16:colId xmlns:a16="http://schemas.microsoft.com/office/drawing/2014/main" val="758746096"/>
                    </a:ext>
                  </a:extLst>
                </a:gridCol>
              </a:tblGrid>
              <a:tr h="894980">
                <a:tc>
                  <a:txBody>
                    <a:bodyPr/>
                    <a:lstStyle/>
                    <a:p>
                      <a:pPr algn="ctr"/>
                      <a:r>
                        <a:rPr lang="en-US" dirty="0"/>
                        <a:t>Plan</a:t>
                      </a:r>
                    </a:p>
                  </a:txBody>
                  <a:tcPr/>
                </a:tc>
                <a:tc>
                  <a:txBody>
                    <a:bodyPr/>
                    <a:lstStyle/>
                    <a:p>
                      <a:pPr algn="ctr"/>
                      <a:r>
                        <a:rPr lang="en-US" dirty="0"/>
                        <a:t>Members who received the reward in 2022</a:t>
                      </a:r>
                    </a:p>
                  </a:txBody>
                  <a:tcPr/>
                </a:tc>
                <a:tc>
                  <a:txBody>
                    <a:bodyPr/>
                    <a:lstStyle/>
                    <a:p>
                      <a:pPr algn="ctr"/>
                      <a:r>
                        <a:rPr lang="en-US" dirty="0"/>
                        <a:t>Total amount awarded for 2022</a:t>
                      </a:r>
                    </a:p>
                  </a:txBody>
                  <a:tcPr/>
                </a:tc>
                <a:extLst>
                  <a:ext uri="{0D108BD9-81ED-4DB2-BD59-A6C34878D82A}">
                    <a16:rowId xmlns:a16="http://schemas.microsoft.com/office/drawing/2014/main" val="4018648542"/>
                  </a:ext>
                </a:extLst>
              </a:tr>
              <a:tr h="591891">
                <a:tc>
                  <a:txBody>
                    <a:bodyPr/>
                    <a:lstStyle/>
                    <a:p>
                      <a:pPr algn="ctr"/>
                      <a:r>
                        <a:rPr lang="en-US" dirty="0"/>
                        <a:t>BCBS</a:t>
                      </a:r>
                    </a:p>
                  </a:txBody>
                  <a:tcPr/>
                </a:tc>
                <a:tc>
                  <a:txBody>
                    <a:bodyPr/>
                    <a:lstStyle/>
                    <a:p>
                      <a:pPr algn="ctr"/>
                      <a:r>
                        <a:rPr lang="en-US" dirty="0"/>
                        <a:t>78</a:t>
                      </a:r>
                    </a:p>
                  </a:txBody>
                  <a:tcPr/>
                </a:tc>
                <a:tc>
                  <a:txBody>
                    <a:bodyPr/>
                    <a:lstStyle/>
                    <a:p>
                      <a:pPr algn="ctr"/>
                      <a:r>
                        <a:rPr lang="en-US" dirty="0"/>
                        <a:t>$5,000.00</a:t>
                      </a:r>
                    </a:p>
                  </a:txBody>
                  <a:tcPr/>
                </a:tc>
                <a:extLst>
                  <a:ext uri="{0D108BD9-81ED-4DB2-BD59-A6C34878D82A}">
                    <a16:rowId xmlns:a16="http://schemas.microsoft.com/office/drawing/2014/main" val="2058910357"/>
                  </a:ext>
                </a:extLst>
              </a:tr>
              <a:tr h="591891">
                <a:tc>
                  <a:txBody>
                    <a:bodyPr/>
                    <a:lstStyle/>
                    <a:p>
                      <a:pPr algn="ctr"/>
                      <a:r>
                        <a:rPr lang="en-US" dirty="0"/>
                        <a:t>HA</a:t>
                      </a:r>
                    </a:p>
                  </a:txBody>
                  <a:tcPr/>
                </a:tc>
                <a:tc>
                  <a:txBody>
                    <a:bodyPr/>
                    <a:lstStyle/>
                    <a:p>
                      <a:pPr algn="ctr"/>
                      <a:r>
                        <a:rPr lang="en-US" dirty="0"/>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$700.00</a:t>
                      </a:r>
                    </a:p>
                    <a:p>
                      <a:pPr algn="ctr"/>
                      <a:endParaRPr lang="en-US" dirty="0"/>
                    </a:p>
                  </a:txBody>
                  <a:tcPr/>
                </a:tc>
                <a:extLst>
                  <a:ext uri="{0D108BD9-81ED-4DB2-BD59-A6C34878D82A}">
                    <a16:rowId xmlns:a16="http://schemas.microsoft.com/office/drawing/2014/main" val="3907904561"/>
                  </a:ext>
                </a:extLst>
              </a:tr>
              <a:tr h="591891">
                <a:tc>
                  <a:txBody>
                    <a:bodyPr/>
                    <a:lstStyle/>
                    <a:p>
                      <a:pPr algn="ctr"/>
                      <a:r>
                        <a:rPr lang="en-US" dirty="0"/>
                        <a:t>Total</a:t>
                      </a:r>
                    </a:p>
                  </a:txBody>
                  <a:tcPr/>
                </a:tc>
                <a:tc>
                  <a:txBody>
                    <a:bodyPr/>
                    <a:lstStyle/>
                    <a:p>
                      <a:pPr algn="ctr"/>
                      <a:r>
                        <a:rPr lang="en-US" dirty="0"/>
                        <a:t>88</a:t>
                      </a:r>
                    </a:p>
                  </a:txBody>
                  <a:tcPr/>
                </a:tc>
                <a:tc>
                  <a:txBody>
                    <a:bodyPr/>
                    <a:lstStyle/>
                    <a:p>
                      <a:pPr algn="ctr"/>
                      <a:r>
                        <a:rPr lang="en-US" dirty="0"/>
                        <a:t>$5,700.00</a:t>
                      </a:r>
                    </a:p>
                  </a:txBody>
                  <a:tcPr/>
                </a:tc>
                <a:extLst>
                  <a:ext uri="{0D108BD9-81ED-4DB2-BD59-A6C34878D82A}">
                    <a16:rowId xmlns:a16="http://schemas.microsoft.com/office/drawing/2014/main" val="2479345789"/>
                  </a:ext>
                </a:extLst>
              </a:tr>
            </a:tbl>
          </a:graphicData>
        </a:graphic>
      </p:graphicFrame>
      <p:sp>
        <p:nvSpPr>
          <p:cNvPr id="5" name="TextBox 4">
            <a:extLst>
              <a:ext uri="{FF2B5EF4-FFF2-40B4-BE49-F238E27FC236}">
                <a16:creationId xmlns:a16="http://schemas.microsoft.com/office/drawing/2014/main" id="{0519A6C7-5C24-E80C-5EE7-9DB1E63FE50F}"/>
              </a:ext>
            </a:extLst>
          </p:cNvPr>
          <p:cNvSpPr txBox="1"/>
          <p:nvPr/>
        </p:nvSpPr>
        <p:spPr>
          <a:xfrm>
            <a:off x="2043058" y="6232376"/>
            <a:ext cx="3553952" cy="215444"/>
          </a:xfrm>
          <a:prstGeom prst="rect">
            <a:avLst/>
          </a:prstGeom>
          <a:noFill/>
        </p:spPr>
        <p:txBody>
          <a:bodyPr wrap="square" rtlCol="0">
            <a:spAutoFit/>
          </a:bodyPr>
          <a:lstStyle/>
          <a:p>
            <a:r>
              <a:rPr lang="en-US" sz="800" i="1" dirty="0"/>
              <a:t>*Technical glitch caused a delay in administration of the reward. </a:t>
            </a:r>
          </a:p>
        </p:txBody>
      </p:sp>
      <p:pic>
        <p:nvPicPr>
          <p:cNvPr id="9" name="Picture 8">
            <a:extLst>
              <a:ext uri="{FF2B5EF4-FFF2-40B4-BE49-F238E27FC236}">
                <a16:creationId xmlns:a16="http://schemas.microsoft.com/office/drawing/2014/main" id="{A7B3E283-6E36-D5DE-F926-7271CB04959D}"/>
              </a:ext>
            </a:extLst>
          </p:cNvPr>
          <p:cNvPicPr>
            <a:picLocks noChangeAspect="1"/>
          </p:cNvPicPr>
          <p:nvPr/>
        </p:nvPicPr>
        <p:blipFill>
          <a:blip r:embed="rId3"/>
          <a:stretch>
            <a:fillRect/>
          </a:stretch>
        </p:blipFill>
        <p:spPr>
          <a:xfrm>
            <a:off x="5186215" y="1814446"/>
            <a:ext cx="7005785" cy="3406483"/>
          </a:xfrm>
          <a:prstGeom prst="rect">
            <a:avLst/>
          </a:prstGeom>
        </p:spPr>
      </p:pic>
    </p:spTree>
    <p:extLst>
      <p:ext uri="{BB962C8B-B14F-4D97-AF65-F5344CB8AC3E}">
        <p14:creationId xmlns:p14="http://schemas.microsoft.com/office/powerpoint/2010/main" val="304418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467-9372-7544-DB8D-EB051A561B01}"/>
              </a:ext>
            </a:extLst>
          </p:cNvPr>
          <p:cNvSpPr>
            <a:spLocks noGrp="1"/>
          </p:cNvSpPr>
          <p:nvPr>
            <p:ph type="title"/>
          </p:nvPr>
        </p:nvSpPr>
        <p:spPr>
          <a:xfrm>
            <a:off x="747253" y="147484"/>
            <a:ext cx="10920872" cy="807215"/>
          </a:xfrm>
        </p:spPr>
        <p:txBody>
          <a:bodyPr>
            <a:normAutofit fontScale="90000"/>
          </a:bodyPr>
          <a:lstStyle/>
          <a:p>
            <a:r>
              <a:rPr lang="en-US" dirty="0"/>
              <a:t>Incentive for Individuals with 2+ Chronic Conditions</a:t>
            </a:r>
          </a:p>
        </p:txBody>
      </p:sp>
      <p:sp>
        <p:nvSpPr>
          <p:cNvPr id="3" name="Content Placeholder 2">
            <a:extLst>
              <a:ext uri="{FF2B5EF4-FFF2-40B4-BE49-F238E27FC236}">
                <a16:creationId xmlns:a16="http://schemas.microsoft.com/office/drawing/2014/main" id="{FEC57F28-0647-64F8-6173-9FF388A51797}"/>
              </a:ext>
            </a:extLst>
          </p:cNvPr>
          <p:cNvSpPr>
            <a:spLocks noGrp="1"/>
          </p:cNvSpPr>
          <p:nvPr>
            <p:ph idx="1"/>
          </p:nvPr>
        </p:nvSpPr>
        <p:spPr>
          <a:xfrm>
            <a:off x="-151727" y="1134233"/>
            <a:ext cx="5092124" cy="2294767"/>
          </a:xfrm>
        </p:spPr>
        <p:txBody>
          <a:bodyPr vert="horz" lIns="91440" tIns="45720" rIns="91440" bIns="45720" rtlCol="0" anchor="t">
            <a:normAutofit fontScale="62500" lnSpcReduction="20000"/>
          </a:bodyPr>
          <a:lstStyle/>
          <a:p>
            <a:pPr marL="457200" lvl="1" indent="0">
              <a:buNone/>
            </a:pPr>
            <a:r>
              <a:rPr lang="en-US" sz="2600" b="1" dirty="0">
                <a:solidFill>
                  <a:srgbClr val="000000"/>
                </a:solidFill>
                <a:ea typeface="Roboto"/>
                <a:cs typeface="Arial"/>
              </a:rPr>
              <a:t>Hypertension</a:t>
            </a:r>
            <a:endParaRPr lang="en-US" sz="2600" dirty="0">
              <a:solidFill>
                <a:srgbClr val="000000"/>
              </a:solidFill>
              <a:ea typeface="Roboto"/>
              <a:cs typeface="Arial"/>
            </a:endParaRPr>
          </a:p>
          <a:p>
            <a:pPr lvl="1"/>
            <a:r>
              <a:rPr lang="en-US" sz="2600" dirty="0">
                <a:solidFill>
                  <a:srgbClr val="000000"/>
                </a:solidFill>
                <a:ea typeface="Roboto"/>
                <a:cs typeface="Arial"/>
              </a:rPr>
              <a:t>Goal: To encourage monitoring of blood pressure and educate on the importance of maintaining a controlled blood pressure</a:t>
            </a:r>
          </a:p>
          <a:p>
            <a:pPr lvl="1"/>
            <a:r>
              <a:rPr lang="en-US" sz="2600" dirty="0">
                <a:solidFill>
                  <a:srgbClr val="000000"/>
                </a:solidFill>
                <a:ea typeface="Roboto"/>
                <a:cs typeface="Arial"/>
              </a:rPr>
              <a:t>Activity: Report blood pressure and read an educational article related to hypertension</a:t>
            </a:r>
          </a:p>
          <a:p>
            <a:pPr lvl="1"/>
            <a:r>
              <a:rPr lang="en-US" sz="2600" dirty="0">
                <a:ea typeface="Roboto"/>
              </a:rPr>
              <a:t>Amount: $15</a:t>
            </a:r>
          </a:p>
          <a:p>
            <a:pPr lvl="1">
              <a:buClr>
                <a:srgbClr val="143F66"/>
              </a:buClr>
            </a:pPr>
            <a:endParaRPr lang="en-US" sz="1800" dirty="0">
              <a:ea typeface="Roboto"/>
            </a:endParaRPr>
          </a:p>
          <a:p>
            <a:pPr marL="0" indent="0">
              <a:buNone/>
            </a:pPr>
            <a:endParaRPr lang="en-US" dirty="0">
              <a:ea typeface="Roboto"/>
            </a:endParaRPr>
          </a:p>
        </p:txBody>
      </p:sp>
      <p:sp>
        <p:nvSpPr>
          <p:cNvPr id="4" name="Slide Number Placeholder 3">
            <a:extLst>
              <a:ext uri="{FF2B5EF4-FFF2-40B4-BE49-F238E27FC236}">
                <a16:creationId xmlns:a16="http://schemas.microsoft.com/office/drawing/2014/main" id="{64049E45-D663-B116-A000-4F246D705647}"/>
              </a:ext>
            </a:extLst>
          </p:cNvPr>
          <p:cNvSpPr>
            <a:spLocks noGrp="1"/>
          </p:cNvSpPr>
          <p:nvPr>
            <p:ph type="sldNum" sz="quarter" idx="12"/>
          </p:nvPr>
        </p:nvSpPr>
        <p:spPr/>
        <p:txBody>
          <a:bodyPr/>
          <a:lstStyle/>
          <a:p>
            <a:fld id="{F5F88C70-AE88-441D-9F59-E60D3BF64BDC}" type="slidenum">
              <a:rPr lang="en-US" smtClean="0"/>
              <a:pPr/>
              <a:t>8</a:t>
            </a:fld>
            <a:endParaRPr lang="en-US" dirty="0"/>
          </a:p>
        </p:txBody>
      </p:sp>
      <p:graphicFrame>
        <p:nvGraphicFramePr>
          <p:cNvPr id="8" name="Table 8">
            <a:extLst>
              <a:ext uri="{FF2B5EF4-FFF2-40B4-BE49-F238E27FC236}">
                <a16:creationId xmlns:a16="http://schemas.microsoft.com/office/drawing/2014/main" id="{AAF8DFD4-58C0-ED8B-9CD0-3B3E714BF54F}"/>
              </a:ext>
            </a:extLst>
          </p:cNvPr>
          <p:cNvGraphicFramePr>
            <a:graphicFrameLocks noGrp="1"/>
          </p:cNvGraphicFramePr>
          <p:nvPr/>
        </p:nvGraphicFramePr>
        <p:xfrm>
          <a:off x="288828" y="3077241"/>
          <a:ext cx="4651569" cy="2738262"/>
        </p:xfrm>
        <a:graphic>
          <a:graphicData uri="http://schemas.openxmlformats.org/drawingml/2006/table">
            <a:tbl>
              <a:tblPr firstRow="1" bandRow="1">
                <a:tableStyleId>{5C22544A-7EE6-4342-B048-85BDC9FD1C3A}</a:tableStyleId>
              </a:tblPr>
              <a:tblGrid>
                <a:gridCol w="1016097">
                  <a:extLst>
                    <a:ext uri="{9D8B030D-6E8A-4147-A177-3AD203B41FA5}">
                      <a16:colId xmlns:a16="http://schemas.microsoft.com/office/drawing/2014/main" val="1758064186"/>
                    </a:ext>
                  </a:extLst>
                </a:gridCol>
                <a:gridCol w="1914525">
                  <a:extLst>
                    <a:ext uri="{9D8B030D-6E8A-4147-A177-3AD203B41FA5}">
                      <a16:colId xmlns:a16="http://schemas.microsoft.com/office/drawing/2014/main" val="1411211714"/>
                    </a:ext>
                  </a:extLst>
                </a:gridCol>
                <a:gridCol w="1720947">
                  <a:extLst>
                    <a:ext uri="{9D8B030D-6E8A-4147-A177-3AD203B41FA5}">
                      <a16:colId xmlns:a16="http://schemas.microsoft.com/office/drawing/2014/main" val="758746096"/>
                    </a:ext>
                  </a:extLst>
                </a:gridCol>
              </a:tblGrid>
              <a:tr h="894980">
                <a:tc>
                  <a:txBody>
                    <a:bodyPr/>
                    <a:lstStyle/>
                    <a:p>
                      <a:pPr algn="ctr"/>
                      <a:r>
                        <a:rPr lang="en-US" dirty="0"/>
                        <a:t>Plan</a:t>
                      </a:r>
                    </a:p>
                  </a:txBody>
                  <a:tcPr/>
                </a:tc>
                <a:tc>
                  <a:txBody>
                    <a:bodyPr/>
                    <a:lstStyle/>
                    <a:p>
                      <a:pPr algn="ctr"/>
                      <a:r>
                        <a:rPr lang="en-US" dirty="0"/>
                        <a:t>Members who received the reward in 2022</a:t>
                      </a:r>
                    </a:p>
                  </a:txBody>
                  <a:tcPr/>
                </a:tc>
                <a:tc>
                  <a:txBody>
                    <a:bodyPr/>
                    <a:lstStyle/>
                    <a:p>
                      <a:pPr algn="ctr"/>
                      <a:r>
                        <a:rPr lang="en-US" dirty="0"/>
                        <a:t>Total amount awarded for 2022</a:t>
                      </a:r>
                    </a:p>
                  </a:txBody>
                  <a:tcPr/>
                </a:tc>
                <a:extLst>
                  <a:ext uri="{0D108BD9-81ED-4DB2-BD59-A6C34878D82A}">
                    <a16:rowId xmlns:a16="http://schemas.microsoft.com/office/drawing/2014/main" val="4018648542"/>
                  </a:ext>
                </a:extLst>
              </a:tr>
              <a:tr h="591891">
                <a:tc>
                  <a:txBody>
                    <a:bodyPr/>
                    <a:lstStyle/>
                    <a:p>
                      <a:pPr algn="ctr"/>
                      <a:r>
                        <a:rPr lang="en-US" dirty="0"/>
                        <a:t>BCBS</a:t>
                      </a:r>
                    </a:p>
                  </a:txBody>
                  <a:tcPr/>
                </a:tc>
                <a:tc>
                  <a:txBody>
                    <a:bodyPr/>
                    <a:lstStyle/>
                    <a:p>
                      <a:pPr algn="ctr"/>
                      <a:r>
                        <a:rPr lang="en-US" dirty="0"/>
                        <a:t>516</a:t>
                      </a:r>
                    </a:p>
                  </a:txBody>
                  <a:tcPr/>
                </a:tc>
                <a:tc>
                  <a:txBody>
                    <a:bodyPr/>
                    <a:lstStyle/>
                    <a:p>
                      <a:pPr algn="ctr"/>
                      <a:r>
                        <a:rPr lang="en-US" dirty="0"/>
                        <a:t>$7,740.00</a:t>
                      </a:r>
                    </a:p>
                  </a:txBody>
                  <a:tcPr/>
                </a:tc>
                <a:extLst>
                  <a:ext uri="{0D108BD9-81ED-4DB2-BD59-A6C34878D82A}">
                    <a16:rowId xmlns:a16="http://schemas.microsoft.com/office/drawing/2014/main" val="2058910357"/>
                  </a:ext>
                </a:extLst>
              </a:tr>
              <a:tr h="591891">
                <a:tc>
                  <a:txBody>
                    <a:bodyPr/>
                    <a:lstStyle/>
                    <a:p>
                      <a:pPr algn="ctr"/>
                      <a:r>
                        <a:rPr lang="en-US" dirty="0"/>
                        <a:t>HA</a:t>
                      </a:r>
                    </a:p>
                  </a:txBody>
                  <a:tcPr/>
                </a:tc>
                <a:tc>
                  <a:txBody>
                    <a:bodyPr/>
                    <a:lstStyle/>
                    <a:p>
                      <a:pPr algn="ctr"/>
                      <a:r>
                        <a:rPr lang="en-US" dirty="0"/>
                        <a:t>33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$495.00</a:t>
                      </a:r>
                    </a:p>
                    <a:p>
                      <a:pPr algn="ctr"/>
                      <a:endParaRPr lang="en-US" dirty="0"/>
                    </a:p>
                  </a:txBody>
                  <a:tcPr/>
                </a:tc>
                <a:extLst>
                  <a:ext uri="{0D108BD9-81ED-4DB2-BD59-A6C34878D82A}">
                    <a16:rowId xmlns:a16="http://schemas.microsoft.com/office/drawing/2014/main" val="3907904561"/>
                  </a:ext>
                </a:extLst>
              </a:tr>
              <a:tr h="591891">
                <a:tc>
                  <a:txBody>
                    <a:bodyPr/>
                    <a:lstStyle/>
                    <a:p>
                      <a:pPr algn="ctr"/>
                      <a:r>
                        <a:rPr lang="en-US" dirty="0"/>
                        <a:t>Total</a:t>
                      </a:r>
                    </a:p>
                  </a:txBody>
                  <a:tcPr/>
                </a:tc>
                <a:tc>
                  <a:txBody>
                    <a:bodyPr/>
                    <a:lstStyle/>
                    <a:p>
                      <a:pPr algn="ctr"/>
                      <a:r>
                        <a:rPr lang="en-US" dirty="0"/>
                        <a:t>549</a:t>
                      </a:r>
                    </a:p>
                  </a:txBody>
                  <a:tcPr/>
                </a:tc>
                <a:tc>
                  <a:txBody>
                    <a:bodyPr/>
                    <a:lstStyle/>
                    <a:p>
                      <a:pPr algn="ctr"/>
                      <a:r>
                        <a:rPr lang="en-US" dirty="0"/>
                        <a:t>$8,235.00</a:t>
                      </a:r>
                    </a:p>
                  </a:txBody>
                  <a:tcPr/>
                </a:tc>
                <a:extLst>
                  <a:ext uri="{0D108BD9-81ED-4DB2-BD59-A6C34878D82A}">
                    <a16:rowId xmlns:a16="http://schemas.microsoft.com/office/drawing/2014/main" val="2479345789"/>
                  </a:ext>
                </a:extLst>
              </a:tr>
            </a:tbl>
          </a:graphicData>
        </a:graphic>
      </p:graphicFrame>
      <p:pic>
        <p:nvPicPr>
          <p:cNvPr id="7" name="Picture 6">
            <a:extLst>
              <a:ext uri="{FF2B5EF4-FFF2-40B4-BE49-F238E27FC236}">
                <a16:creationId xmlns:a16="http://schemas.microsoft.com/office/drawing/2014/main" id="{2820A245-6CC9-4324-CDD7-B0594DA32B88}"/>
              </a:ext>
            </a:extLst>
          </p:cNvPr>
          <p:cNvPicPr>
            <a:picLocks noChangeAspect="1"/>
          </p:cNvPicPr>
          <p:nvPr/>
        </p:nvPicPr>
        <p:blipFill>
          <a:blip r:embed="rId3"/>
          <a:stretch>
            <a:fillRect/>
          </a:stretch>
        </p:blipFill>
        <p:spPr>
          <a:xfrm>
            <a:off x="5034037" y="1321427"/>
            <a:ext cx="6969467" cy="4574213"/>
          </a:xfrm>
          <a:prstGeom prst="rect">
            <a:avLst/>
          </a:prstGeom>
        </p:spPr>
      </p:pic>
    </p:spTree>
    <p:extLst>
      <p:ext uri="{BB962C8B-B14F-4D97-AF65-F5344CB8AC3E}">
        <p14:creationId xmlns:p14="http://schemas.microsoft.com/office/powerpoint/2010/main" val="225304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467-9372-7544-DB8D-EB051A561B01}"/>
              </a:ext>
            </a:extLst>
          </p:cNvPr>
          <p:cNvSpPr>
            <a:spLocks noGrp="1"/>
          </p:cNvSpPr>
          <p:nvPr>
            <p:ph type="title"/>
          </p:nvPr>
        </p:nvSpPr>
        <p:spPr>
          <a:xfrm>
            <a:off x="766917" y="188154"/>
            <a:ext cx="10901208" cy="766545"/>
          </a:xfrm>
        </p:spPr>
        <p:txBody>
          <a:bodyPr>
            <a:normAutofit fontScale="90000"/>
          </a:bodyPr>
          <a:lstStyle/>
          <a:p>
            <a:r>
              <a:rPr lang="en-US" dirty="0"/>
              <a:t>Incentive for Individuals with 2+ Chronic Conditions</a:t>
            </a:r>
          </a:p>
        </p:txBody>
      </p:sp>
      <p:sp>
        <p:nvSpPr>
          <p:cNvPr id="3" name="Content Placeholder 2">
            <a:extLst>
              <a:ext uri="{FF2B5EF4-FFF2-40B4-BE49-F238E27FC236}">
                <a16:creationId xmlns:a16="http://schemas.microsoft.com/office/drawing/2014/main" id="{FEC57F28-0647-64F8-6173-9FF388A51797}"/>
              </a:ext>
            </a:extLst>
          </p:cNvPr>
          <p:cNvSpPr>
            <a:spLocks noGrp="1"/>
          </p:cNvSpPr>
          <p:nvPr>
            <p:ph idx="1"/>
          </p:nvPr>
        </p:nvSpPr>
        <p:spPr>
          <a:xfrm>
            <a:off x="0" y="1134233"/>
            <a:ext cx="5092124" cy="2105651"/>
          </a:xfrm>
        </p:spPr>
        <p:txBody>
          <a:bodyPr vert="horz" lIns="91440" tIns="45720" rIns="91440" bIns="45720" rtlCol="0" anchor="t">
            <a:normAutofit fontScale="55000" lnSpcReduction="20000"/>
          </a:bodyPr>
          <a:lstStyle/>
          <a:p>
            <a:pPr marL="457200" lvl="1" indent="0">
              <a:buNone/>
            </a:pPr>
            <a:r>
              <a:rPr lang="en-US" sz="2600" b="1" dirty="0">
                <a:solidFill>
                  <a:srgbClr val="000000"/>
                </a:solidFill>
                <a:ea typeface="Roboto"/>
                <a:cs typeface="Arial"/>
              </a:rPr>
              <a:t>Diabetes</a:t>
            </a:r>
            <a:endParaRPr lang="en-US" sz="2600" dirty="0">
              <a:solidFill>
                <a:srgbClr val="000000"/>
              </a:solidFill>
              <a:ea typeface="Roboto"/>
              <a:cs typeface="Arial"/>
            </a:endParaRPr>
          </a:p>
          <a:p>
            <a:pPr lvl="1"/>
            <a:r>
              <a:rPr lang="en-US" sz="2600" dirty="0">
                <a:solidFill>
                  <a:srgbClr val="000000"/>
                </a:solidFill>
                <a:ea typeface="Roboto"/>
                <a:cs typeface="Arial"/>
              </a:rPr>
              <a:t>Goal: To encourage individuals with diabetes to complete hemoglobin A1c tests to address the continued need for ongoing and comprehensive diabetes care</a:t>
            </a:r>
          </a:p>
          <a:p>
            <a:pPr lvl="1"/>
            <a:r>
              <a:rPr lang="en-US" sz="2600" dirty="0">
                <a:solidFill>
                  <a:srgbClr val="000000"/>
                </a:solidFill>
                <a:ea typeface="Roboto"/>
                <a:cs typeface="Arial"/>
              </a:rPr>
              <a:t>Activity: Complete 2 hemoglobin A1c tests within the calendar year</a:t>
            </a:r>
          </a:p>
          <a:p>
            <a:pPr lvl="1"/>
            <a:r>
              <a:rPr lang="en-US" sz="2600" dirty="0">
                <a:ea typeface="Roboto"/>
              </a:rPr>
              <a:t>Amount: $25</a:t>
            </a:r>
          </a:p>
          <a:p>
            <a:pPr lvl="1">
              <a:buClr>
                <a:srgbClr val="143F66"/>
              </a:buClr>
            </a:pPr>
            <a:endParaRPr lang="en-US" sz="1800" dirty="0">
              <a:ea typeface="Roboto"/>
            </a:endParaRPr>
          </a:p>
          <a:p>
            <a:pPr marL="0" indent="0">
              <a:buNone/>
            </a:pPr>
            <a:endParaRPr lang="en-US" dirty="0">
              <a:ea typeface="Roboto"/>
            </a:endParaRPr>
          </a:p>
        </p:txBody>
      </p:sp>
      <p:sp>
        <p:nvSpPr>
          <p:cNvPr id="4" name="Slide Number Placeholder 3">
            <a:extLst>
              <a:ext uri="{FF2B5EF4-FFF2-40B4-BE49-F238E27FC236}">
                <a16:creationId xmlns:a16="http://schemas.microsoft.com/office/drawing/2014/main" id="{64049E45-D663-B116-A000-4F246D705647}"/>
              </a:ext>
            </a:extLst>
          </p:cNvPr>
          <p:cNvSpPr>
            <a:spLocks noGrp="1"/>
          </p:cNvSpPr>
          <p:nvPr>
            <p:ph type="sldNum" sz="quarter" idx="12"/>
          </p:nvPr>
        </p:nvSpPr>
        <p:spPr/>
        <p:txBody>
          <a:bodyPr/>
          <a:lstStyle/>
          <a:p>
            <a:fld id="{F5F88C70-AE88-441D-9F59-E60D3BF64BDC}" type="slidenum">
              <a:rPr lang="en-US" smtClean="0"/>
              <a:pPr/>
              <a:t>9</a:t>
            </a:fld>
            <a:endParaRPr lang="en-US" dirty="0"/>
          </a:p>
        </p:txBody>
      </p:sp>
      <p:graphicFrame>
        <p:nvGraphicFramePr>
          <p:cNvPr id="8" name="Table 8">
            <a:extLst>
              <a:ext uri="{FF2B5EF4-FFF2-40B4-BE49-F238E27FC236}">
                <a16:creationId xmlns:a16="http://schemas.microsoft.com/office/drawing/2014/main" id="{AAF8DFD4-58C0-ED8B-9CD0-3B3E714BF54F}"/>
              </a:ext>
            </a:extLst>
          </p:cNvPr>
          <p:cNvGraphicFramePr>
            <a:graphicFrameLocks noGrp="1"/>
          </p:cNvGraphicFramePr>
          <p:nvPr/>
        </p:nvGraphicFramePr>
        <p:xfrm>
          <a:off x="288828" y="3077241"/>
          <a:ext cx="4651569" cy="2738262"/>
        </p:xfrm>
        <a:graphic>
          <a:graphicData uri="http://schemas.openxmlformats.org/drawingml/2006/table">
            <a:tbl>
              <a:tblPr firstRow="1" bandRow="1">
                <a:tableStyleId>{5C22544A-7EE6-4342-B048-85BDC9FD1C3A}</a:tableStyleId>
              </a:tblPr>
              <a:tblGrid>
                <a:gridCol w="1016097">
                  <a:extLst>
                    <a:ext uri="{9D8B030D-6E8A-4147-A177-3AD203B41FA5}">
                      <a16:colId xmlns:a16="http://schemas.microsoft.com/office/drawing/2014/main" val="1758064186"/>
                    </a:ext>
                  </a:extLst>
                </a:gridCol>
                <a:gridCol w="1914525">
                  <a:extLst>
                    <a:ext uri="{9D8B030D-6E8A-4147-A177-3AD203B41FA5}">
                      <a16:colId xmlns:a16="http://schemas.microsoft.com/office/drawing/2014/main" val="1411211714"/>
                    </a:ext>
                  </a:extLst>
                </a:gridCol>
                <a:gridCol w="1720947">
                  <a:extLst>
                    <a:ext uri="{9D8B030D-6E8A-4147-A177-3AD203B41FA5}">
                      <a16:colId xmlns:a16="http://schemas.microsoft.com/office/drawing/2014/main" val="758746096"/>
                    </a:ext>
                  </a:extLst>
                </a:gridCol>
              </a:tblGrid>
              <a:tr h="894980">
                <a:tc>
                  <a:txBody>
                    <a:bodyPr/>
                    <a:lstStyle/>
                    <a:p>
                      <a:pPr algn="ctr"/>
                      <a:r>
                        <a:rPr lang="en-US" dirty="0"/>
                        <a:t>Plan</a:t>
                      </a:r>
                    </a:p>
                  </a:txBody>
                  <a:tcPr/>
                </a:tc>
                <a:tc>
                  <a:txBody>
                    <a:bodyPr/>
                    <a:lstStyle/>
                    <a:p>
                      <a:pPr algn="ctr"/>
                      <a:r>
                        <a:rPr lang="en-US" dirty="0"/>
                        <a:t>Members who received the reward in 2022</a:t>
                      </a:r>
                    </a:p>
                  </a:txBody>
                  <a:tcPr/>
                </a:tc>
                <a:tc>
                  <a:txBody>
                    <a:bodyPr/>
                    <a:lstStyle/>
                    <a:p>
                      <a:pPr algn="ctr"/>
                      <a:r>
                        <a:rPr lang="en-US" dirty="0"/>
                        <a:t>Total amount awarded for 2022</a:t>
                      </a:r>
                    </a:p>
                  </a:txBody>
                  <a:tcPr/>
                </a:tc>
                <a:extLst>
                  <a:ext uri="{0D108BD9-81ED-4DB2-BD59-A6C34878D82A}">
                    <a16:rowId xmlns:a16="http://schemas.microsoft.com/office/drawing/2014/main" val="4018648542"/>
                  </a:ext>
                </a:extLst>
              </a:tr>
              <a:tr h="591891">
                <a:tc>
                  <a:txBody>
                    <a:bodyPr/>
                    <a:lstStyle/>
                    <a:p>
                      <a:pPr algn="ctr"/>
                      <a:r>
                        <a:rPr lang="en-US" dirty="0"/>
                        <a:t>BCBS</a:t>
                      </a:r>
                    </a:p>
                  </a:txBody>
                  <a:tcPr/>
                </a:tc>
                <a:tc>
                  <a:txBody>
                    <a:bodyPr/>
                    <a:lstStyle/>
                    <a:p>
                      <a:pPr algn="ctr"/>
                      <a:r>
                        <a:rPr lang="en-US" dirty="0"/>
                        <a:t>9,548</a:t>
                      </a:r>
                    </a:p>
                  </a:txBody>
                  <a:tcPr/>
                </a:tc>
                <a:tc>
                  <a:txBody>
                    <a:bodyPr/>
                    <a:lstStyle/>
                    <a:p>
                      <a:pPr algn="ctr"/>
                      <a:r>
                        <a:rPr lang="en-US" dirty="0"/>
                        <a:t>$238,700.00</a:t>
                      </a:r>
                    </a:p>
                  </a:txBody>
                  <a:tcPr/>
                </a:tc>
                <a:extLst>
                  <a:ext uri="{0D108BD9-81ED-4DB2-BD59-A6C34878D82A}">
                    <a16:rowId xmlns:a16="http://schemas.microsoft.com/office/drawing/2014/main" val="2058910357"/>
                  </a:ext>
                </a:extLst>
              </a:tr>
              <a:tr h="591891">
                <a:tc>
                  <a:txBody>
                    <a:bodyPr/>
                    <a:lstStyle/>
                    <a:p>
                      <a:pPr algn="ctr"/>
                      <a:r>
                        <a:rPr lang="en-US" dirty="0"/>
                        <a:t>HA</a:t>
                      </a:r>
                    </a:p>
                  </a:txBody>
                  <a:tcPr/>
                </a:tc>
                <a:tc>
                  <a:txBody>
                    <a:bodyPr/>
                    <a:lstStyle/>
                    <a:p>
                      <a:pPr algn="ctr"/>
                      <a:r>
                        <a:rPr lang="en-US" dirty="0"/>
                        <a:t>1,256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$31,400.00</a:t>
                      </a:r>
                    </a:p>
                    <a:p>
                      <a:pPr algn="ctr"/>
                      <a:endParaRPr lang="en-US" dirty="0"/>
                    </a:p>
                  </a:txBody>
                  <a:tcPr/>
                </a:tc>
                <a:extLst>
                  <a:ext uri="{0D108BD9-81ED-4DB2-BD59-A6C34878D82A}">
                    <a16:rowId xmlns:a16="http://schemas.microsoft.com/office/drawing/2014/main" val="3907904561"/>
                  </a:ext>
                </a:extLst>
              </a:tr>
              <a:tr h="591891">
                <a:tc>
                  <a:txBody>
                    <a:bodyPr/>
                    <a:lstStyle/>
                    <a:p>
                      <a:pPr algn="ctr"/>
                      <a:r>
                        <a:rPr lang="en-US" dirty="0"/>
                        <a:t>Total</a:t>
                      </a:r>
                    </a:p>
                  </a:txBody>
                  <a:tcPr/>
                </a:tc>
                <a:tc>
                  <a:txBody>
                    <a:bodyPr/>
                    <a:lstStyle/>
                    <a:p>
                      <a:pPr algn="ctr"/>
                      <a:r>
                        <a:rPr lang="en-US" dirty="0"/>
                        <a:t>10,804</a:t>
                      </a:r>
                    </a:p>
                  </a:txBody>
                  <a:tcPr/>
                </a:tc>
                <a:tc>
                  <a:txBody>
                    <a:bodyPr/>
                    <a:lstStyle/>
                    <a:p>
                      <a:pPr algn="ctr"/>
                      <a:r>
                        <a:rPr lang="en-US" dirty="0"/>
                        <a:t>$270,100.00</a:t>
                      </a:r>
                    </a:p>
                  </a:txBody>
                  <a:tcPr/>
                </a:tc>
                <a:extLst>
                  <a:ext uri="{0D108BD9-81ED-4DB2-BD59-A6C34878D82A}">
                    <a16:rowId xmlns:a16="http://schemas.microsoft.com/office/drawing/2014/main" val="2479345789"/>
                  </a:ext>
                </a:extLst>
              </a:tr>
            </a:tbl>
          </a:graphicData>
        </a:graphic>
      </p:graphicFrame>
      <p:cxnSp>
        <p:nvCxnSpPr>
          <p:cNvPr id="9" name="Connector: Elbow 8">
            <a:extLst>
              <a:ext uri="{FF2B5EF4-FFF2-40B4-BE49-F238E27FC236}">
                <a16:creationId xmlns:a16="http://schemas.microsoft.com/office/drawing/2014/main" id="{DE31FDC0-FFD9-8A5B-0DE6-774A6AD94FC7}"/>
              </a:ext>
            </a:extLst>
          </p:cNvPr>
          <p:cNvCxnSpPr>
            <a:cxnSpLocks/>
          </p:cNvCxnSpPr>
          <p:nvPr/>
        </p:nvCxnSpPr>
        <p:spPr>
          <a:xfrm>
            <a:off x="4364706" y="2935420"/>
            <a:ext cx="1533525" cy="1362075"/>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F5DCFC7-9FE1-A4C4-1DE9-4101AAB39D30}"/>
              </a:ext>
            </a:extLst>
          </p:cNvPr>
          <p:cNvSpPr txBox="1"/>
          <p:nvPr/>
        </p:nvSpPr>
        <p:spPr>
          <a:xfrm>
            <a:off x="5898231" y="4131224"/>
            <a:ext cx="5019675" cy="1323439"/>
          </a:xfrm>
          <a:prstGeom prst="rect">
            <a:avLst/>
          </a:prstGeom>
          <a:noFill/>
          <a:ln w="38100">
            <a:solidFill>
              <a:schemeClr val="accent1"/>
            </a:solidFill>
          </a:ln>
          <a:effectLst>
            <a:outerShdw blurRad="152400" dist="317500" dir="5400000" sx="90000" sy="-19000" rotWithShape="0">
              <a:prstClr val="black">
                <a:alpha val="15000"/>
              </a:prstClr>
            </a:outerShdw>
          </a:effectLst>
        </p:spPr>
        <p:txBody>
          <a:bodyPr wrap="square" rtlCol="0">
            <a:spAutoFit/>
          </a:bodyPr>
          <a:lstStyle/>
          <a:p>
            <a:r>
              <a:rPr lang="en-US" sz="1600" dirty="0"/>
              <a:t>Changes made for 2023: </a:t>
            </a:r>
          </a:p>
          <a:p>
            <a:pPr marL="285750" indent="-285750">
              <a:buFont typeface="Arial" panose="020B0604020202020204" pitchFamily="34" charset="0"/>
              <a:buChar char="•"/>
            </a:pPr>
            <a:r>
              <a:rPr lang="en-US" sz="1600" dirty="0"/>
              <a:t>Focus on the importance of a controlled HbA1c of less than 7%</a:t>
            </a:r>
          </a:p>
          <a:p>
            <a:pPr marL="285750" indent="-285750">
              <a:buFont typeface="Arial" panose="020B0604020202020204" pitchFamily="34" charset="0"/>
              <a:buChar char="•"/>
            </a:pPr>
            <a:r>
              <a:rPr lang="en-US" sz="1600" dirty="0"/>
              <a:t>Increased reward amount</a:t>
            </a:r>
          </a:p>
          <a:p>
            <a:pPr marL="285750" indent="-285750">
              <a:buFont typeface="Arial" panose="020B0604020202020204" pitchFamily="34" charset="0"/>
              <a:buChar char="•"/>
            </a:pPr>
            <a:r>
              <a:rPr lang="en-US" sz="1600" dirty="0"/>
              <a:t>Only requires 1 HbA1c test</a:t>
            </a:r>
          </a:p>
        </p:txBody>
      </p:sp>
      <p:pic>
        <p:nvPicPr>
          <p:cNvPr id="6" name="Picture 5">
            <a:extLst>
              <a:ext uri="{FF2B5EF4-FFF2-40B4-BE49-F238E27FC236}">
                <a16:creationId xmlns:a16="http://schemas.microsoft.com/office/drawing/2014/main" id="{7F50590F-6C30-8389-E719-398701D747D5}"/>
              </a:ext>
            </a:extLst>
          </p:cNvPr>
          <p:cNvPicPr>
            <a:picLocks noChangeAspect="1"/>
          </p:cNvPicPr>
          <p:nvPr/>
        </p:nvPicPr>
        <p:blipFill>
          <a:blip r:embed="rId3"/>
          <a:stretch>
            <a:fillRect/>
          </a:stretch>
        </p:blipFill>
        <p:spPr>
          <a:xfrm>
            <a:off x="5333084" y="1189999"/>
            <a:ext cx="6670420" cy="2105651"/>
          </a:xfrm>
          <a:prstGeom prst="rect">
            <a:avLst/>
          </a:prstGeom>
        </p:spPr>
      </p:pic>
    </p:spTree>
    <p:extLst>
      <p:ext uri="{BB962C8B-B14F-4D97-AF65-F5344CB8AC3E}">
        <p14:creationId xmlns:p14="http://schemas.microsoft.com/office/powerpoint/2010/main" val="2910627503"/>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143F66"/>
      </a:dk2>
      <a:lt2>
        <a:srgbClr val="B1DDF4"/>
      </a:lt2>
      <a:accent1>
        <a:srgbClr val="055988"/>
      </a:accent1>
      <a:accent2>
        <a:srgbClr val="888A8C"/>
      </a:accent2>
      <a:accent3>
        <a:srgbClr val="A5A5A5"/>
      </a:accent3>
      <a:accent4>
        <a:srgbClr val="E2E3E2"/>
      </a:accent4>
      <a:accent5>
        <a:srgbClr val="37AEE4"/>
      </a:accent5>
      <a:accent6>
        <a:srgbClr val="2776B5"/>
      </a:accent6>
      <a:hlink>
        <a:srgbClr val="0563C1"/>
      </a:hlink>
      <a:folHlink>
        <a:srgbClr val="954F72"/>
      </a:folHlink>
    </a:clrScheme>
    <a:fontScheme name="Roboto">
      <a:majorFont>
        <a:latin typeface="Roboto B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49F8D527F77643B7416D40AF5A554E" ma:contentTypeVersion="0" ma:contentTypeDescription="Create a new document." ma:contentTypeScope="" ma:versionID="a8200e76b4dc91cec3281e851a97b625">
  <xsd:schema xmlns:xsd="http://www.w3.org/2001/XMLSchema" xmlns:xs="http://www.w3.org/2001/XMLSchema" xmlns:p="http://schemas.microsoft.com/office/2006/metadata/properties" targetNamespace="http://schemas.microsoft.com/office/2006/metadata/properties" ma:root="true" ma:fieldsID="05a0047871fa10cea4a3f3eb1ed770b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6826DA-BF1B-4AF3-AE9D-47D0D00E464C}">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7BC0151-AC41-4362-A62C-1432AFBADCD6}">
  <ds:schemaRefs>
    <ds:schemaRef ds:uri="http://schemas.microsoft.com/sharepoint/v3/contenttype/forms"/>
  </ds:schemaRefs>
</ds:datastoreItem>
</file>

<file path=customXml/itemProps3.xml><?xml version="1.0" encoding="utf-8"?>
<ds:datastoreItem xmlns:ds="http://schemas.openxmlformats.org/officeDocument/2006/customXml" ds:itemID="{1C90F290-AA9A-4530-A70B-061315F2DB60}">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447</TotalTime>
  <Words>1062</Words>
  <Application>Microsoft Office PowerPoint</Application>
  <PresentationFormat>Widescreen</PresentationFormat>
  <Paragraphs>222</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Corbel</vt:lpstr>
      <vt:lpstr>Roboto</vt:lpstr>
      <vt:lpstr>Roboto (body)</vt:lpstr>
      <vt:lpstr>Roboto Bk</vt:lpstr>
      <vt:lpstr>Wingdings</vt:lpstr>
      <vt:lpstr>1_Office Theme</vt:lpstr>
      <vt:lpstr>ABCBS ARHOME 2022 Health Improvement Incentive Program</vt:lpstr>
      <vt:lpstr>Blue Wellness Rewards</vt:lpstr>
      <vt:lpstr>Blue Wellness Rewards</vt:lpstr>
      <vt:lpstr>Incentive for Preventive Care</vt:lpstr>
      <vt:lpstr>Incentive for Pregnant Women</vt:lpstr>
      <vt:lpstr>Incentive for Individuals with Mental Illness</vt:lpstr>
      <vt:lpstr>Incentive for Individuals with Substance Use Disorder</vt:lpstr>
      <vt:lpstr>Incentive for Individuals with 2+ Chronic Conditions</vt:lpstr>
      <vt:lpstr>Incentive for Individuals with 2+ Chronic Conditions</vt:lpstr>
      <vt:lpstr>Incentive for Women’s Health Preventive Screenings</vt:lpstr>
      <vt:lpstr>Incentive for Women’s Health Preventive Screenings</vt:lpstr>
      <vt:lpstr>Incentive to Collect Data on Health Disparities</vt:lpstr>
      <vt:lpstr>Incentive Plan for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Measures Included</dc:title>
  <dc:creator>Yarcho, Kristy L</dc:creator>
  <cp:lastModifiedBy>Bates, Kaitlin A</cp:lastModifiedBy>
  <cp:revision>4</cp:revision>
  <cp:lastPrinted>2023-01-18T18:33:37Z</cp:lastPrinted>
  <dcterms:created xsi:type="dcterms:W3CDTF">2023-01-11T20:48:00Z</dcterms:created>
  <dcterms:modified xsi:type="dcterms:W3CDTF">2023-09-19T18:20:39Z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0x0101001349F8D527F77643B7416D40AF5A554E</vt:lpwstr>
  </property>
</Properties>
</file>