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50" r:id="rId2"/>
  </p:sldMasterIdLst>
  <p:notesMasterIdLst>
    <p:notesMasterId r:id="rId10"/>
  </p:notesMasterIdLst>
  <p:sldIdLst>
    <p:sldId id="260" r:id="rId3"/>
    <p:sldId id="356" r:id="rId4"/>
    <p:sldId id="345" r:id="rId5"/>
    <p:sldId id="351" r:id="rId6"/>
    <p:sldId id="349" r:id="rId7"/>
    <p:sldId id="355" r:id="rId8"/>
    <p:sldId id="363" r:id="rId9"/>
  </p:sldIdLst>
  <p:sldSz cx="12192000" cy="6858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Franklin Gothic Book" panose="020B0503020102020204" pitchFamily="34" charset="0"/>
      <p:regular r:id="rId15"/>
      <p:italic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07" userDrawn="1">
          <p15:clr>
            <a:srgbClr val="A4A3A4"/>
          </p15:clr>
        </p15:guide>
        <p15:guide id="2" orient="horz" pos="2579" userDrawn="1">
          <p15:clr>
            <a:srgbClr val="A4A3A4"/>
          </p15:clr>
        </p15:guide>
        <p15:guide id="3" orient="horz" pos="1763" userDrawn="1">
          <p15:clr>
            <a:srgbClr val="A4A3A4"/>
          </p15:clr>
        </p15:guide>
        <p15:guide id="4" orient="horz" pos="1331" userDrawn="1">
          <p15:clr>
            <a:srgbClr val="A4A3A4"/>
          </p15:clr>
        </p15:guide>
        <p15:guide id="5" pos="3520" userDrawn="1">
          <p15:clr>
            <a:srgbClr val="A4A3A4"/>
          </p15:clr>
        </p15:guide>
        <p15:guide id="6" pos="5568" userDrawn="1">
          <p15:clr>
            <a:srgbClr val="A4A3A4"/>
          </p15:clr>
        </p15:guide>
        <p15:guide id="7" pos="38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ennifer Hagan" initials="JH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177D"/>
    <a:srgbClr val="0092D2"/>
    <a:srgbClr val="00B9E7"/>
    <a:srgbClr val="DF6421"/>
    <a:srgbClr val="F15A22"/>
    <a:srgbClr val="EC5A4F"/>
    <a:srgbClr val="000000"/>
    <a:srgbClr val="FFC600"/>
    <a:srgbClr val="17C7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549" autoAdjust="0"/>
    <p:restoredTop sz="94032" autoAdjust="0"/>
  </p:normalViewPr>
  <p:slideViewPr>
    <p:cSldViewPr>
      <p:cViewPr varScale="1">
        <p:scale>
          <a:sx n="103" d="100"/>
          <a:sy n="103" d="100"/>
        </p:scale>
        <p:origin x="306" y="72"/>
      </p:cViewPr>
      <p:guideLst>
        <p:guide orient="horz" pos="707"/>
        <p:guide orient="horz" pos="2579"/>
        <p:guide orient="horz" pos="1763"/>
        <p:guide orient="horz" pos="1331"/>
        <p:guide pos="3520"/>
        <p:guide pos="5568"/>
        <p:guide pos="384"/>
      </p:guideLst>
    </p:cSldViewPr>
  </p:slideViewPr>
  <p:outlineViewPr>
    <p:cViewPr>
      <p:scale>
        <a:sx n="33" d="100"/>
        <a:sy n="33" d="100"/>
      </p:scale>
      <p:origin x="0" y="-1323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55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3.fntdata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font" Target="fonts/font2.fntdata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6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1.fntdata"/><Relationship Id="rId5" Type="http://schemas.openxmlformats.org/officeDocument/2006/relationships/slide" Target="slides/slide3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0F6A9D-C88B-4C3F-82F4-0AFD155D4518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EF518A-1A04-4056-9E81-DBBFDD55F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334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EF518A-1A04-4056-9E81-DBBFDD55F6D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2419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EF518A-1A04-4056-9E81-DBBFDD55F6D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893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53133" y="2934136"/>
            <a:ext cx="6434067" cy="881653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3200" b="0" i="0">
                <a:ln>
                  <a:noFill/>
                </a:ln>
                <a:solidFill>
                  <a:schemeClr val="accent3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53133" y="4114800"/>
            <a:ext cx="6197600" cy="38192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i="1">
                <a:solidFill>
                  <a:schemeClr val="accent2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5588000" y="5334000"/>
            <a:ext cx="5994400" cy="0"/>
          </a:xfrm>
          <a:prstGeom prst="line">
            <a:avLst/>
          </a:prstGeom>
          <a:ln w="6350" cmpd="sng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0DF13CB9-1A25-4D25-B76B-D6C2B6E7D2E5}"/>
              </a:ext>
            </a:extLst>
          </p:cNvPr>
          <p:cNvSpPr txBox="1"/>
          <p:nvPr userDrawn="1"/>
        </p:nvSpPr>
        <p:spPr>
          <a:xfrm>
            <a:off x="5453133" y="4876800"/>
            <a:ext cx="3919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E7E9735-ED5C-4FE0-B365-03B10670645C}" type="datetime4">
              <a:rPr lang="en-US" sz="2800" i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June 22, 2023</a:t>
            </a:fld>
            <a:endParaRPr lang="en-US" i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963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676402"/>
            <a:ext cx="11277600" cy="45719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508000" y="404092"/>
            <a:ext cx="7620000" cy="609599"/>
          </a:xfrm>
          <a:prstGeom prst="rect">
            <a:avLst/>
          </a:prstGeom>
        </p:spPr>
        <p:txBody>
          <a:bodyPr vert="horz"/>
          <a:lstStyle>
            <a:lvl1pPr algn="l">
              <a:defRPr sz="4000">
                <a:solidFill>
                  <a:srgbClr val="AAC81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DD0444A-6241-4521-87E6-B35F4D1EC2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0" y="6553200"/>
            <a:ext cx="2844800" cy="238125"/>
          </a:xfrm>
          <a:prstGeom prst="rect">
            <a:avLst/>
          </a:prstGeom>
        </p:spPr>
        <p:txBody>
          <a:bodyPr anchor="ctr" anchorCtr="0"/>
          <a:lstStyle>
            <a:lvl1pPr algn="r">
              <a:defRPr sz="1200" b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838EFADD-6813-489E-8FB7-11BBF2FF54E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720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5D4A-F6EC-4E9E-A2F6-EFCEAE7FB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895600"/>
            <a:ext cx="10515600" cy="1325563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1B942FB-128C-4F44-8EAE-D229200F13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0" y="6553200"/>
            <a:ext cx="2844800" cy="238125"/>
          </a:xfrm>
          <a:prstGeom prst="rect">
            <a:avLst/>
          </a:prstGeom>
        </p:spPr>
        <p:txBody>
          <a:bodyPr anchor="ctr" anchorCtr="0"/>
          <a:lstStyle>
            <a:lvl1pPr algn="r">
              <a:defRPr sz="12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838EFADD-6813-489E-8FB7-11BBF2FF54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213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6713295" y="691924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/>
          </a:p>
        </p:txBody>
      </p:sp>
      <p:pic>
        <p:nvPicPr>
          <p:cNvPr id="6" name="Picture 5" descr="LimeGradient_Wave_11in_forppt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04899"/>
            <a:ext cx="12192000" cy="12469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345" y="1219200"/>
            <a:ext cx="3657855" cy="1530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144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imeGradient_Wave_11in_forppt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53125"/>
            <a:ext cx="12192000" cy="124690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800" y="152400"/>
            <a:ext cx="1828799" cy="72368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20E9950-2B1B-464F-B46E-973B1209D683}"/>
              </a:ext>
            </a:extLst>
          </p:cNvPr>
          <p:cNvSpPr txBox="1"/>
          <p:nvPr userDrawn="1"/>
        </p:nvSpPr>
        <p:spPr>
          <a:xfrm>
            <a:off x="101601" y="6460499"/>
            <a:ext cx="3429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 &amp; Proprietary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93A9FC8-46B9-47DA-B9CE-3BA6235B3B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497030"/>
            <a:ext cx="2844800" cy="238125"/>
          </a:xfrm>
          <a:prstGeom prst="rect">
            <a:avLst/>
          </a:prstGeom>
        </p:spPr>
        <p:txBody>
          <a:bodyPr anchor="ctr" anchorCtr="0"/>
          <a:lstStyle>
            <a:lvl1pPr algn="r">
              <a:defRPr sz="1200" b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838EFADD-6813-489E-8FB7-11BBF2FF54E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733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276600"/>
            <a:ext cx="8153400" cy="881653"/>
          </a:xfrm>
          <a:ln>
            <a:noFill/>
          </a:ln>
        </p:spPr>
        <p:txBody>
          <a:bodyPr/>
          <a:lstStyle/>
          <a:p>
            <a:r>
              <a:rPr lang="en-US" dirty="0"/>
              <a:t>2022 Economic Independence Initiatives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53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4D61AD4-AAD2-4BF2-A953-F783A03A6C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0" y="1447800"/>
            <a:ext cx="11277600" cy="4571999"/>
          </a:xfrm>
        </p:spPr>
        <p:txBody>
          <a:bodyPr/>
          <a:lstStyle/>
          <a:p>
            <a:endParaRPr lang="en-US" sz="2400" dirty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sz="2400" b="1" dirty="0">
                <a:solidFill>
                  <a:schemeClr val="tx1"/>
                </a:solidFill>
              </a:rPr>
              <a:t>Provide incentives and supports to assist ARHOME participants in moving out of poverty, up the economic ladder towards independence; particularly young adults in target populations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507CEB3-E3DF-4527-85B5-A8F0E844E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ARHOME Economic Independence Program Goal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BFE3E06-6AD2-4D8D-A1C0-7FEC63FFED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38EFADD-6813-489E-8FB7-11BBF2FF54E3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70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3">
            <a:extLst>
              <a:ext uri="{FF2B5EF4-FFF2-40B4-BE49-F238E27FC236}">
                <a16:creationId xmlns:a16="http://schemas.microsoft.com/office/drawing/2014/main" id="{13E80BE6-FD23-416D-A776-8C7C6C67D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400" y="278307"/>
            <a:ext cx="10287000" cy="685800"/>
          </a:xfrm>
        </p:spPr>
        <p:txBody>
          <a:bodyPr/>
          <a:lstStyle/>
          <a:p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2022 My Health Pays</a:t>
            </a:r>
            <a:r>
              <a:rPr lang="en-US" sz="3600" b="1" baseline="30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®  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Incentives</a:t>
            </a:r>
            <a:b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Overview</a:t>
            </a:r>
            <a:b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794D216-7A1D-4896-9649-5F257EC885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38EFADD-6813-489E-8FB7-11BBF2FF54E3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B422B0-C9B3-4865-A329-A698E5CE8678}"/>
              </a:ext>
            </a:extLst>
          </p:cNvPr>
          <p:cNvSpPr txBox="1"/>
          <p:nvPr/>
        </p:nvSpPr>
        <p:spPr>
          <a:xfrm>
            <a:off x="279400" y="1655504"/>
            <a:ext cx="53594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My Health Pays</a:t>
            </a:r>
            <a:r>
              <a:rPr lang="en-US" sz="2000" baseline="30000" dirty="0"/>
              <a:t>® </a:t>
            </a:r>
            <a:r>
              <a:rPr lang="en-US" sz="2000" dirty="0"/>
              <a:t>rewards members for the healthy decisions they make daily. Members can complete clinical activities </a:t>
            </a:r>
            <a:r>
              <a:rPr lang="en-US" sz="2000" b="1" dirty="0">
                <a:solidFill>
                  <a:schemeClr val="accent1"/>
                </a:solidFill>
              </a:rPr>
              <a:t>and participate in challenges and power-ups</a:t>
            </a:r>
            <a:r>
              <a:rPr lang="en-US" sz="2000" dirty="0"/>
              <a:t>, to earn rewards that convert into money (</a:t>
            </a:r>
            <a:r>
              <a:rPr lang="en-US" sz="2000" i="1" dirty="0"/>
              <a:t>up to </a:t>
            </a:r>
            <a:r>
              <a:rPr lang="en-US" sz="2000" b="1" i="1" dirty="0"/>
              <a:t>$500</a:t>
            </a:r>
            <a:r>
              <a:rPr lang="en-US" sz="2000" dirty="0"/>
              <a:t>). The money can be used to shop at the Rewards store online or used towards healthcare related costs or monthly bills, including:</a:t>
            </a:r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Monthly premiums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Copays, deductibles, coinsurance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Utilities (gas, electric, water)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Telecommunication (cell phone)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Transportation, Education, Rent, Childcare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1221B3-FD44-418F-877C-6BC02A43C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4683" y="1790879"/>
            <a:ext cx="4382112" cy="11241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9817BAE-5FA4-4598-8142-F82C941E40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95" r="1"/>
          <a:stretch/>
        </p:blipFill>
        <p:spPr>
          <a:xfrm>
            <a:off x="5792605" y="3223875"/>
            <a:ext cx="1219201" cy="153373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25177E-A3FD-4108-8393-7C836CF3C6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6458" y="3927564"/>
            <a:ext cx="1219200" cy="156464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97C9F4D-EA43-438A-A388-C5E0B8A4C4C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584"/>
          <a:stretch/>
        </p:blipFill>
        <p:spPr>
          <a:xfrm>
            <a:off x="8900310" y="3176243"/>
            <a:ext cx="1219201" cy="158137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B736D29-C350-4036-8013-FEEB2E9BDD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54162" y="3929886"/>
            <a:ext cx="1171739" cy="1562318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9EE787D0-180F-E393-B09D-777ED4C6C194}"/>
              </a:ext>
            </a:extLst>
          </p:cNvPr>
          <p:cNvSpPr/>
          <p:nvPr/>
        </p:nvSpPr>
        <p:spPr>
          <a:xfrm>
            <a:off x="10287000" y="3657600"/>
            <a:ext cx="1447800" cy="2362200"/>
          </a:xfrm>
          <a:prstGeom prst="ellipse">
            <a:avLst/>
          </a:prstGeom>
          <a:noFill/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76567E-15DC-C5B9-CE71-5EBA013B3FA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93514" y="187890"/>
            <a:ext cx="2613592" cy="1096700"/>
          </a:xfrm>
          <a:prstGeom prst="rect">
            <a:avLst/>
          </a:prstGeom>
        </p:spPr>
      </p:pic>
      <p:sp>
        <p:nvSpPr>
          <p:cNvPr id="13" name="Arrow: Down 12">
            <a:extLst>
              <a:ext uri="{FF2B5EF4-FFF2-40B4-BE49-F238E27FC236}">
                <a16:creationId xmlns:a16="http://schemas.microsoft.com/office/drawing/2014/main" id="{4EC1C243-5E9F-FF59-8BAF-25BC62F5D70A}"/>
              </a:ext>
            </a:extLst>
          </p:cNvPr>
          <p:cNvSpPr/>
          <p:nvPr/>
        </p:nvSpPr>
        <p:spPr>
          <a:xfrm>
            <a:off x="10826795" y="2133600"/>
            <a:ext cx="450805" cy="1371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351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3">
            <a:extLst>
              <a:ext uri="{FF2B5EF4-FFF2-40B4-BE49-F238E27FC236}">
                <a16:creationId xmlns:a16="http://schemas.microsoft.com/office/drawing/2014/main" id="{13E80BE6-FD23-416D-A776-8C7C6C67D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400" y="278307"/>
            <a:ext cx="10287000" cy="685800"/>
          </a:xfrm>
        </p:spPr>
        <p:txBody>
          <a:bodyPr/>
          <a:lstStyle/>
          <a:p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2022 My Health Pays</a:t>
            </a:r>
            <a:r>
              <a:rPr lang="en-US" sz="3600" b="1" baseline="30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®  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Incentives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794D216-7A1D-4896-9649-5F257EC885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38EFADD-6813-489E-8FB7-11BBF2FF54E3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658AD4-245A-418D-AD16-A539CF1794CC}"/>
              </a:ext>
            </a:extLst>
          </p:cNvPr>
          <p:cNvSpPr txBox="1"/>
          <p:nvPr/>
        </p:nvSpPr>
        <p:spPr>
          <a:xfrm>
            <a:off x="381000" y="1262717"/>
            <a:ext cx="112014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57200" algn="l"/>
              </a:tabLst>
            </a:pPr>
            <a:r>
              <a:rPr lang="en-US" sz="3200" b="1" dirty="0">
                <a:ea typeface="Calibri" panose="020F0502020204030204" pitchFamily="34" charset="0"/>
                <a:cs typeface="Times New Roman" panose="02020603050405020304" pitchFamily="18" charset="0"/>
              </a:rPr>
              <a:t>Challenges and Power Up Educational Video Examples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en-US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2022 Smart Money Behaviors for Summer 15 Bonus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Rx Sticker Shock - Power Up - Tips For Saving On Prescriptions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Hello, Air Conditioner! – Power Up - Energy Savings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Tips For Springtime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Spending Smarts - Power Up - Cutting Expenses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– 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Electronics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Money Saving Tips for Laundry – Energy Savings - Laundry</a:t>
            </a:r>
            <a:r>
              <a:rPr lang="en-US" sz="2000" dirty="0"/>
              <a:t> 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Use only debit card or cash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Your Save Smart Habit Tracker - Challenge - Track your expenses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Your Save Smart Habit Tracker - Challenge - Compare prices or look for coupons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Getting Out of Debt – Power UP – Debt Series Part1 Reducing Your Debt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Your Save Smart Habit Tracker  - Challenge - Resist impulse purchases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Your Save Smart Habit Tracker - Challenge - Save your receipts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Getting Out of Debt – Power UP – Debt Series Part 1 Reducing Your Debt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Getting Out of Debt – Power UP – Debt Series Part 2 Reducing Your Debt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C9DF5B4-E02F-9EA0-EBE4-212684FCF1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205" y="2514600"/>
            <a:ext cx="4176695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0346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70E2F06-9F59-2A40-026B-637F65611B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533400"/>
            <a:ext cx="4343400" cy="556674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Title 3">
            <a:extLst>
              <a:ext uri="{FF2B5EF4-FFF2-40B4-BE49-F238E27FC236}">
                <a16:creationId xmlns:a16="http://schemas.microsoft.com/office/drawing/2014/main" id="{13E80BE6-FD23-416D-A776-8C7C6C67D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400" y="278307"/>
            <a:ext cx="10287000" cy="685800"/>
          </a:xfrm>
        </p:spPr>
        <p:txBody>
          <a:bodyPr/>
          <a:lstStyle/>
          <a:p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2022 My Health Pays</a:t>
            </a:r>
            <a:r>
              <a:rPr lang="en-US" sz="3600" b="1" baseline="30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®  </a:t>
            </a:r>
            <a:br>
              <a:rPr lang="en-US" sz="3600" b="1" baseline="30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Outreach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794D216-7A1D-4896-9649-5F257EC885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38EFADD-6813-489E-8FB7-11BBF2FF54E3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2C145F-CBCD-4A4B-AE12-3C53B68A3E35}"/>
              </a:ext>
            </a:extLst>
          </p:cNvPr>
          <p:cNvSpPr txBox="1"/>
          <p:nvPr/>
        </p:nvSpPr>
        <p:spPr>
          <a:xfrm>
            <a:off x="309656" y="1536174"/>
            <a:ext cx="48260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Arkansas Health &amp; Wellness incentivizes our entire population through various marketing and outreach efforts including:</a:t>
            </a:r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Mailed Letters/Postcards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Emails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Fliers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Website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Social Media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Health Fairs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Call Campaigns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Case Management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25315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3">
            <a:extLst>
              <a:ext uri="{FF2B5EF4-FFF2-40B4-BE49-F238E27FC236}">
                <a16:creationId xmlns:a16="http://schemas.microsoft.com/office/drawing/2014/main" id="{13E80BE6-FD23-416D-A776-8C7C6C67D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400" y="278307"/>
            <a:ext cx="10287000" cy="685800"/>
          </a:xfrm>
        </p:spPr>
        <p:txBody>
          <a:bodyPr/>
          <a:lstStyle/>
          <a:p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2022 My Health Pays</a:t>
            </a:r>
            <a:r>
              <a:rPr lang="en-US" sz="3600" b="1" baseline="30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®  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Incentives</a:t>
            </a:r>
            <a:b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Participation and Incentives Earned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794D216-7A1D-4896-9649-5F257EC885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38EFADD-6813-489E-8FB7-11BBF2FF54E3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A8A1878-D246-5DAF-6044-C237D14429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5252065"/>
              </p:ext>
            </p:extLst>
          </p:nvPr>
        </p:nvGraphicFramePr>
        <p:xfrm>
          <a:off x="990600" y="2057400"/>
          <a:ext cx="9829800" cy="17716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76600">
                  <a:extLst>
                    <a:ext uri="{9D8B030D-6E8A-4147-A177-3AD203B41FA5}">
                      <a16:colId xmlns:a16="http://schemas.microsoft.com/office/drawing/2014/main" val="3884578006"/>
                    </a:ext>
                  </a:extLst>
                </a:gridCol>
                <a:gridCol w="3276600">
                  <a:extLst>
                    <a:ext uri="{9D8B030D-6E8A-4147-A177-3AD203B41FA5}">
                      <a16:colId xmlns:a16="http://schemas.microsoft.com/office/drawing/2014/main" val="3650005672"/>
                    </a:ext>
                  </a:extLst>
                </a:gridCol>
                <a:gridCol w="3276600">
                  <a:extLst>
                    <a:ext uri="{9D8B030D-6E8A-4147-A177-3AD203B41FA5}">
                      <a16:colId xmlns:a16="http://schemas.microsoft.com/office/drawing/2014/main" val="1118334237"/>
                    </a:ext>
                  </a:extLst>
                </a:gridCol>
              </a:tblGrid>
              <a:tr h="3143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QHP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effectLst/>
                        </a:rPr>
                        <a:t>Beneficiaries Awarded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Total Incentive Awarded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46294220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>
                          <a:effectLst/>
                        </a:rPr>
                        <a:t>Ambetter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4,131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$186,726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91020017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>
                          <a:effectLst/>
                        </a:rPr>
                        <a:t>QualChoice Life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1,262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$52,240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33071110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>
                          <a:effectLst/>
                        </a:rPr>
                        <a:t>QCA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1,206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$50,234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1162983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5713967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>
                          <a:effectLst/>
                        </a:rPr>
                        <a:t>Total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6,599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effectLst/>
                        </a:rPr>
                        <a:t>$289,200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73148707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F7B8043D-27E9-7577-451F-133E0AF360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00" y="4342039"/>
            <a:ext cx="4176695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8827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67F9C26-2159-4B82-A615-C2AB5D7A5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40800" y="6619875"/>
            <a:ext cx="2844800" cy="238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838EFADD-6813-489E-8FB7-11BBF2FF54E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92B80CD7-09C6-4BAC-814A-90CDFE69F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576" y="271046"/>
            <a:ext cx="10843624" cy="609599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Community Health Fairs &amp; </a:t>
            </a:r>
            <a:b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Workforce Development Board Partnership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711DCCB6-325F-4142-9A4E-046A18674AE0}"/>
              </a:ext>
            </a:extLst>
          </p:cNvPr>
          <p:cNvSpPr txBox="1">
            <a:spLocks/>
          </p:cNvSpPr>
          <p:nvPr/>
        </p:nvSpPr>
        <p:spPr>
          <a:xfrm>
            <a:off x="300627" y="1725619"/>
            <a:ext cx="11158554" cy="587212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AAC81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chemeClr val="accent4"/>
                </a:solidFill>
              </a:rPr>
              <a:t>Community Health Fairs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B5C5A99-E295-4021-AF52-55DCB5D029F5}"/>
              </a:ext>
            </a:extLst>
          </p:cNvPr>
          <p:cNvSpPr txBox="1"/>
          <p:nvPr/>
        </p:nvSpPr>
        <p:spPr>
          <a:xfrm>
            <a:off x="298701" y="2074344"/>
            <a:ext cx="9988299" cy="190821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Onsite vendors</a:t>
            </a:r>
            <a:endParaRPr lang="en-US" dirty="0"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Services provided include: COVID-19 Vaccinations, Body Mass Index (BMI), blood sugar and blood pressure, cholesterol and HBP screenings, </a:t>
            </a:r>
            <a:r>
              <a:rPr lang="en-US" sz="2000" b="1" dirty="0"/>
              <a:t>Workforce Assistance</a:t>
            </a:r>
            <a:r>
              <a:rPr lang="en-US" sz="2000" dirty="0"/>
              <a:t>, Mental health awareness resources</a:t>
            </a:r>
            <a:endParaRPr lang="en-US" dirty="0"/>
          </a:p>
          <a:p>
            <a:endParaRPr lang="en-US" sz="2000" dirty="0">
              <a:cs typeface="Arial"/>
            </a:endParaRPr>
          </a:p>
          <a:p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F6CC38B0-4C15-4EDF-8FD1-535A10754760}"/>
              </a:ext>
            </a:extLst>
          </p:cNvPr>
          <p:cNvSpPr txBox="1">
            <a:spLocks/>
          </p:cNvSpPr>
          <p:nvPr/>
        </p:nvSpPr>
        <p:spPr>
          <a:xfrm>
            <a:off x="281577" y="3793365"/>
            <a:ext cx="11158554" cy="587212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AAC81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chemeClr val="accent4"/>
                </a:solidFill>
              </a:rPr>
              <a:t>Workforce Development Board Partnership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B8C297B-6C8E-48B1-8E98-92BED780AEE2}"/>
              </a:ext>
            </a:extLst>
          </p:cNvPr>
          <p:cNvSpPr txBox="1"/>
          <p:nvPr/>
        </p:nvSpPr>
        <p:spPr>
          <a:xfrm>
            <a:off x="282372" y="4191000"/>
            <a:ext cx="10140701" cy="221599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ea typeface="+mn-lt"/>
                <a:cs typeface="+mn-lt"/>
              </a:rPr>
              <a:t>Expanded Workforce Services partnership with a presence at our Community Health Fairs and community events</a:t>
            </a:r>
            <a:endParaRPr lang="en-US" dirty="0">
              <a:ea typeface="+mn-lt"/>
              <a:cs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ea typeface="+mn-lt"/>
                <a:cs typeface="+mn-lt"/>
              </a:rPr>
              <a:t>Partnership with workforce services at their events outside of health fairs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ea typeface="+mn-lt"/>
                <a:cs typeface="+mn-lt"/>
              </a:rPr>
              <a:t>Attendees received hands-on assistance with job searching and resumes help them find employment resources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cs typeface="Arial"/>
            </a:endParaRP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3563923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Centene Health Plan Palette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F58220"/>
      </a:accent1>
      <a:accent2>
        <a:srgbClr val="6E6E6E"/>
      </a:accent2>
      <a:accent3>
        <a:srgbClr val="AAC81E"/>
      </a:accent3>
      <a:accent4>
        <a:srgbClr val="A8005B"/>
      </a:accent4>
      <a:accent5>
        <a:srgbClr val="00B9E7"/>
      </a:accent5>
      <a:accent6>
        <a:srgbClr val="FDB913"/>
      </a:accent6>
      <a:hlink>
        <a:srgbClr val="F58220"/>
      </a:hlink>
      <a:folHlink>
        <a:srgbClr val="6E6E6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Custom 12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F58220"/>
      </a:accent1>
      <a:accent2>
        <a:srgbClr val="6E6E6E"/>
      </a:accent2>
      <a:accent3>
        <a:srgbClr val="AAC81E"/>
      </a:accent3>
      <a:accent4>
        <a:srgbClr val="CB177D"/>
      </a:accent4>
      <a:accent5>
        <a:srgbClr val="00B9E7"/>
      </a:accent5>
      <a:accent6>
        <a:srgbClr val="FDB913"/>
      </a:accent6>
      <a:hlink>
        <a:srgbClr val="F58220"/>
      </a:hlink>
      <a:folHlink>
        <a:srgbClr val="6E6E6E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15710</TotalTime>
  <Words>469</Words>
  <Application>Microsoft Office PowerPoint</Application>
  <PresentationFormat>Widescreen</PresentationFormat>
  <Paragraphs>73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Franklin Gothic Book</vt:lpstr>
      <vt:lpstr>Calibri</vt:lpstr>
      <vt:lpstr>Office Theme</vt:lpstr>
      <vt:lpstr>Custom Design</vt:lpstr>
      <vt:lpstr>2022 Economic Independence Initiatives </vt:lpstr>
      <vt:lpstr>ARHOME Economic Independence Program Goal</vt:lpstr>
      <vt:lpstr>2022 My Health Pays®  Incentives Overview </vt:lpstr>
      <vt:lpstr>2022 My Health Pays®  Incentives</vt:lpstr>
      <vt:lpstr>2022 My Health Pays®   Outreach</vt:lpstr>
      <vt:lpstr>2022 My Health Pays®  Incentives Participation and Incentives Earned</vt:lpstr>
      <vt:lpstr>Community Health Fairs &amp;  Workforce Development Board Partnership</vt:lpstr>
    </vt:vector>
  </TitlesOfParts>
  <Company>Centene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Hagan</dc:creator>
  <cp:lastModifiedBy>Kimberley A. Suggs</cp:lastModifiedBy>
  <cp:revision>109</cp:revision>
  <dcterms:created xsi:type="dcterms:W3CDTF">2012-09-20T18:39:02Z</dcterms:created>
  <dcterms:modified xsi:type="dcterms:W3CDTF">2023-06-22T14:27:04Z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5a776955-85f6-4fec-9553-96dd3e0373c4_Enabled">
    <vt:lpwstr>true</vt:lpwstr>
  </property>
  <property fmtid="{D5CDD505-2E9C-101B-9397-08002B2CF9AE}" pid="3" name="MSIP_Label_5a776955-85f6-4fec-9553-96dd3e0373c4_SetDate">
    <vt:lpwstr>2022-09-09T16:44:54Z</vt:lpwstr>
  </property>
  <property fmtid="{D5CDD505-2E9C-101B-9397-08002B2CF9AE}" pid="4" name="MSIP_Label_5a776955-85f6-4fec-9553-96dd3e0373c4_Method">
    <vt:lpwstr>Standard</vt:lpwstr>
  </property>
  <property fmtid="{D5CDD505-2E9C-101B-9397-08002B2CF9AE}" pid="5" name="MSIP_Label_5a776955-85f6-4fec-9553-96dd3e0373c4_Name">
    <vt:lpwstr>Confidential</vt:lpwstr>
  </property>
  <property fmtid="{D5CDD505-2E9C-101B-9397-08002B2CF9AE}" pid="6" name="MSIP_Label_5a776955-85f6-4fec-9553-96dd3e0373c4_SiteId">
    <vt:lpwstr>f45ccc07-e57e-4d15-bf6f-f6cbccd2d395</vt:lpwstr>
  </property>
  <property fmtid="{D5CDD505-2E9C-101B-9397-08002B2CF9AE}" pid="7" name="MSIP_Label_5a776955-85f6-4fec-9553-96dd3e0373c4_ActionId">
    <vt:lpwstr>eea7825b-81a3-4102-8c4d-4969742ce696</vt:lpwstr>
  </property>
  <property fmtid="{D5CDD505-2E9C-101B-9397-08002B2CF9AE}" pid="8" name="MSIP_Label_5a776955-85f6-4fec-9553-96dd3e0373c4_ContentBits">
    <vt:lpwstr>0</vt:lpwstr>
  </property>
</Properties>
</file>